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notesSlides/notesSlide24.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25.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notesSlides/notesSlide26.xml" ContentType="application/vnd.openxmlformats-officedocument.presentationml.notesSlide+xml"/>
  <Override PartName="/ppt/tags/tag12.xml" ContentType="application/vnd.openxmlformats-officedocument.presentationml.tags+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tags/tag16.xml" ContentType="application/vnd.openxmlformats-officedocument.presentationml.tags+xml"/>
  <Override PartName="/ppt/notesSlides/notesSlide31.xml" ContentType="application/vnd.openxmlformats-officedocument.presentationml.notesSlide+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tags/tag32.xml" ContentType="application/vnd.openxmlformats-officedocument.presentationml.tags+xml"/>
  <Override PartName="/ppt/notesSlides/notesSlide35.xml" ContentType="application/vnd.openxmlformats-officedocument.presentationml.notesSlide+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notesSlides/notesSlide36.xml" ContentType="application/vnd.openxmlformats-officedocument.presentationml.notesSlide+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notesSlides/notesSlide37.xml" ContentType="application/vnd.openxmlformats-officedocument.presentationml.notesSlide+xml"/>
  <Override PartName="/ppt/tags/tag41.xml" ContentType="application/vnd.openxmlformats-officedocument.presentationml.tags+xml"/>
  <Override PartName="/ppt/tags/tag42.xml" ContentType="application/vnd.openxmlformats-officedocument.presentationml.tags+xml"/>
  <Override PartName="/ppt/notesSlides/notesSlide38.xml" ContentType="application/vnd.openxmlformats-officedocument.presentationml.notesSlide+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tags/tag46.xml" ContentType="application/vnd.openxmlformats-officedocument.presentationml.tags+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tags/tag47.xml" ContentType="application/vnd.openxmlformats-officedocument.presentationml.tags+xml"/>
  <Override PartName="/ppt/tags/tag48.xml" ContentType="application/vnd.openxmlformats-officedocument.presentationml.tags+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tags/tag49.xml" ContentType="application/vnd.openxmlformats-officedocument.presentationml.tags+xml"/>
  <Override PartName="/ppt/tags/tag50.xml" ContentType="application/vnd.openxmlformats-officedocument.presentationml.tags+xml"/>
  <Override PartName="/ppt/notesSlides/notesSlide48.xml" ContentType="application/vnd.openxmlformats-officedocument.presentationml.notesSlide+xml"/>
  <Override PartName="/ppt/tags/tag51.xml" ContentType="application/vnd.openxmlformats-officedocument.presentationml.tags+xml"/>
  <Override PartName="/ppt/tags/tag52.xml" ContentType="application/vnd.openxmlformats-officedocument.presentationml.tags+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tags/tag53.xml" ContentType="application/vnd.openxmlformats-officedocument.presentationml.tags+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tags/tag54.xml" ContentType="application/vnd.openxmlformats-officedocument.presentationml.tags+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tags/tag55.xml" ContentType="application/vnd.openxmlformats-officedocument.presentationml.tags+xml"/>
  <Override PartName="/ppt/tags/tag56.xml" ContentType="application/vnd.openxmlformats-officedocument.presentationml.tags+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0"/>
  </p:notesMasterIdLst>
  <p:sldIdLst>
    <p:sldId id="256" r:id="rId2"/>
    <p:sldId id="265" r:id="rId3"/>
    <p:sldId id="267" r:id="rId4"/>
    <p:sldId id="268" r:id="rId5"/>
    <p:sldId id="271" r:id="rId6"/>
    <p:sldId id="272" r:id="rId7"/>
    <p:sldId id="273" r:id="rId8"/>
    <p:sldId id="274" r:id="rId9"/>
    <p:sldId id="275" r:id="rId10"/>
    <p:sldId id="285" r:id="rId11"/>
    <p:sldId id="286" r:id="rId12"/>
    <p:sldId id="287" r:id="rId13"/>
    <p:sldId id="288" r:id="rId14"/>
    <p:sldId id="289" r:id="rId15"/>
    <p:sldId id="290" r:id="rId16"/>
    <p:sldId id="291" r:id="rId17"/>
    <p:sldId id="283" r:id="rId18"/>
    <p:sldId id="284" r:id="rId19"/>
    <p:sldId id="295" r:id="rId20"/>
    <p:sldId id="293" r:id="rId21"/>
    <p:sldId id="369" r:id="rId22"/>
    <p:sldId id="370" r:id="rId23"/>
    <p:sldId id="371" r:id="rId24"/>
    <p:sldId id="372" r:id="rId25"/>
    <p:sldId id="294" r:id="rId26"/>
    <p:sldId id="296" r:id="rId27"/>
    <p:sldId id="298" r:id="rId28"/>
    <p:sldId id="299" r:id="rId29"/>
    <p:sldId id="308" r:id="rId30"/>
    <p:sldId id="309" r:id="rId31"/>
    <p:sldId id="301" r:id="rId32"/>
    <p:sldId id="302" r:id="rId33"/>
    <p:sldId id="303" r:id="rId34"/>
    <p:sldId id="304" r:id="rId35"/>
    <p:sldId id="305" r:id="rId36"/>
    <p:sldId id="306" r:id="rId37"/>
    <p:sldId id="307" r:id="rId38"/>
    <p:sldId id="312" r:id="rId39"/>
    <p:sldId id="890" r:id="rId40"/>
    <p:sldId id="891" r:id="rId41"/>
    <p:sldId id="892" r:id="rId42"/>
    <p:sldId id="313" r:id="rId43"/>
    <p:sldId id="810" r:id="rId44"/>
    <p:sldId id="811" r:id="rId45"/>
    <p:sldId id="812" r:id="rId46"/>
    <p:sldId id="813" r:id="rId47"/>
    <p:sldId id="814" r:id="rId48"/>
    <p:sldId id="816" r:id="rId49"/>
    <p:sldId id="817" r:id="rId50"/>
    <p:sldId id="316" r:id="rId51"/>
    <p:sldId id="809" r:id="rId52"/>
    <p:sldId id="317" r:id="rId53"/>
    <p:sldId id="819" r:id="rId54"/>
    <p:sldId id="828" r:id="rId55"/>
    <p:sldId id="916" r:id="rId56"/>
    <p:sldId id="917" r:id="rId57"/>
    <p:sldId id="918" r:id="rId58"/>
    <p:sldId id="832" r:id="rId59"/>
    <p:sldId id="847" r:id="rId60"/>
    <p:sldId id="925" r:id="rId61"/>
    <p:sldId id="927" r:id="rId62"/>
    <p:sldId id="848" r:id="rId63"/>
    <p:sldId id="849" r:id="rId64"/>
    <p:sldId id="920" r:id="rId65"/>
    <p:sldId id="922" r:id="rId66"/>
    <p:sldId id="852" r:id="rId67"/>
    <p:sldId id="886" r:id="rId68"/>
    <p:sldId id="887" r:id="rId69"/>
    <p:sldId id="855" r:id="rId70"/>
    <p:sldId id="856" r:id="rId71"/>
    <p:sldId id="857" r:id="rId72"/>
    <p:sldId id="858" r:id="rId73"/>
    <p:sldId id="859" r:id="rId74"/>
    <p:sldId id="860" r:id="rId75"/>
    <p:sldId id="861" r:id="rId76"/>
    <p:sldId id="862" r:id="rId77"/>
    <p:sldId id="863" r:id="rId78"/>
    <p:sldId id="864" r:id="rId79"/>
    <p:sldId id="865" r:id="rId80"/>
    <p:sldId id="866" r:id="rId81"/>
    <p:sldId id="867" r:id="rId82"/>
    <p:sldId id="904" r:id="rId83"/>
    <p:sldId id="905" r:id="rId84"/>
    <p:sldId id="906" r:id="rId85"/>
    <p:sldId id="907" r:id="rId86"/>
    <p:sldId id="908" r:id="rId87"/>
    <p:sldId id="909" r:id="rId88"/>
    <p:sldId id="911" r:id="rId89"/>
    <p:sldId id="912" r:id="rId90"/>
    <p:sldId id="913" r:id="rId91"/>
    <p:sldId id="914" r:id="rId92"/>
    <p:sldId id="915" r:id="rId93"/>
    <p:sldId id="881" r:id="rId94"/>
    <p:sldId id="882" r:id="rId95"/>
    <p:sldId id="883" r:id="rId96"/>
    <p:sldId id="884" r:id="rId97"/>
    <p:sldId id="885" r:id="rId98"/>
    <p:sldId id="315" r:id="rId99"/>
    <p:sldId id="923" r:id="rId100"/>
    <p:sldId id="894" r:id="rId101"/>
    <p:sldId id="926" r:id="rId102"/>
    <p:sldId id="895" r:id="rId103"/>
    <p:sldId id="896" r:id="rId104"/>
    <p:sldId id="897" r:id="rId105"/>
    <p:sldId id="898" r:id="rId106"/>
    <p:sldId id="276" r:id="rId107"/>
    <p:sldId id="277" r:id="rId108"/>
    <p:sldId id="278" r:id="rId109"/>
    <p:sldId id="279" r:id="rId110"/>
    <p:sldId id="280" r:id="rId111"/>
    <p:sldId id="281" r:id="rId112"/>
    <p:sldId id="282" r:id="rId113"/>
    <p:sldId id="924" r:id="rId114"/>
    <p:sldId id="899" r:id="rId115"/>
    <p:sldId id="900" r:id="rId116"/>
    <p:sldId id="901" r:id="rId117"/>
    <p:sldId id="902" r:id="rId118"/>
    <p:sldId id="903" r:id="rId1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BC1D3"/>
    <a:srgbClr val="02050D"/>
    <a:srgbClr val="78BFE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257"/>
    <p:restoredTop sz="83320"/>
  </p:normalViewPr>
  <p:slideViewPr>
    <p:cSldViewPr snapToGrid="0" snapToObjects="1">
      <p:cViewPr>
        <p:scale>
          <a:sx n="127" d="100"/>
          <a:sy n="127" d="100"/>
        </p:scale>
        <p:origin x="3432" y="14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theme" Target="theme/theme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tableStyles" Target="tableStyle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presProps" Target="pres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F14FF81-9744-BF46-AAD0-D1B1FBE96AF5}" type="datetimeFigureOut">
              <a:rPr lang="en-US" smtClean="0"/>
              <a:t>10/16/23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6725AFE-A141-6245-ADDB-0375406D4018}" type="slidenum">
              <a:rPr lang="en-US" smtClean="0"/>
              <a:t>‹#›</a:t>
            </a:fld>
            <a:endParaRPr lang="en-US"/>
          </a:p>
        </p:txBody>
      </p:sp>
    </p:spTree>
    <p:extLst>
      <p:ext uri="{BB962C8B-B14F-4D97-AF65-F5344CB8AC3E}">
        <p14:creationId xmlns:p14="http://schemas.microsoft.com/office/powerpoint/2010/main" val="34992838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en.wikipedia.org/wiki/Andrey_Markov#cite_note-2" TargetMode="External"/><Relationship Id="rId7" Type="http://schemas.openxmlformats.org/officeDocument/2006/relationships/hyperlink" Target="https://en.wikipedia.org/wiki/Andrey_Markov#cite_note-:0-3" TargetMode="External"/><Relationship Id="rId2" Type="http://schemas.openxmlformats.org/officeDocument/2006/relationships/slide" Target="../slides/slide18.xml"/><Relationship Id="rId1" Type="http://schemas.openxmlformats.org/officeDocument/2006/relationships/notesMaster" Target="../notesMasters/notesMaster1.xml"/><Relationship Id="rId6" Type="http://schemas.openxmlformats.org/officeDocument/2006/relationships/hyperlink" Target="https://en.wikipedia.org/wiki/Markov_process" TargetMode="External"/><Relationship Id="rId5" Type="http://schemas.openxmlformats.org/officeDocument/2006/relationships/hyperlink" Target="https://en.wikipedia.org/wiki/Markov_chain" TargetMode="External"/><Relationship Id="rId4" Type="http://schemas.openxmlformats.org/officeDocument/2006/relationships/hyperlink" Target="https://en.wikipedia.org/wiki/Stochastic_process" TargetMode="Externa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3" Type="http://schemas.openxmlformats.org/officeDocument/2006/relationships/hyperlink" Target="https://en.wikipedia.org/w/index.php?title=Micromort&amp;action=edit&amp;section=7" TargetMode="External"/><Relationship Id="rId7" Type="http://schemas.openxmlformats.org/officeDocument/2006/relationships/hyperlink" Target="https://en.wikipedia.org/wiki/Micromort#cite_note-russell-32" TargetMode="External"/><Relationship Id="rId2" Type="http://schemas.openxmlformats.org/officeDocument/2006/relationships/slide" Target="../slides/slide114.xml"/><Relationship Id="rId1" Type="http://schemas.openxmlformats.org/officeDocument/2006/relationships/notesMaster" Target="../notesMasters/notesMaster1.xml"/><Relationship Id="rId6" Type="http://schemas.openxmlformats.org/officeDocument/2006/relationships/hyperlink" Target="https://en.wikipedia.org/wiki/Micromort#cite_note-31" TargetMode="External"/><Relationship Id="rId5" Type="http://schemas.openxmlformats.org/officeDocument/2006/relationships/hyperlink" Target="https://en.wikipedia.org/wiki/Willingness_to_pay" TargetMode="External"/><Relationship Id="rId4" Type="http://schemas.openxmlformats.org/officeDocument/2006/relationships/hyperlink" Target="https://en.wikipedia.org/wiki/Willingness_to_accept" TargetMode="Externa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Reading: Chapter 17.  Non-deterministic search.</a:t>
            </a:r>
          </a:p>
          <a:p>
            <a:endParaRPr lang="en-US" dirty="0"/>
          </a:p>
          <a:p>
            <a:r>
              <a:rPr lang="en-US" dirty="0"/>
              <a:t>So far, we've mainly examined deterministic problem settings, where the outcome of every action that we take is perfectly predictable. In this module, we'll introduce the notion of a </a:t>
            </a:r>
            <a:r>
              <a:rPr lang="en-US" dirty="0" err="1"/>
              <a:t>stc</a:t>
            </a:r>
            <a:r>
              <a:rPr lang="en-US" dirty="0"/>
              <a:t>. Or probabilistic task environment where the agent will have to figure out what's the best action to take, even when the outcome of that action is uncertain, we'll introduce a new problem formulation called a Markov decision process, or MDP for short.</a:t>
            </a:r>
          </a:p>
          <a:p>
            <a:endParaRPr lang="en-US" dirty="0"/>
          </a:p>
          <a:p>
            <a:r>
              <a:rPr lang="en-US" dirty="0"/>
              <a:t>MDPs are a kind of non-deterministic search problem. They're applicable in a fully observable task environment where we have to make a sequence of decisions. And where the outcome of our actions is non-deterministic. In the previous search problems that we've looked at, the solution has always been a plan.</a:t>
            </a:r>
          </a:p>
          <a:p>
            <a:endParaRPr lang="en-US" dirty="0"/>
          </a:p>
          <a:p>
            <a:r>
              <a:rPr lang="en-US" dirty="0"/>
              <a:t>The plan corresponds to the shortest sequence of actions that we could take to go from our start state to one of our goal states. However, because of the non-determinism in MDPs, that kind of single sequence of actions is not </a:t>
            </a:r>
            <a:r>
              <a:rPr lang="en-US" dirty="0" err="1"/>
              <a:t>gonna</a:t>
            </a:r>
            <a:r>
              <a:rPr lang="en-US" dirty="0"/>
              <a:t> work as a solution . You can imagine that if you executed that sequence of actions, you may end up in a state that isn't a goal state.</a:t>
            </a:r>
          </a:p>
          <a:p>
            <a:endParaRPr lang="en-US" dirty="0"/>
          </a:p>
          <a:p>
            <a:r>
              <a:rPr lang="en-US" dirty="0"/>
              <a:t>Therefore, we're </a:t>
            </a:r>
            <a:r>
              <a:rPr lang="en-US" dirty="0" err="1"/>
              <a:t>gonna</a:t>
            </a:r>
            <a:r>
              <a:rPr lang="en-US" dirty="0"/>
              <a:t> need a different kind of solution to MDPs. A solution for an MDP is </a:t>
            </a:r>
            <a:r>
              <a:rPr lang="en-US" dirty="0" err="1"/>
              <a:t>gonna</a:t>
            </a:r>
            <a:r>
              <a:rPr lang="en-US" dirty="0"/>
              <a:t> be something new called the policy. A policy takes in a state and returns the best action that an agent could take when it finds itself in that. . One way of solving MDPs is via the Expect AAC search algorithm, which we saw in the games and adversarial search module.</a:t>
            </a:r>
          </a:p>
          <a:p>
            <a:endParaRPr lang="en-US" dirty="0"/>
          </a:p>
          <a:p>
            <a:r>
              <a:rPr lang="en-US" dirty="0"/>
              <a:t>We'll also take a look at several other algorithms for solving MDPs, including value iteration and policy iteration. MDPs will also introduce other important concepts like the notion of additive rewards and the notion of a probabilistic transition. , all of the components that we learn about in this MDP module will also be very useful when we reach the reinforcement learning module.</a:t>
            </a:r>
          </a:p>
        </p:txBody>
      </p:sp>
      <p:sp>
        <p:nvSpPr>
          <p:cNvPr id="4" name="Slide Number Placeholder 3"/>
          <p:cNvSpPr>
            <a:spLocks noGrp="1"/>
          </p:cNvSpPr>
          <p:nvPr>
            <p:ph type="sldNum" sz="quarter" idx="5"/>
          </p:nvPr>
        </p:nvSpPr>
        <p:spPr/>
        <p:txBody>
          <a:bodyPr/>
          <a:lstStyle/>
          <a:p>
            <a:fld id="{16725AFE-A141-6245-ADDB-0375406D4018}" type="slidenum">
              <a:rPr lang="en-US" smtClean="0"/>
              <a:t>1</a:t>
            </a:fld>
            <a:endParaRPr lang="en-US"/>
          </a:p>
        </p:txBody>
      </p:sp>
    </p:spTree>
    <p:extLst>
      <p:ext uri="{BB962C8B-B14F-4D97-AF65-F5344CB8AC3E}">
        <p14:creationId xmlns:p14="http://schemas.microsoft.com/office/powerpoint/2010/main" val="33114959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t>
            </a:r>
            <a:r>
              <a:rPr lang="en-US" dirty="0" err="1"/>
              <a:t>www.bluemilkspecial.com</a:t>
            </a:r>
            <a:r>
              <a:rPr lang="en-US" dirty="0"/>
              <a:t>/comic/wampa-cave-3/</a:t>
            </a:r>
          </a:p>
          <a:p>
            <a:endParaRPr lang="en-US" dirty="0"/>
          </a:p>
        </p:txBody>
      </p:sp>
      <p:sp>
        <p:nvSpPr>
          <p:cNvPr id="4" name="Slide Number Placeholder 3"/>
          <p:cNvSpPr>
            <a:spLocks noGrp="1"/>
          </p:cNvSpPr>
          <p:nvPr>
            <p:ph type="sldNum" sz="quarter" idx="5"/>
          </p:nvPr>
        </p:nvSpPr>
        <p:spPr/>
        <p:txBody>
          <a:bodyPr/>
          <a:lstStyle/>
          <a:p>
            <a:fld id="{16725AFE-A141-6245-ADDB-0375406D4018}" type="slidenum">
              <a:rPr lang="en-US" smtClean="0"/>
              <a:t>10</a:t>
            </a:fld>
            <a:endParaRPr lang="en-US"/>
          </a:p>
        </p:txBody>
      </p:sp>
    </p:spTree>
    <p:extLst>
      <p:ext uri="{BB962C8B-B14F-4D97-AF65-F5344CB8AC3E}">
        <p14:creationId xmlns:p14="http://schemas.microsoft.com/office/powerpoint/2010/main" val="2962789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t>
            </a:r>
            <a:r>
              <a:rPr lang="en-US" dirty="0" err="1"/>
              <a:t>www.bluemilkspecial.com</a:t>
            </a:r>
            <a:r>
              <a:rPr lang="en-US" dirty="0"/>
              <a:t>/comic/wampa-cave-3/</a:t>
            </a:r>
          </a:p>
          <a:p>
            <a:endParaRPr lang="en-US" dirty="0"/>
          </a:p>
        </p:txBody>
      </p:sp>
      <p:sp>
        <p:nvSpPr>
          <p:cNvPr id="4" name="Slide Number Placeholder 3"/>
          <p:cNvSpPr>
            <a:spLocks noGrp="1"/>
          </p:cNvSpPr>
          <p:nvPr>
            <p:ph type="sldNum" sz="quarter" idx="5"/>
          </p:nvPr>
        </p:nvSpPr>
        <p:spPr/>
        <p:txBody>
          <a:bodyPr/>
          <a:lstStyle/>
          <a:p>
            <a:fld id="{16725AFE-A141-6245-ADDB-0375406D4018}" type="slidenum">
              <a:rPr lang="en-US" smtClean="0"/>
              <a:t>11</a:t>
            </a:fld>
            <a:endParaRPr lang="en-US"/>
          </a:p>
        </p:txBody>
      </p:sp>
    </p:spTree>
    <p:extLst>
      <p:ext uri="{BB962C8B-B14F-4D97-AF65-F5344CB8AC3E}">
        <p14:creationId xmlns:p14="http://schemas.microsoft.com/office/powerpoint/2010/main" val="6759314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t>
            </a:r>
            <a:r>
              <a:rPr lang="en-US" dirty="0" err="1"/>
              <a:t>www.bluemilkspecial.com</a:t>
            </a:r>
            <a:r>
              <a:rPr lang="en-US" dirty="0"/>
              <a:t>/comic/wampa-cave-3/</a:t>
            </a:r>
          </a:p>
          <a:p>
            <a:endParaRPr lang="en-US" dirty="0"/>
          </a:p>
        </p:txBody>
      </p:sp>
      <p:sp>
        <p:nvSpPr>
          <p:cNvPr id="4" name="Slide Number Placeholder 3"/>
          <p:cNvSpPr>
            <a:spLocks noGrp="1"/>
          </p:cNvSpPr>
          <p:nvPr>
            <p:ph type="sldNum" sz="quarter" idx="5"/>
          </p:nvPr>
        </p:nvSpPr>
        <p:spPr/>
        <p:txBody>
          <a:bodyPr/>
          <a:lstStyle/>
          <a:p>
            <a:fld id="{16725AFE-A141-6245-ADDB-0375406D4018}" type="slidenum">
              <a:rPr lang="en-US" smtClean="0"/>
              <a:t>12</a:t>
            </a:fld>
            <a:endParaRPr lang="en-US"/>
          </a:p>
        </p:txBody>
      </p:sp>
    </p:spTree>
    <p:extLst>
      <p:ext uri="{BB962C8B-B14F-4D97-AF65-F5344CB8AC3E}">
        <p14:creationId xmlns:p14="http://schemas.microsoft.com/office/powerpoint/2010/main" val="8262828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t>
            </a:r>
            <a:r>
              <a:rPr lang="en-US" dirty="0" err="1"/>
              <a:t>www.bluemilkspecial.com</a:t>
            </a:r>
            <a:r>
              <a:rPr lang="en-US" dirty="0"/>
              <a:t>/comic/wampa-cave-3/</a:t>
            </a:r>
          </a:p>
          <a:p>
            <a:endParaRPr lang="en-US" dirty="0"/>
          </a:p>
        </p:txBody>
      </p:sp>
      <p:sp>
        <p:nvSpPr>
          <p:cNvPr id="4" name="Slide Number Placeholder 3"/>
          <p:cNvSpPr>
            <a:spLocks noGrp="1"/>
          </p:cNvSpPr>
          <p:nvPr>
            <p:ph type="sldNum" sz="quarter" idx="5"/>
          </p:nvPr>
        </p:nvSpPr>
        <p:spPr/>
        <p:txBody>
          <a:bodyPr/>
          <a:lstStyle/>
          <a:p>
            <a:fld id="{16725AFE-A141-6245-ADDB-0375406D4018}" type="slidenum">
              <a:rPr lang="en-US" smtClean="0"/>
              <a:t>13</a:t>
            </a:fld>
            <a:endParaRPr lang="en-US"/>
          </a:p>
        </p:txBody>
      </p:sp>
    </p:spTree>
    <p:extLst>
      <p:ext uri="{BB962C8B-B14F-4D97-AF65-F5344CB8AC3E}">
        <p14:creationId xmlns:p14="http://schemas.microsoft.com/office/powerpoint/2010/main" val="37895170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t>
            </a:r>
            <a:r>
              <a:rPr lang="en-US" dirty="0" err="1"/>
              <a:t>www.bluemilkspecial.com</a:t>
            </a:r>
            <a:r>
              <a:rPr lang="en-US" dirty="0"/>
              <a:t>/comic/wampa-cave-3/</a:t>
            </a:r>
          </a:p>
          <a:p>
            <a:endParaRPr lang="en-US" dirty="0"/>
          </a:p>
        </p:txBody>
      </p:sp>
      <p:sp>
        <p:nvSpPr>
          <p:cNvPr id="4" name="Slide Number Placeholder 3"/>
          <p:cNvSpPr>
            <a:spLocks noGrp="1"/>
          </p:cNvSpPr>
          <p:nvPr>
            <p:ph type="sldNum" sz="quarter" idx="5"/>
          </p:nvPr>
        </p:nvSpPr>
        <p:spPr/>
        <p:txBody>
          <a:bodyPr/>
          <a:lstStyle/>
          <a:p>
            <a:fld id="{16725AFE-A141-6245-ADDB-0375406D4018}" type="slidenum">
              <a:rPr lang="en-US" smtClean="0"/>
              <a:t>14</a:t>
            </a:fld>
            <a:endParaRPr lang="en-US"/>
          </a:p>
        </p:txBody>
      </p:sp>
    </p:spTree>
    <p:extLst>
      <p:ext uri="{BB962C8B-B14F-4D97-AF65-F5344CB8AC3E}">
        <p14:creationId xmlns:p14="http://schemas.microsoft.com/office/powerpoint/2010/main" val="8300179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t>
            </a:r>
            <a:r>
              <a:rPr lang="en-US" dirty="0" err="1"/>
              <a:t>www.bluemilkspecial.com</a:t>
            </a:r>
            <a:r>
              <a:rPr lang="en-US" dirty="0"/>
              <a:t>/comic/wampa-cave-3/</a:t>
            </a:r>
          </a:p>
          <a:p>
            <a:endParaRPr lang="en-US" dirty="0"/>
          </a:p>
        </p:txBody>
      </p:sp>
      <p:sp>
        <p:nvSpPr>
          <p:cNvPr id="4" name="Slide Number Placeholder 3"/>
          <p:cNvSpPr>
            <a:spLocks noGrp="1"/>
          </p:cNvSpPr>
          <p:nvPr>
            <p:ph type="sldNum" sz="quarter" idx="5"/>
          </p:nvPr>
        </p:nvSpPr>
        <p:spPr/>
        <p:txBody>
          <a:bodyPr/>
          <a:lstStyle/>
          <a:p>
            <a:fld id="{16725AFE-A141-6245-ADDB-0375406D4018}" type="slidenum">
              <a:rPr lang="en-US" smtClean="0"/>
              <a:t>15</a:t>
            </a:fld>
            <a:endParaRPr lang="en-US"/>
          </a:p>
        </p:txBody>
      </p:sp>
    </p:spTree>
    <p:extLst>
      <p:ext uri="{BB962C8B-B14F-4D97-AF65-F5344CB8AC3E}">
        <p14:creationId xmlns:p14="http://schemas.microsoft.com/office/powerpoint/2010/main" val="33558716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t>
            </a:r>
            <a:r>
              <a:rPr lang="en-US" dirty="0" err="1"/>
              <a:t>www.bluemilkspecial.com</a:t>
            </a:r>
            <a:r>
              <a:rPr lang="en-US" dirty="0"/>
              <a:t>/comic/wampa-cave-3/</a:t>
            </a:r>
          </a:p>
          <a:p>
            <a:endParaRPr lang="en-US" dirty="0"/>
          </a:p>
        </p:txBody>
      </p:sp>
      <p:sp>
        <p:nvSpPr>
          <p:cNvPr id="4" name="Slide Number Placeholder 3"/>
          <p:cNvSpPr>
            <a:spLocks noGrp="1"/>
          </p:cNvSpPr>
          <p:nvPr>
            <p:ph type="sldNum" sz="quarter" idx="5"/>
          </p:nvPr>
        </p:nvSpPr>
        <p:spPr/>
        <p:txBody>
          <a:bodyPr/>
          <a:lstStyle/>
          <a:p>
            <a:fld id="{16725AFE-A141-6245-ADDB-0375406D4018}" type="slidenum">
              <a:rPr lang="en-US" smtClean="0"/>
              <a:t>16</a:t>
            </a:fld>
            <a:endParaRPr lang="en-US"/>
          </a:p>
        </p:txBody>
      </p:sp>
    </p:spTree>
    <p:extLst>
      <p:ext uri="{BB962C8B-B14F-4D97-AF65-F5344CB8AC3E}">
        <p14:creationId xmlns:p14="http://schemas.microsoft.com/office/powerpoint/2010/main" val="28430717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6725AFE-A141-6245-ADDB-0375406D4018}" type="slidenum">
              <a:rPr lang="en-US" smtClean="0"/>
              <a:t>17</a:t>
            </a:fld>
            <a:endParaRPr lang="en-US"/>
          </a:p>
        </p:txBody>
      </p:sp>
    </p:spTree>
    <p:extLst>
      <p:ext uri="{BB962C8B-B14F-4D97-AF65-F5344CB8AC3E}">
        <p14:creationId xmlns:p14="http://schemas.microsoft.com/office/powerpoint/2010/main" val="24604700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dirty="0">
                <a:ea typeface="ＭＳ Ｐゴシック" pitchFamily="34" charset="-128"/>
              </a:rPr>
            </a:br>
            <a:r>
              <a:rPr lang="en-US" sz="1200" b="1" i="0" u="none" strike="noStrike" kern="1200" dirty="0">
                <a:solidFill>
                  <a:schemeClr val="tx1"/>
                </a:solidFill>
                <a:effectLst/>
                <a:latin typeface="Arial" pitchFamily="34" charset="0"/>
                <a:ea typeface="+mn-ea"/>
                <a:cs typeface="+mn-cs"/>
              </a:rPr>
              <a:t>Andrey </a:t>
            </a:r>
            <a:r>
              <a:rPr lang="en-US" sz="1200" b="1" i="0" u="none" strike="noStrike" kern="1200" dirty="0" err="1">
                <a:solidFill>
                  <a:schemeClr val="tx1"/>
                </a:solidFill>
                <a:effectLst/>
                <a:latin typeface="Arial" pitchFamily="34" charset="0"/>
                <a:ea typeface="+mn-ea"/>
                <a:cs typeface="+mn-cs"/>
              </a:rPr>
              <a:t>Andreyevich</a:t>
            </a:r>
            <a:r>
              <a:rPr lang="en-US" sz="1200" b="1" i="0" u="none" strike="noStrike" kern="1200" dirty="0">
                <a:solidFill>
                  <a:schemeClr val="tx1"/>
                </a:solidFill>
                <a:effectLst/>
                <a:latin typeface="Arial" pitchFamily="34" charset="0"/>
                <a:ea typeface="+mn-ea"/>
                <a:cs typeface="+mn-cs"/>
              </a:rPr>
              <a:t> Markov</a:t>
            </a:r>
            <a:r>
              <a:rPr lang="en-US" sz="1200" b="0" i="0" u="none" strike="noStrike" kern="1200" baseline="30000" dirty="0">
                <a:solidFill>
                  <a:schemeClr val="tx1"/>
                </a:solidFill>
                <a:effectLst/>
                <a:latin typeface="Arial" pitchFamily="34" charset="0"/>
                <a:ea typeface="+mn-ea"/>
                <a:cs typeface="+mn-cs"/>
                <a:hlinkClick r:id="rId3"/>
              </a:rPr>
              <a:t>[a]</a:t>
            </a:r>
            <a:r>
              <a:rPr lang="en-US" sz="1200" b="0" i="0" u="none" strike="noStrike" kern="1200" dirty="0">
                <a:solidFill>
                  <a:schemeClr val="tx1"/>
                </a:solidFill>
                <a:effectLst/>
                <a:latin typeface="Arial" pitchFamily="34" charset="0"/>
                <a:ea typeface="+mn-ea"/>
                <a:cs typeface="+mn-cs"/>
              </a:rPr>
              <a:t> (1856–1922) was a Russian mathematician best known for his work on </a:t>
            </a:r>
            <a:r>
              <a:rPr lang="en-US" sz="1200" b="0" i="0" u="none" strike="noStrike" kern="1200" dirty="0">
                <a:solidFill>
                  <a:schemeClr val="tx1"/>
                </a:solidFill>
                <a:effectLst/>
                <a:latin typeface="Arial" pitchFamily="34" charset="0"/>
                <a:ea typeface="+mn-ea"/>
                <a:cs typeface="+mn-cs"/>
                <a:hlinkClick r:id="rId4" tooltip="Stochastic process"/>
              </a:rPr>
              <a:t>stochastic processes</a:t>
            </a:r>
            <a:r>
              <a:rPr lang="en-US" sz="1200" b="0" i="0" u="none" strike="noStrike" kern="1200" dirty="0">
                <a:solidFill>
                  <a:schemeClr val="tx1"/>
                </a:solidFill>
                <a:effectLst/>
                <a:latin typeface="Arial" pitchFamily="34" charset="0"/>
                <a:ea typeface="+mn-ea"/>
                <a:cs typeface="+mn-cs"/>
              </a:rPr>
              <a:t>. A primary subject of his research later became known as </a:t>
            </a:r>
            <a:r>
              <a:rPr lang="en-US" sz="1200" b="0" i="0" u="none" strike="noStrike" kern="1200" dirty="0">
                <a:solidFill>
                  <a:schemeClr val="tx1"/>
                </a:solidFill>
                <a:effectLst/>
                <a:latin typeface="Arial" pitchFamily="34" charset="0"/>
                <a:ea typeface="+mn-ea"/>
                <a:cs typeface="+mn-cs"/>
                <a:hlinkClick r:id="rId5" tooltip="Markov chain"/>
              </a:rPr>
              <a:t>Markov chains</a:t>
            </a:r>
            <a:r>
              <a:rPr lang="en-US" sz="1200" b="0" i="0" u="none" strike="noStrike" kern="1200" dirty="0">
                <a:solidFill>
                  <a:schemeClr val="tx1"/>
                </a:solidFill>
                <a:effectLst/>
                <a:latin typeface="Arial" pitchFamily="34" charset="0"/>
                <a:ea typeface="+mn-ea"/>
                <a:cs typeface="+mn-cs"/>
              </a:rPr>
              <a:t> and </a:t>
            </a:r>
            <a:r>
              <a:rPr lang="en-US" sz="1200" b="0" i="0" u="none" strike="noStrike" kern="1200" dirty="0">
                <a:solidFill>
                  <a:schemeClr val="tx1"/>
                </a:solidFill>
                <a:effectLst/>
                <a:latin typeface="Arial" pitchFamily="34" charset="0"/>
                <a:ea typeface="+mn-ea"/>
                <a:cs typeface="+mn-cs"/>
                <a:hlinkClick r:id="rId6" tooltip="Markov process"/>
              </a:rPr>
              <a:t>Markov processes</a:t>
            </a:r>
            <a:r>
              <a:rPr lang="en-US" sz="1200" b="0" i="0" u="none" strike="noStrike" kern="1200" dirty="0">
                <a:solidFill>
                  <a:schemeClr val="tx1"/>
                </a:solidFill>
                <a:effectLst/>
                <a:latin typeface="Arial" pitchFamily="34" charset="0"/>
                <a:ea typeface="+mn-ea"/>
                <a:cs typeface="+mn-cs"/>
              </a:rPr>
              <a:t>.</a:t>
            </a:r>
            <a:r>
              <a:rPr lang="en-US" sz="1200" b="0" i="0" u="none" strike="noStrike" kern="1200" baseline="30000" dirty="0">
                <a:solidFill>
                  <a:schemeClr val="tx1"/>
                </a:solidFill>
                <a:effectLst/>
                <a:latin typeface="Arial" pitchFamily="34" charset="0"/>
                <a:ea typeface="+mn-ea"/>
                <a:cs typeface="+mn-cs"/>
                <a:hlinkClick r:id="rId7"/>
              </a:rPr>
              <a:t>[2]</a:t>
            </a:r>
            <a:br>
              <a:rPr lang="en-US" sz="1200" b="0" i="0" u="none" strike="noStrike" kern="1200" baseline="30000" dirty="0">
                <a:solidFill>
                  <a:schemeClr val="tx1"/>
                </a:solidFill>
                <a:effectLst/>
                <a:latin typeface="Arial" pitchFamily="34" charset="0"/>
                <a:ea typeface="+mn-ea"/>
                <a:cs typeface="+mn-cs"/>
              </a:rPr>
            </a:br>
            <a:br>
              <a:rPr lang="en-US" sz="1200" b="0" i="0" u="none" strike="noStrike" kern="1200" baseline="30000" dirty="0">
                <a:solidFill>
                  <a:schemeClr val="tx1"/>
                </a:solidFill>
                <a:effectLst/>
                <a:latin typeface="Arial" pitchFamily="34" charset="0"/>
                <a:ea typeface="+mn-ea"/>
                <a:cs typeface="+mn-cs"/>
              </a:rPr>
            </a:br>
            <a:r>
              <a:rPr lang="en-US" sz="1200" b="0" i="0" u="none" strike="noStrike" kern="1200" dirty="0">
                <a:solidFill>
                  <a:schemeClr val="tx1"/>
                </a:solidFill>
                <a:effectLst/>
                <a:latin typeface="Arial" pitchFamily="34" charset="0"/>
                <a:ea typeface="+mn-ea"/>
                <a:cs typeface="+mn-cs"/>
              </a:rPr>
              <a:t>Imagine examining the first 20,000 </a:t>
            </a:r>
            <a:r>
              <a:rPr lang="en-US" sz="1200" b="1" i="0" u="none" strike="noStrike" kern="1200" dirty="0">
                <a:solidFill>
                  <a:schemeClr val="tx1"/>
                </a:solidFill>
                <a:effectLst/>
                <a:latin typeface="Arial" pitchFamily="34" charset="0"/>
                <a:ea typeface="+mn-ea"/>
                <a:cs typeface="+mn-cs"/>
              </a:rPr>
              <a:t>letters</a:t>
            </a:r>
            <a:r>
              <a:rPr lang="en-US" sz="1200" b="0" i="0" u="none" strike="noStrike" kern="1200" dirty="0">
                <a:solidFill>
                  <a:schemeClr val="tx1"/>
                </a:solidFill>
                <a:effectLst/>
                <a:latin typeface="Arial" pitchFamily="34" charset="0"/>
                <a:ea typeface="+mn-ea"/>
                <a:cs typeface="+mn-cs"/>
              </a:rPr>
              <a:t> of a book, </a:t>
            </a:r>
            <a:r>
              <a:rPr lang="en-US" sz="1200" b="1" i="0" u="none" strike="noStrike" kern="1200" dirty="0">
                <a:solidFill>
                  <a:schemeClr val="tx1"/>
                </a:solidFill>
                <a:effectLst/>
                <a:latin typeface="Arial" pitchFamily="34" charset="0"/>
                <a:ea typeface="+mn-ea"/>
                <a:cs typeface="+mn-cs"/>
              </a:rPr>
              <a:t>counting</a:t>
            </a:r>
            <a:r>
              <a:rPr lang="en-US" sz="1200" b="0" i="0" u="none" strike="noStrike" kern="1200" dirty="0">
                <a:solidFill>
                  <a:schemeClr val="tx1"/>
                </a:solidFill>
                <a:effectLst/>
                <a:latin typeface="Arial" pitchFamily="34" charset="0"/>
                <a:ea typeface="+mn-ea"/>
                <a:cs typeface="+mn-cs"/>
              </a:rPr>
              <a:t> frequencies and studying patterns. This is precisely what </a:t>
            </a:r>
            <a:r>
              <a:rPr lang="en-US" sz="1200" b="1" i="0" u="none" strike="noStrike" kern="1200" dirty="0">
                <a:solidFill>
                  <a:schemeClr val="tx1"/>
                </a:solidFill>
                <a:effectLst/>
                <a:latin typeface="Arial" pitchFamily="34" charset="0"/>
                <a:ea typeface="+mn-ea"/>
                <a:cs typeface="+mn-cs"/>
              </a:rPr>
              <a:t>Andrey Markov</a:t>
            </a:r>
            <a:r>
              <a:rPr lang="en-US" sz="1200" b="0" i="0" u="none" strike="noStrike" kern="1200" dirty="0">
                <a:solidFill>
                  <a:schemeClr val="tx1"/>
                </a:solidFill>
                <a:effectLst/>
                <a:latin typeface="Arial" pitchFamily="34" charset="0"/>
                <a:ea typeface="+mn-ea"/>
                <a:cs typeface="+mn-cs"/>
              </a:rPr>
              <a:t> did when he </a:t>
            </a:r>
            <a:r>
              <a:rPr lang="en-US" sz="1200" b="0" i="0" u="none" strike="noStrike" kern="1200" dirty="0" err="1">
                <a:solidFill>
                  <a:schemeClr val="tx1"/>
                </a:solidFill>
                <a:effectLst/>
                <a:latin typeface="Arial" pitchFamily="34" charset="0"/>
                <a:ea typeface="+mn-ea"/>
                <a:cs typeface="+mn-cs"/>
              </a:rPr>
              <a:t>analysed</a:t>
            </a:r>
            <a:r>
              <a:rPr lang="en-US" sz="1200" b="0" i="0" u="none" strike="noStrike" kern="1200" dirty="0">
                <a:solidFill>
                  <a:schemeClr val="tx1"/>
                </a:solidFill>
                <a:effectLst/>
                <a:latin typeface="Arial" pitchFamily="34" charset="0"/>
                <a:ea typeface="+mn-ea"/>
                <a:cs typeface="+mn-cs"/>
              </a:rPr>
              <a:t> the text of Alexander Pushkin's verse novel Eugene </a:t>
            </a:r>
            <a:r>
              <a:rPr lang="en-US" sz="1200" b="0" i="0" u="none" strike="noStrike" kern="1200" dirty="0" err="1">
                <a:solidFill>
                  <a:schemeClr val="tx1"/>
                </a:solidFill>
                <a:effectLst/>
                <a:latin typeface="Arial" pitchFamily="34" charset="0"/>
                <a:ea typeface="+mn-ea"/>
                <a:cs typeface="+mn-cs"/>
              </a:rPr>
              <a:t>Onegin</a:t>
            </a:r>
            <a:r>
              <a:rPr lang="en-US" sz="1200" b="0" i="0" u="none" strike="noStrike" kern="1200" dirty="0">
                <a:solidFill>
                  <a:schemeClr val="tx1"/>
                </a:solidFill>
                <a:effectLst/>
                <a:latin typeface="Arial" pitchFamily="34" charset="0"/>
                <a:ea typeface="+mn-ea"/>
                <a:cs typeface="+mn-cs"/>
              </a:rPr>
              <a:t>. This work comprises almost 400 stanzas of iambic tetrameter and is a classic of Russian literature</a:t>
            </a:r>
            <a:endParaRPr lang="en-US" dirty="0"/>
          </a:p>
        </p:txBody>
      </p:sp>
      <p:sp>
        <p:nvSpPr>
          <p:cNvPr id="4" name="Slide Number Placeholder 3"/>
          <p:cNvSpPr>
            <a:spLocks noGrp="1"/>
          </p:cNvSpPr>
          <p:nvPr>
            <p:ph type="sldNum" sz="quarter" idx="5"/>
          </p:nvPr>
        </p:nvSpPr>
        <p:spPr/>
        <p:txBody>
          <a:bodyPr/>
          <a:lstStyle/>
          <a:p>
            <a:fld id="{16725AFE-A141-6245-ADDB-0375406D4018}" type="slidenum">
              <a:rPr lang="en-US" smtClean="0"/>
              <a:t>18</a:t>
            </a:fld>
            <a:endParaRPr lang="en-US"/>
          </a:p>
        </p:txBody>
      </p:sp>
    </p:spTree>
    <p:extLst>
      <p:ext uri="{BB962C8B-B14F-4D97-AF65-F5344CB8AC3E}">
        <p14:creationId xmlns:p14="http://schemas.microsoft.com/office/powerpoint/2010/main" val="15074005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 name="Google Shape;6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r>
              <a:rPr lang="en-US" dirty="0"/>
              <a:t>At</a:t>
            </a:r>
            <a:r>
              <a:rPr lang="en-US" baseline="0" dirty="0"/>
              <a:t> least 10, or otherwise just rather dead; or just 100, or otherwise rather dead; that’s yet something different than minimax or </a:t>
            </a:r>
            <a:r>
              <a:rPr lang="en-US" baseline="0" dirty="0" err="1"/>
              <a:t>expectimax</a:t>
            </a:r>
            <a:endParaRPr lang="en-US" baseline="0" dirty="0"/>
          </a:p>
          <a:p>
            <a:r>
              <a:rPr lang="en-US" baseline="0" dirty="0"/>
              <a:t>Down arrows = min nodes</a:t>
            </a:r>
          </a:p>
          <a:p>
            <a:r>
              <a:rPr lang="en-US" baseline="0" dirty="0"/>
              <a:t>Circles = chance nodes.</a:t>
            </a:r>
            <a:endParaRPr lang="en-US" dirty="0"/>
          </a:p>
        </p:txBody>
      </p:sp>
      <p:sp>
        <p:nvSpPr>
          <p:cNvPr id="61" name="Google Shape;61;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21</a:t>
            </a:fld>
            <a:endParaRPr/>
          </a:p>
        </p:txBody>
      </p:sp>
    </p:spTree>
    <p:extLst>
      <p:ext uri="{BB962C8B-B14F-4D97-AF65-F5344CB8AC3E}">
        <p14:creationId xmlns:p14="http://schemas.microsoft.com/office/powerpoint/2010/main" val="31183502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it tries to leave the asteroid field it stays in its current square.</a:t>
            </a:r>
          </a:p>
        </p:txBody>
      </p:sp>
      <p:sp>
        <p:nvSpPr>
          <p:cNvPr id="4" name="Slide Number Placeholder 3"/>
          <p:cNvSpPr>
            <a:spLocks noGrp="1"/>
          </p:cNvSpPr>
          <p:nvPr>
            <p:ph type="sldNum" sz="quarter" idx="5"/>
          </p:nvPr>
        </p:nvSpPr>
        <p:spPr/>
        <p:txBody>
          <a:bodyPr/>
          <a:lstStyle/>
          <a:p>
            <a:fld id="{16725AFE-A141-6245-ADDB-0375406D4018}" type="slidenum">
              <a:rPr lang="en-US" smtClean="0"/>
              <a:t>2</a:t>
            </a:fld>
            <a:endParaRPr lang="en-US"/>
          </a:p>
        </p:txBody>
      </p:sp>
    </p:spTree>
    <p:extLst>
      <p:ext uri="{BB962C8B-B14F-4D97-AF65-F5344CB8AC3E}">
        <p14:creationId xmlns:p14="http://schemas.microsoft.com/office/powerpoint/2010/main" val="218080084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 name="Google Shape;6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61" name="Google Shape;61;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22</a:t>
            </a:fld>
            <a:endParaRPr/>
          </a:p>
        </p:txBody>
      </p:sp>
    </p:spTree>
    <p:extLst>
      <p:ext uri="{BB962C8B-B14F-4D97-AF65-F5344CB8AC3E}">
        <p14:creationId xmlns:p14="http://schemas.microsoft.com/office/powerpoint/2010/main" val="11715948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 name="Google Shape;6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r>
              <a:rPr lang="en-US" dirty="0">
                <a:latin typeface="Arial" charset="0"/>
              </a:rPr>
              <a:t>Max is</a:t>
            </a:r>
            <a:r>
              <a:rPr lang="en-US" baseline="0" dirty="0">
                <a:latin typeface="Arial" charset="0"/>
              </a:rPr>
              <a:t> just like before.  Exp is the expectation of what will happen next.</a:t>
            </a:r>
          </a:p>
          <a:p>
            <a:endParaRPr lang="en-US" dirty="0">
              <a:latin typeface="Arial" charset="0"/>
            </a:endParaRPr>
          </a:p>
        </p:txBody>
      </p:sp>
      <p:sp>
        <p:nvSpPr>
          <p:cNvPr id="61" name="Google Shape;61;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23</a:t>
            </a:fld>
            <a:endParaRPr/>
          </a:p>
        </p:txBody>
      </p:sp>
    </p:spTree>
    <p:extLst>
      <p:ext uri="{BB962C8B-B14F-4D97-AF65-F5344CB8AC3E}">
        <p14:creationId xmlns:p14="http://schemas.microsoft.com/office/powerpoint/2010/main" val="353634888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 name="Google Shape;6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61" name="Google Shape;61;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24</a:t>
            </a:fld>
            <a:endParaRPr/>
          </a:p>
        </p:txBody>
      </p:sp>
    </p:spTree>
    <p:extLst>
      <p:ext uri="{BB962C8B-B14F-4D97-AF65-F5344CB8AC3E}">
        <p14:creationId xmlns:p14="http://schemas.microsoft.com/office/powerpoint/2010/main" val="338011685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MDPs, rewards come to you step by step.</a:t>
            </a:r>
          </a:p>
          <a:p>
            <a:r>
              <a:rPr lang="en-US" dirty="0"/>
              <a:t>We need to decide what our reward function should be.</a:t>
            </a:r>
          </a:p>
          <a:p>
            <a:r>
              <a:rPr lang="en-US" dirty="0"/>
              <a:t>For example here, we</a:t>
            </a:r>
            <a:r>
              <a:rPr lang="en-US" baseline="0" dirty="0"/>
              <a:t> might have a different way of rewarding this agent.  One by giving the rewards incrementally, and one by giving them all at the end.</a:t>
            </a:r>
            <a:endParaRPr lang="en-US" dirty="0"/>
          </a:p>
        </p:txBody>
      </p:sp>
      <p:sp>
        <p:nvSpPr>
          <p:cNvPr id="4" name="Slide Number Placeholder 3"/>
          <p:cNvSpPr>
            <a:spLocks noGrp="1"/>
          </p:cNvSpPr>
          <p:nvPr>
            <p:ph type="sldNum" sz="quarter" idx="10"/>
          </p:nvPr>
        </p:nvSpPr>
        <p:spPr/>
        <p:txBody>
          <a:bodyPr/>
          <a:lstStyle/>
          <a:p>
            <a:fld id="{72CC9163-7EC6-4747-8782-88871FDBE126}" type="slidenum">
              <a:rPr lang="en-US" smtClean="0"/>
              <a:pPr/>
              <a:t>43</a:t>
            </a:fld>
            <a:endParaRPr lang="en-US"/>
          </a:p>
        </p:txBody>
      </p:sp>
    </p:spTree>
    <p:extLst>
      <p:ext uri="{BB962C8B-B14F-4D97-AF65-F5344CB8AC3E}">
        <p14:creationId xmlns:p14="http://schemas.microsoft.com/office/powerpoint/2010/main" val="358080825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a:t>Gamma</a:t>
            </a:r>
          </a:p>
        </p:txBody>
      </p:sp>
      <p:sp>
        <p:nvSpPr>
          <p:cNvPr id="4" name="Slide Number Placeholder 3"/>
          <p:cNvSpPr>
            <a:spLocks noGrp="1"/>
          </p:cNvSpPr>
          <p:nvPr>
            <p:ph type="sldNum" sz="quarter" idx="10"/>
          </p:nvPr>
        </p:nvSpPr>
        <p:spPr/>
        <p:txBody>
          <a:bodyPr/>
          <a:lstStyle/>
          <a:p>
            <a:pPr>
              <a:defRPr/>
            </a:pPr>
            <a:fld id="{DC3ED746-492E-4D0C-832A-ACED5D621C80}" type="slidenum">
              <a:rPr lang="en-US" smtClean="0"/>
              <a:pPr>
                <a:defRPr/>
              </a:pPr>
              <a:t>45</a:t>
            </a:fld>
            <a:endParaRPr lang="en-US"/>
          </a:p>
        </p:txBody>
      </p:sp>
    </p:spTree>
    <p:extLst>
      <p:ext uri="{BB962C8B-B14F-4D97-AF65-F5344CB8AC3E}">
        <p14:creationId xmlns:p14="http://schemas.microsoft.com/office/powerpoint/2010/main" val="259957897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Slide Image Placeholder 1"/>
          <p:cNvSpPr>
            <a:spLocks noGrp="1" noRot="1" noChangeAspect="1"/>
          </p:cNvSpPr>
          <p:nvPr>
            <p:ph type="sldImg"/>
          </p:nvPr>
        </p:nvSpPr>
        <p:spPr>
          <a:xfrm>
            <a:off x="139700" y="768350"/>
            <a:ext cx="6819900" cy="3836988"/>
          </a:xfrm>
          <a:ln/>
        </p:spPr>
      </p:sp>
      <p:sp>
        <p:nvSpPr>
          <p:cNvPr id="40962" name="Notes Placeholder 2"/>
          <p:cNvSpPr>
            <a:spLocks noGrp="1"/>
          </p:cNvSpPr>
          <p:nvPr>
            <p:ph type="body" idx="1"/>
          </p:nvPr>
        </p:nvSpPr>
        <p:spPr>
          <a:noFill/>
          <a:ln/>
        </p:spPr>
        <p:txBody>
          <a:bodyPr/>
          <a:lstStyle/>
          <a:p>
            <a:r>
              <a:rPr lang="en-US" dirty="0">
                <a:ea typeface="ＭＳ Ｐゴシック" pitchFamily="34" charset="-128"/>
              </a:rPr>
              <a:t>Rewards in the future (deeper in the tree) matter less</a:t>
            </a:r>
          </a:p>
          <a:p>
            <a:endParaRPr lang="en-US" dirty="0">
              <a:ea typeface="ＭＳ Ｐゴシック" pitchFamily="34" charset="-128"/>
            </a:endParaRPr>
          </a:p>
          <a:p>
            <a:r>
              <a:rPr lang="en-US" dirty="0">
                <a:ea typeface="ＭＳ Ｐゴシック" pitchFamily="34" charset="-128"/>
              </a:rPr>
              <a:t>Interesting: running </a:t>
            </a:r>
            <a:r>
              <a:rPr lang="en-US" dirty="0" err="1">
                <a:ea typeface="ＭＳ Ｐゴシック" pitchFamily="34" charset="-128"/>
              </a:rPr>
              <a:t>expectimax</a:t>
            </a:r>
            <a:r>
              <a:rPr lang="en-US" dirty="0">
                <a:ea typeface="ＭＳ Ｐゴシック" pitchFamily="34" charset="-128"/>
              </a:rPr>
              <a:t>, if having to truncate the search, then not losing much; e.g.,  less then \</a:t>
            </a:r>
            <a:r>
              <a:rPr lang="en-US" dirty="0" err="1">
                <a:ea typeface="ＭＳ Ｐゴシック" pitchFamily="34" charset="-128"/>
              </a:rPr>
              <a:t>gamma^d</a:t>
            </a:r>
            <a:r>
              <a:rPr lang="en-US" dirty="0">
                <a:ea typeface="ＭＳ Ｐゴシック" pitchFamily="34" charset="-128"/>
              </a:rPr>
              <a:t> / (1-\gamma)</a:t>
            </a:r>
          </a:p>
          <a:p>
            <a:endParaRPr lang="en-US" dirty="0">
              <a:ea typeface="ＭＳ Ｐゴシック" pitchFamily="34" charset="-128"/>
            </a:endParaRPr>
          </a:p>
        </p:txBody>
      </p:sp>
      <p:sp>
        <p:nvSpPr>
          <p:cNvPr id="40963" name="Slide Number Placeholder 3"/>
          <p:cNvSpPr>
            <a:spLocks noGrp="1"/>
          </p:cNvSpPr>
          <p:nvPr>
            <p:ph type="sldNum" sz="quarter" idx="5"/>
          </p:nvPr>
        </p:nvSpPr>
        <p:spPr>
          <a:noFill/>
        </p:spPr>
        <p:txBody>
          <a:bodyPr/>
          <a:lstStyle/>
          <a:p>
            <a:fld id="{548DDD6D-317B-4886-9A60-0B722A074D75}" type="slidenum">
              <a:rPr lang="en-US"/>
              <a:pPr/>
              <a:t>46</a:t>
            </a:fld>
            <a:endParaRPr lang="en-US"/>
          </a:p>
        </p:txBody>
      </p:sp>
    </p:spTree>
    <p:extLst>
      <p:ext uri="{BB962C8B-B14F-4D97-AF65-F5344CB8AC3E}">
        <p14:creationId xmlns:p14="http://schemas.microsoft.com/office/powerpoint/2010/main" val="167547995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t>
            </a:r>
            <a:r>
              <a:rPr lang="en-US" baseline="0" dirty="0"/>
              <a:t> is a reward.</a:t>
            </a:r>
          </a:p>
          <a:p>
            <a:r>
              <a:rPr lang="en-US" baseline="0" dirty="0"/>
              <a:t>Actually only one way, since if gamma were 1, then the discounted utility would be the additive utility. </a:t>
            </a:r>
            <a:endParaRPr lang="en-US" dirty="0"/>
          </a:p>
        </p:txBody>
      </p:sp>
      <p:sp>
        <p:nvSpPr>
          <p:cNvPr id="4" name="Slide Number Placeholder 3"/>
          <p:cNvSpPr>
            <a:spLocks noGrp="1"/>
          </p:cNvSpPr>
          <p:nvPr>
            <p:ph type="sldNum" sz="quarter" idx="10"/>
          </p:nvPr>
        </p:nvSpPr>
        <p:spPr/>
        <p:txBody>
          <a:bodyPr/>
          <a:lstStyle/>
          <a:p>
            <a:fld id="{72CC9163-7EC6-4747-8782-88871FDBE126}" type="slidenum">
              <a:rPr lang="en-US" smtClean="0"/>
              <a:pPr/>
              <a:t>47</a:t>
            </a:fld>
            <a:endParaRPr lang="en-US"/>
          </a:p>
        </p:txBody>
      </p:sp>
    </p:spTree>
    <p:extLst>
      <p:ext uri="{BB962C8B-B14F-4D97-AF65-F5344CB8AC3E}">
        <p14:creationId xmlns:p14="http://schemas.microsoft.com/office/powerpoint/2010/main" val="140285899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Slide Image Placeholder 1"/>
          <p:cNvSpPr>
            <a:spLocks noGrp="1" noRot="1" noChangeAspect="1" noTextEdit="1"/>
          </p:cNvSpPr>
          <p:nvPr>
            <p:ph type="sldImg"/>
          </p:nvPr>
        </p:nvSpPr>
        <p:spPr>
          <a:xfrm>
            <a:off x="139700" y="768350"/>
            <a:ext cx="6819900" cy="3836988"/>
          </a:xfrm>
          <a:ln/>
        </p:spPr>
      </p:sp>
      <p:sp>
        <p:nvSpPr>
          <p:cNvPr id="36866" name="Notes Placeholder 2"/>
          <p:cNvSpPr>
            <a:spLocks noGrp="1"/>
          </p:cNvSpPr>
          <p:nvPr>
            <p:ph type="body" idx="1"/>
          </p:nvPr>
        </p:nvSpPr>
        <p:spPr>
          <a:noFill/>
          <a:ln/>
        </p:spPr>
        <p:txBody>
          <a:bodyPr/>
          <a:lstStyle/>
          <a:p>
            <a:r>
              <a:rPr lang="en-US" dirty="0">
                <a:ea typeface="ＭＳ Ｐゴシック" pitchFamily="34" charset="-128"/>
              </a:rPr>
              <a:t>In MDP chance node represents uncertainty about what might happen based on (</a:t>
            </a:r>
            <a:r>
              <a:rPr lang="en-US" dirty="0" err="1">
                <a:ea typeface="ＭＳ Ｐゴシック" pitchFamily="34" charset="-128"/>
              </a:rPr>
              <a:t>s,a</a:t>
            </a:r>
            <a:r>
              <a:rPr lang="en-US" dirty="0">
                <a:ea typeface="ＭＳ Ｐゴシック" pitchFamily="34" charset="-128"/>
              </a:rPr>
              <a:t>)  [as opposed to being a random adversary]</a:t>
            </a:r>
          </a:p>
          <a:p>
            <a:r>
              <a:rPr lang="en-US" dirty="0">
                <a:ea typeface="ＭＳ Ｐゴシック" pitchFamily="34" charset="-128"/>
              </a:rPr>
              <a:t>Q-state (</a:t>
            </a:r>
            <a:r>
              <a:rPr lang="en-US" dirty="0" err="1">
                <a:ea typeface="ＭＳ Ｐゴシック" pitchFamily="34" charset="-128"/>
              </a:rPr>
              <a:t>s,a</a:t>
            </a:r>
            <a:r>
              <a:rPr lang="en-US" dirty="0">
                <a:ea typeface="ＭＳ Ｐゴシック" pitchFamily="34" charset="-128"/>
              </a:rPr>
              <a:t>) is when you were in a state and have committed to take an action an action </a:t>
            </a:r>
          </a:p>
          <a:p>
            <a:endParaRPr lang="en-US" dirty="0">
              <a:ea typeface="ＭＳ Ｐゴシック" pitchFamily="34" charset="-128"/>
            </a:endParaRPr>
          </a:p>
          <a:p>
            <a:endParaRPr lang="en-US" dirty="0">
              <a:ea typeface="ＭＳ Ｐゴシック" pitchFamily="34" charset="-128"/>
            </a:endParaRPr>
          </a:p>
          <a:p>
            <a:r>
              <a:rPr lang="en-US" dirty="0">
                <a:ea typeface="ＭＳ Ｐゴシック" pitchFamily="34" charset="-128"/>
              </a:rPr>
              <a:t>Differences with </a:t>
            </a:r>
            <a:r>
              <a:rPr lang="en-US" dirty="0" err="1">
                <a:ea typeface="ＭＳ Ｐゴシック" pitchFamily="34" charset="-128"/>
              </a:rPr>
              <a:t>expectimax</a:t>
            </a:r>
            <a:r>
              <a:rPr lang="en-US" dirty="0">
                <a:ea typeface="ＭＳ Ｐゴシック" pitchFamily="34" charset="-128"/>
              </a:rPr>
              <a:t> tree: (1)</a:t>
            </a:r>
            <a:r>
              <a:rPr lang="en-US" baseline="0" dirty="0">
                <a:ea typeface="ＭＳ Ｐゴシック" pitchFamily="34" charset="-128"/>
              </a:rPr>
              <a:t> Transition function encodes the probabilities.  (2) Rewards are given on each state of the tree, rather than all the way on the bottom at the terminal nodes.</a:t>
            </a:r>
            <a:endParaRPr lang="en-US" dirty="0">
              <a:ea typeface="ＭＳ Ｐゴシック" pitchFamily="34" charset="-128"/>
            </a:endParaRPr>
          </a:p>
          <a:p>
            <a:endParaRPr lang="en-US" dirty="0">
              <a:ea typeface="ＭＳ Ｐゴシック" pitchFamily="34" charset="-128"/>
            </a:endParaRPr>
          </a:p>
        </p:txBody>
      </p:sp>
      <p:sp>
        <p:nvSpPr>
          <p:cNvPr id="36867" name="Slide Number Placeholder 3"/>
          <p:cNvSpPr>
            <a:spLocks noGrp="1"/>
          </p:cNvSpPr>
          <p:nvPr>
            <p:ph type="sldNum" sz="quarter" idx="5"/>
          </p:nvPr>
        </p:nvSpPr>
        <p:spPr>
          <a:noFill/>
        </p:spPr>
        <p:txBody>
          <a:bodyPr/>
          <a:lstStyle/>
          <a:p>
            <a:pPr defTabSz="988101"/>
            <a:fld id="{381D20B8-C290-4C94-8C7F-0277B9D2F6EE}" type="slidenum">
              <a:rPr lang="en-US"/>
              <a:pPr defTabSz="988101"/>
              <a:t>51</a:t>
            </a:fld>
            <a:endParaRPr lang="en-US"/>
          </a:p>
        </p:txBody>
      </p:sp>
    </p:spTree>
    <p:extLst>
      <p:ext uri="{BB962C8B-B14F-4D97-AF65-F5344CB8AC3E}">
        <p14:creationId xmlns:p14="http://schemas.microsoft.com/office/powerpoint/2010/main" val="265891251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Pi is a policy.  Pi</a:t>
            </a:r>
            <a:r>
              <a:rPr lang="en-US" baseline="0" dirty="0"/>
              <a:t>* is the optimal policy from state s.</a:t>
            </a:r>
            <a:endParaRPr lang="en-US" dirty="0"/>
          </a:p>
        </p:txBody>
      </p:sp>
      <p:sp>
        <p:nvSpPr>
          <p:cNvPr id="4" name="Slide Number Placeholder 3"/>
          <p:cNvSpPr>
            <a:spLocks noGrp="1"/>
          </p:cNvSpPr>
          <p:nvPr>
            <p:ph type="sldNum" sz="quarter" idx="10"/>
          </p:nvPr>
        </p:nvSpPr>
        <p:spPr/>
        <p:txBody>
          <a:bodyPr/>
          <a:lstStyle/>
          <a:p>
            <a:fld id="{72CC9163-7EC6-4747-8782-88871FDBE126}" type="slidenum">
              <a:rPr lang="en-US" smtClean="0"/>
              <a:pPr/>
              <a:t>53</a:t>
            </a:fld>
            <a:endParaRPr lang="en-US"/>
          </a:p>
        </p:txBody>
      </p:sp>
    </p:spTree>
    <p:extLst>
      <p:ext uri="{BB962C8B-B14F-4D97-AF65-F5344CB8AC3E}">
        <p14:creationId xmlns:p14="http://schemas.microsoft.com/office/powerpoint/2010/main" val="128090046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Max over chance nodes.  That’s really just what </a:t>
            </a:r>
            <a:r>
              <a:rPr lang="en-US" dirty="0" err="1"/>
              <a:t>expectimax</a:t>
            </a:r>
            <a:r>
              <a:rPr lang="en-US" baseline="0" dirty="0"/>
              <a:t> was doing.</a:t>
            </a:r>
          </a:p>
          <a:p>
            <a:r>
              <a:rPr lang="en-US" baseline="0" dirty="0"/>
              <a:t>What do I do at a chance node  Q(</a:t>
            </a:r>
            <a:r>
              <a:rPr lang="en-US" baseline="0" dirty="0" err="1"/>
              <a:t>s,a</a:t>
            </a:r>
            <a:r>
              <a:rPr lang="en-US" baseline="0" dirty="0"/>
              <a:t>).?</a:t>
            </a:r>
          </a:p>
          <a:p>
            <a:r>
              <a:rPr lang="en-US" baseline="0" dirty="0"/>
              <a:t>I’m going to get a reward.   R(</a:t>
            </a:r>
            <a:r>
              <a:rPr lang="en-US" baseline="0" dirty="0" err="1"/>
              <a:t>s,a,s</a:t>
            </a:r>
            <a:r>
              <a:rPr lang="en-US" baseline="0" dirty="0"/>
              <a:t>’). Plus I’m going to get all the future rewards from this state V*(s’).  </a:t>
            </a:r>
          </a:p>
          <a:p>
            <a:r>
              <a:rPr lang="en-US" baseline="0" dirty="0"/>
              <a:t>Both of course, I don’t know what’s going to happen at the chance node, so I need to sum over all states s’</a:t>
            </a:r>
          </a:p>
          <a:p>
            <a:r>
              <a:rPr lang="en-US" baseline="0" dirty="0"/>
              <a:t>We’re going to weight these by the relative probability that comes from our probability function.  We write that T(</a:t>
            </a:r>
            <a:r>
              <a:rPr lang="en-US" baseline="0" dirty="0" err="1"/>
              <a:t>s,a,s</a:t>
            </a:r>
            <a:r>
              <a:rPr lang="en-US" baseline="0" dirty="0"/>
              <a:t>’).</a:t>
            </a:r>
          </a:p>
          <a:p>
            <a:r>
              <a:rPr lang="en-US" dirty="0"/>
              <a:t>We’re missing one thing.  The discount of the future</a:t>
            </a:r>
            <a:r>
              <a:rPr lang="en-US" baseline="0" dirty="0"/>
              <a:t> value.  So we multiply that by Gamma.</a:t>
            </a:r>
          </a:p>
          <a:p>
            <a:endParaRPr lang="en-US" baseline="0" dirty="0"/>
          </a:p>
          <a:p>
            <a:r>
              <a:rPr lang="en-US" baseline="0" dirty="0"/>
              <a:t>This may look complicated, but you’re going to see this many times in the future.  Don’t go into math shock.  You can understand this.</a:t>
            </a:r>
          </a:p>
          <a:p>
            <a:endParaRPr lang="en-US" baseline="0" dirty="0"/>
          </a:p>
          <a:p>
            <a:r>
              <a:rPr lang="en-US" baseline="0" dirty="0"/>
              <a:t>We can also write this in one step.  We write the </a:t>
            </a:r>
            <a:r>
              <a:rPr lang="en-US" baseline="0" dirty="0" err="1"/>
              <a:t>expectimax</a:t>
            </a:r>
            <a:r>
              <a:rPr lang="en-US" baseline="0" dirty="0"/>
              <a:t> </a:t>
            </a:r>
            <a:r>
              <a:rPr lang="en-US" baseline="0" dirty="0" err="1"/>
              <a:t>recurrenece</a:t>
            </a:r>
            <a:r>
              <a:rPr lang="en-US" baseline="0" dirty="0"/>
              <a:t>. </a:t>
            </a:r>
          </a:p>
          <a:p>
            <a:r>
              <a:rPr lang="en-US" baseline="0" dirty="0"/>
              <a:t>This is called a Bellman equation.  We’re going to come back to this a lot starting in the next lecture.</a:t>
            </a:r>
          </a:p>
        </p:txBody>
      </p:sp>
      <p:sp>
        <p:nvSpPr>
          <p:cNvPr id="4" name="Slide Number Placeholder 3"/>
          <p:cNvSpPr>
            <a:spLocks noGrp="1"/>
          </p:cNvSpPr>
          <p:nvPr>
            <p:ph type="sldNum" sz="quarter" idx="10"/>
          </p:nvPr>
        </p:nvSpPr>
        <p:spPr/>
        <p:txBody>
          <a:bodyPr/>
          <a:lstStyle/>
          <a:p>
            <a:fld id="{72CC9163-7EC6-4747-8782-88871FDBE126}" type="slidenum">
              <a:rPr lang="en-US" smtClean="0"/>
              <a:pPr/>
              <a:t>54</a:t>
            </a:fld>
            <a:endParaRPr lang="en-US"/>
          </a:p>
        </p:txBody>
      </p:sp>
    </p:spTree>
    <p:extLst>
      <p:ext uri="{BB962C8B-B14F-4D97-AF65-F5344CB8AC3E}">
        <p14:creationId xmlns:p14="http://schemas.microsoft.com/office/powerpoint/2010/main" val="9403813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6725AFE-A141-6245-ADDB-0375406D4018}" type="slidenum">
              <a:rPr lang="en-US" smtClean="0"/>
              <a:t>3</a:t>
            </a:fld>
            <a:endParaRPr lang="en-US"/>
          </a:p>
        </p:txBody>
      </p:sp>
    </p:spTree>
    <p:extLst>
      <p:ext uri="{BB962C8B-B14F-4D97-AF65-F5344CB8AC3E}">
        <p14:creationId xmlns:p14="http://schemas.microsoft.com/office/powerpoint/2010/main" val="201018676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depth 100, then you have gamma to the 100.  So it’s not going to contribute much at all.</a:t>
            </a:r>
          </a:p>
        </p:txBody>
      </p:sp>
      <p:sp>
        <p:nvSpPr>
          <p:cNvPr id="4" name="Slide Number Placeholder 3"/>
          <p:cNvSpPr>
            <a:spLocks noGrp="1"/>
          </p:cNvSpPr>
          <p:nvPr>
            <p:ph type="sldNum" sz="quarter" idx="10"/>
          </p:nvPr>
        </p:nvSpPr>
        <p:spPr/>
        <p:txBody>
          <a:bodyPr/>
          <a:lstStyle/>
          <a:p>
            <a:fld id="{72CC9163-7EC6-4747-8782-88871FDBE126}" type="slidenum">
              <a:rPr lang="en-US" smtClean="0"/>
              <a:pPr/>
              <a:t>57</a:t>
            </a:fld>
            <a:endParaRPr lang="en-US"/>
          </a:p>
        </p:txBody>
      </p:sp>
    </p:spTree>
    <p:extLst>
      <p:ext uri="{BB962C8B-B14F-4D97-AF65-F5344CB8AC3E}">
        <p14:creationId xmlns:p14="http://schemas.microsoft.com/office/powerpoint/2010/main" val="420695576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V_k</a:t>
            </a:r>
            <a:r>
              <a:rPr lang="en-US" dirty="0"/>
              <a:t> is a time limited definition of V(s)</a:t>
            </a:r>
          </a:p>
        </p:txBody>
      </p:sp>
      <p:sp>
        <p:nvSpPr>
          <p:cNvPr id="4" name="Slide Number Placeholder 3"/>
          <p:cNvSpPr>
            <a:spLocks noGrp="1"/>
          </p:cNvSpPr>
          <p:nvPr>
            <p:ph type="sldNum" sz="quarter" idx="10"/>
          </p:nvPr>
        </p:nvSpPr>
        <p:spPr/>
        <p:txBody>
          <a:bodyPr/>
          <a:lstStyle/>
          <a:p>
            <a:fld id="{72CC9163-7EC6-4747-8782-88871FDBE126}" type="slidenum">
              <a:rPr lang="en-US" smtClean="0"/>
              <a:pPr/>
              <a:t>58</a:t>
            </a:fld>
            <a:endParaRPr lang="en-US"/>
          </a:p>
        </p:txBody>
      </p:sp>
    </p:spTree>
    <p:extLst>
      <p:ext uri="{BB962C8B-B14F-4D97-AF65-F5344CB8AC3E}">
        <p14:creationId xmlns:p14="http://schemas.microsoft.com/office/powerpoint/2010/main" val="395444613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V0, we know what it is it’s 0 for</a:t>
            </a:r>
            <a:r>
              <a:rPr lang="en-US" baseline="0" dirty="0"/>
              <a:t> any state.</a:t>
            </a:r>
          </a:p>
          <a:p>
            <a:r>
              <a:rPr lang="en-US" baseline="0" dirty="0"/>
              <a:t>V1, is a depth 1 </a:t>
            </a:r>
            <a:r>
              <a:rPr lang="en-US" baseline="0" dirty="0" err="1"/>
              <a:t>expectimax</a:t>
            </a:r>
            <a:r>
              <a:rPr lang="en-US" baseline="0" dirty="0"/>
              <a:t> computation.</a:t>
            </a:r>
          </a:p>
          <a:p>
            <a:r>
              <a:rPr lang="en-US" baseline="0" dirty="0"/>
              <a:t>Each layer is a </a:t>
            </a:r>
            <a:r>
              <a:rPr lang="en-US" baseline="0" dirty="0" err="1"/>
              <a:t>V_k</a:t>
            </a:r>
            <a:r>
              <a:rPr lang="en-US" baseline="0" dirty="0"/>
              <a:t> for an increasing value of k.</a:t>
            </a:r>
          </a:p>
          <a:p>
            <a:endParaRPr lang="en-US" baseline="0"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72CC9163-7EC6-4747-8782-88871FDBE126}" type="slidenum">
              <a:rPr lang="en-US" smtClean="0"/>
              <a:pPr/>
              <a:t>59</a:t>
            </a:fld>
            <a:endParaRPr lang="en-US"/>
          </a:p>
        </p:txBody>
      </p:sp>
    </p:spTree>
    <p:extLst>
      <p:ext uri="{BB962C8B-B14F-4D97-AF65-F5344CB8AC3E}">
        <p14:creationId xmlns:p14="http://schemas.microsoft.com/office/powerpoint/2010/main" val="47009071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Reading: Chapter 17.  Non-deterministic search.</a:t>
            </a:r>
          </a:p>
          <a:p>
            <a:endParaRPr lang="en-US" dirty="0"/>
          </a:p>
          <a:p>
            <a:r>
              <a:rPr lang="en-US" dirty="0"/>
              <a:t>So far, we've mainly examined deterministic problem settings, where the outcome of every action that we take is perfectly predictable. In this module, we'll introduce the notion of a </a:t>
            </a:r>
            <a:r>
              <a:rPr lang="en-US" dirty="0" err="1"/>
              <a:t>stc</a:t>
            </a:r>
            <a:r>
              <a:rPr lang="en-US" dirty="0"/>
              <a:t>. Or probabilistic task environment where the agent will have to figure out what's the best action to take, even when the outcome of that action is uncertain, we'll introduce a new problem formulation called a Markov decision process, or MDP for short.</a:t>
            </a:r>
          </a:p>
          <a:p>
            <a:endParaRPr lang="en-US" dirty="0"/>
          </a:p>
          <a:p>
            <a:r>
              <a:rPr lang="en-US" dirty="0"/>
              <a:t>MDPs are a kind of non-deterministic search problem. They're applicable in a fully observable task environment where we have to make a sequence of decisions. And where the outcome of our actions is non-deterministic. In the previous search problems that we've looked at, the solution has always been a plan.</a:t>
            </a:r>
          </a:p>
          <a:p>
            <a:endParaRPr lang="en-US" dirty="0"/>
          </a:p>
          <a:p>
            <a:r>
              <a:rPr lang="en-US" dirty="0"/>
              <a:t>The plan corresponds to the shortest sequence of actions that we could take to go from our start state to one of our goal states. However, because of the non-determinism in MDPs, that kind of single sequence of actions is not </a:t>
            </a:r>
            <a:r>
              <a:rPr lang="en-US" dirty="0" err="1"/>
              <a:t>gonna</a:t>
            </a:r>
            <a:r>
              <a:rPr lang="en-US" dirty="0"/>
              <a:t> work as a solution . You can imagine that if you executed that sequence of actions, you may end up in a state that isn't a goal state.</a:t>
            </a:r>
          </a:p>
          <a:p>
            <a:endParaRPr lang="en-US" dirty="0"/>
          </a:p>
          <a:p>
            <a:r>
              <a:rPr lang="en-US" dirty="0"/>
              <a:t>Therefore, we're </a:t>
            </a:r>
            <a:r>
              <a:rPr lang="en-US" dirty="0" err="1"/>
              <a:t>gonna</a:t>
            </a:r>
            <a:r>
              <a:rPr lang="en-US" dirty="0"/>
              <a:t> need a different kind of solution to MDPs. A solution for an MDP is </a:t>
            </a:r>
            <a:r>
              <a:rPr lang="en-US" dirty="0" err="1"/>
              <a:t>gonna</a:t>
            </a:r>
            <a:r>
              <a:rPr lang="en-US" dirty="0"/>
              <a:t> be something new called the policy. A policy takes in a state and returns the best action that an agent could take when it finds itself in that. . One way of solving MDPs is via the Expect AAC search algorithm, which we saw in the games and adversarial search module.</a:t>
            </a:r>
          </a:p>
          <a:p>
            <a:endParaRPr lang="en-US" dirty="0"/>
          </a:p>
          <a:p>
            <a:r>
              <a:rPr lang="en-US" dirty="0"/>
              <a:t>We'll also take a look at several other algorithms for solving MDPs, including value iteration and policy iteration. MDPs will also introduce other important concepts like the notion of additive rewards and the notion of a probabilistic transition. , all of the components that we learn about in this MDP module will also be very useful when we reach the reinforcement learning module.</a:t>
            </a:r>
          </a:p>
        </p:txBody>
      </p:sp>
      <p:sp>
        <p:nvSpPr>
          <p:cNvPr id="4" name="Slide Number Placeholder 3"/>
          <p:cNvSpPr>
            <a:spLocks noGrp="1"/>
          </p:cNvSpPr>
          <p:nvPr>
            <p:ph type="sldNum" sz="quarter" idx="5"/>
          </p:nvPr>
        </p:nvSpPr>
        <p:spPr/>
        <p:txBody>
          <a:bodyPr/>
          <a:lstStyle/>
          <a:p>
            <a:fld id="{16725AFE-A141-6245-ADDB-0375406D4018}" type="slidenum">
              <a:rPr lang="en-US" smtClean="0"/>
              <a:t>60</a:t>
            </a:fld>
            <a:endParaRPr lang="en-US"/>
          </a:p>
        </p:txBody>
      </p:sp>
    </p:spTree>
    <p:extLst>
      <p:ext uri="{BB962C8B-B14F-4D97-AF65-F5344CB8AC3E}">
        <p14:creationId xmlns:p14="http://schemas.microsoft.com/office/powerpoint/2010/main" val="75004830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That’s an algorithm called value iteration.  You can think of this as building</a:t>
            </a:r>
            <a:r>
              <a:rPr lang="en-US" baseline="0" dirty="0"/>
              <a:t> your value from the bottom up.   It will behave similarly to </a:t>
            </a:r>
            <a:r>
              <a:rPr lang="en-US" baseline="0" dirty="0" err="1"/>
              <a:t>expectimax</a:t>
            </a:r>
            <a:r>
              <a:rPr lang="en-US" baseline="0" dirty="0"/>
              <a:t>, but will be a lot less work, when we only have a small number of states.  Let’s see how it works.</a:t>
            </a:r>
            <a:endParaRPr lang="en-US" dirty="0"/>
          </a:p>
        </p:txBody>
      </p:sp>
      <p:sp>
        <p:nvSpPr>
          <p:cNvPr id="4" name="Slide Number Placeholder 3"/>
          <p:cNvSpPr>
            <a:spLocks noGrp="1"/>
          </p:cNvSpPr>
          <p:nvPr>
            <p:ph type="sldNum" sz="quarter" idx="10"/>
          </p:nvPr>
        </p:nvSpPr>
        <p:spPr/>
        <p:txBody>
          <a:bodyPr/>
          <a:lstStyle/>
          <a:p>
            <a:fld id="{72CC9163-7EC6-4747-8782-88871FDBE126}" type="slidenum">
              <a:rPr lang="en-US" smtClean="0"/>
              <a:pPr/>
              <a:t>62</a:t>
            </a:fld>
            <a:endParaRPr lang="en-US"/>
          </a:p>
        </p:txBody>
      </p:sp>
    </p:spTree>
    <p:extLst>
      <p:ext uri="{BB962C8B-B14F-4D97-AF65-F5344CB8AC3E}">
        <p14:creationId xmlns:p14="http://schemas.microsoft.com/office/powerpoint/2010/main" val="217543644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Slide Image Placeholder 1"/>
          <p:cNvSpPr>
            <a:spLocks noGrp="1" noRot="1" noChangeAspect="1" noTextEdit="1"/>
          </p:cNvSpPr>
          <p:nvPr>
            <p:ph type="sldImg"/>
          </p:nvPr>
        </p:nvSpPr>
        <p:spPr>
          <a:xfrm>
            <a:off x="139700" y="768350"/>
            <a:ext cx="6819900" cy="3836988"/>
          </a:xfrm>
          <a:ln/>
        </p:spPr>
      </p:sp>
      <p:sp>
        <p:nvSpPr>
          <p:cNvPr id="65538" name="Notes Placeholder 2"/>
          <p:cNvSpPr>
            <a:spLocks noGrp="1"/>
          </p:cNvSpPr>
          <p:nvPr>
            <p:ph type="body" idx="1"/>
          </p:nvPr>
        </p:nvSpPr>
        <p:spPr>
          <a:noFill/>
          <a:ln/>
        </p:spPr>
        <p:txBody>
          <a:bodyPr/>
          <a:lstStyle/>
          <a:p>
            <a:r>
              <a:rPr lang="en-US" dirty="0">
                <a:ea typeface="ＭＳ Ｐゴシック" pitchFamily="34" charset="-128"/>
              </a:rPr>
              <a:t>We</a:t>
            </a:r>
            <a:r>
              <a:rPr lang="en-US" baseline="0" dirty="0">
                <a:ea typeface="ＭＳ Ｐゴシック" pitchFamily="34" charset="-128"/>
              </a:rPr>
              <a:t> are going to store all of the V values in a vector.  For V_0, everything is just 0.</a:t>
            </a:r>
          </a:p>
          <a:p>
            <a:r>
              <a:rPr lang="en-US" baseline="0" dirty="0">
                <a:ea typeface="ＭＳ Ｐゴシック" pitchFamily="34" charset="-128"/>
              </a:rPr>
              <a:t>The recursion is into an </a:t>
            </a:r>
            <a:r>
              <a:rPr lang="en-US" baseline="0" dirty="0" err="1">
                <a:ea typeface="ＭＳ Ｐゴシック" pitchFamily="34" charset="-128"/>
              </a:rPr>
              <a:t>Expectimax</a:t>
            </a:r>
            <a:r>
              <a:rPr lang="en-US" baseline="0" dirty="0">
                <a:ea typeface="ＭＳ Ｐゴシック" pitchFamily="34" charset="-128"/>
              </a:rPr>
              <a:t> tree that we have already </a:t>
            </a:r>
            <a:r>
              <a:rPr lang="en-US" baseline="0" dirty="0" err="1">
                <a:ea typeface="ＭＳ Ｐゴシック" pitchFamily="34" charset="-128"/>
              </a:rPr>
              <a:t>compted</a:t>
            </a:r>
            <a:r>
              <a:rPr lang="en-US" baseline="0" dirty="0">
                <a:ea typeface="ＭＳ Ｐゴシック" pitchFamily="34" charset="-128"/>
              </a:rPr>
              <a:t>.  The recursion won’t actually happen because we’ve already got it.</a:t>
            </a:r>
          </a:p>
          <a:p>
            <a:endParaRPr lang="en-US" baseline="0" dirty="0">
              <a:ea typeface="ＭＳ Ｐゴシック" pitchFamily="34" charset="-128"/>
            </a:endParaRPr>
          </a:p>
          <a:p>
            <a:r>
              <a:rPr lang="en-US" baseline="0" dirty="0">
                <a:ea typeface="ＭＳ Ｐゴシック" pitchFamily="34" charset="-128"/>
              </a:rPr>
              <a:t>What will this do, we can go from 0, to 1 to 2, to K.  Each time we will go deeper into the tree.  When should we stop?  When the values start to converge.</a:t>
            </a:r>
            <a:endParaRPr lang="en-US" dirty="0">
              <a:ea typeface="ＭＳ Ｐゴシック" pitchFamily="34" charset="-128"/>
            </a:endParaRPr>
          </a:p>
          <a:p>
            <a:endParaRPr lang="en-US" dirty="0">
              <a:ea typeface="ＭＳ Ｐゴシック" pitchFamily="34" charset="-128"/>
            </a:endParaRPr>
          </a:p>
          <a:p>
            <a:r>
              <a:rPr lang="en-US" dirty="0">
                <a:ea typeface="ＭＳ Ｐゴシック" pitchFamily="34" charset="-128"/>
              </a:rPr>
              <a:t>Complexity</a:t>
            </a:r>
            <a:r>
              <a:rPr lang="en-US" baseline="0" dirty="0">
                <a:ea typeface="ＭＳ Ｐゴシック" pitchFamily="34" charset="-128"/>
              </a:rPr>
              <a:t> = we do this update for each state, then we do a little </a:t>
            </a:r>
            <a:r>
              <a:rPr lang="en-US" baseline="0" dirty="0" err="1">
                <a:ea typeface="ＭＳ Ｐゴシック" pitchFamily="34" charset="-128"/>
              </a:rPr>
              <a:t>expectimax</a:t>
            </a:r>
            <a:r>
              <a:rPr lang="en-US" baseline="0" dirty="0">
                <a:ea typeface="ＭＳ Ｐゴシック" pitchFamily="34" charset="-128"/>
              </a:rPr>
              <a:t>.  We do a for loop over A to take take a max over each action, then we do another for loop that goes over each state again. </a:t>
            </a:r>
          </a:p>
          <a:p>
            <a:endParaRPr lang="en-US" dirty="0">
              <a:ea typeface="ＭＳ Ｐゴシック" pitchFamily="34" charset="-128"/>
            </a:endParaRPr>
          </a:p>
        </p:txBody>
      </p:sp>
      <p:sp>
        <p:nvSpPr>
          <p:cNvPr id="65539" name="Slide Number Placeholder 3"/>
          <p:cNvSpPr>
            <a:spLocks noGrp="1"/>
          </p:cNvSpPr>
          <p:nvPr>
            <p:ph type="sldNum" sz="quarter" idx="5"/>
          </p:nvPr>
        </p:nvSpPr>
        <p:spPr>
          <a:noFill/>
        </p:spPr>
        <p:txBody>
          <a:bodyPr/>
          <a:lstStyle/>
          <a:p>
            <a:pPr defTabSz="988101"/>
            <a:fld id="{AD2D01F0-63A4-49FC-8DAB-288B21321D7F}" type="slidenum">
              <a:rPr lang="en-US"/>
              <a:pPr defTabSz="988101"/>
              <a:t>63</a:t>
            </a:fld>
            <a:endParaRPr lang="en-US"/>
          </a:p>
        </p:txBody>
      </p:sp>
    </p:spTree>
    <p:extLst>
      <p:ext uri="{BB962C8B-B14F-4D97-AF65-F5344CB8AC3E}">
        <p14:creationId xmlns:p14="http://schemas.microsoft.com/office/powerpoint/2010/main" val="289026088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V0</a:t>
            </a:r>
            <a:r>
              <a:rPr lang="en-US" baseline="0" dirty="0"/>
              <a:t> = 0 , 0 , 0 </a:t>
            </a:r>
          </a:p>
          <a:p>
            <a:r>
              <a:rPr lang="en-US" baseline="0" dirty="0"/>
              <a:t> </a:t>
            </a:r>
          </a:p>
          <a:p>
            <a:r>
              <a:rPr lang="en-US" baseline="0" dirty="0"/>
              <a:t>For V1.</a:t>
            </a:r>
          </a:p>
          <a:p>
            <a:endParaRPr lang="en-US" baseline="0" dirty="0"/>
          </a:p>
          <a:p>
            <a:r>
              <a:rPr lang="en-US" baseline="0" dirty="0"/>
              <a:t>On we’re going to do a little </a:t>
            </a:r>
            <a:r>
              <a:rPr lang="en-US" baseline="0" dirty="0" err="1"/>
              <a:t>expectimax</a:t>
            </a:r>
            <a:r>
              <a:rPr lang="en-US" baseline="0" dirty="0"/>
              <a:t> search for each value.  As an equation that’s the V_k+1 </a:t>
            </a:r>
            <a:r>
              <a:rPr lang="mr-IN" baseline="0" dirty="0"/>
              <a:t>…</a:t>
            </a:r>
            <a:r>
              <a:rPr lang="en-US" baseline="0" dirty="0"/>
              <a:t>.</a:t>
            </a:r>
          </a:p>
          <a:p>
            <a:r>
              <a:rPr lang="en-US" baseline="0" dirty="0"/>
              <a:t>Let’s start with the cool state.  But let’s think about it in terms of actions.  What should I do.  If I go slow, then I get +1, if I go fast then I get +2.</a:t>
            </a:r>
          </a:p>
          <a:p>
            <a:r>
              <a:rPr lang="en-US" baseline="0" dirty="0"/>
              <a:t>Now with the fast state, if I go slow then I get +1, if I go fast then I get -10.  so max value is 1.</a:t>
            </a:r>
          </a:p>
          <a:p>
            <a:endParaRPr lang="en-US" dirty="0"/>
          </a:p>
          <a:p>
            <a:r>
              <a:rPr lang="en-US" dirty="0"/>
              <a:t>For V2,</a:t>
            </a:r>
            <a:r>
              <a:rPr lang="en-US" baseline="0" dirty="0"/>
              <a:t> </a:t>
            </a:r>
          </a:p>
          <a:p>
            <a:r>
              <a:rPr lang="en-US" baseline="0" dirty="0"/>
              <a:t>Cool: </a:t>
            </a:r>
          </a:p>
          <a:p>
            <a:r>
              <a:rPr lang="en-US" baseline="0" dirty="0"/>
              <a:t>SLOW	If I go slow then what do I get?  I get 1, and if there’s no discount, then I’m going to land back at cool, so 2 is the Vk-1.  Total is 2.</a:t>
            </a:r>
          </a:p>
          <a:p>
            <a:r>
              <a:rPr lang="en-US" baseline="0" dirty="0"/>
              <a:t>FAST	If I go fast, then I’ve got a 2 instantaneously 	then I have a 50%/50% chance of plugging in 2 because I got sent back to cool, and plugging in 1 if I go to 1.  Total = 3.5</a:t>
            </a:r>
          </a:p>
          <a:p>
            <a:r>
              <a:rPr lang="en-US" baseline="0" dirty="0"/>
              <a:t>So for cool, the max works out to 3.5</a:t>
            </a:r>
          </a:p>
          <a:p>
            <a:endParaRPr lang="en-US" baseline="0" dirty="0"/>
          </a:p>
          <a:p>
            <a:r>
              <a:rPr lang="en-US" baseline="0" dirty="0"/>
              <a:t>If I work that out for the warm state, then that comes out to 2.5.</a:t>
            </a:r>
          </a:p>
          <a:p>
            <a:endParaRPr lang="en-US" baseline="0" dirty="0"/>
          </a:p>
          <a:p>
            <a:r>
              <a:rPr lang="en-US" baseline="0" dirty="0"/>
              <a:t>As I go further up, then the numbers go up.  That makes sense because I’m accumulating rewards at each step.</a:t>
            </a:r>
          </a:p>
          <a:p>
            <a:endParaRPr lang="en-US" baseline="0" dirty="0"/>
          </a:p>
          <a:p>
            <a:r>
              <a:rPr lang="en-US" baseline="0" dirty="0"/>
              <a:t>From this we can work out an optimal policy (when you’re cool go fast when you’re warm go slow).</a:t>
            </a:r>
          </a:p>
        </p:txBody>
      </p:sp>
      <p:sp>
        <p:nvSpPr>
          <p:cNvPr id="4" name="Slide Number Placeholder 3"/>
          <p:cNvSpPr>
            <a:spLocks noGrp="1"/>
          </p:cNvSpPr>
          <p:nvPr>
            <p:ph type="sldNum" sz="quarter" idx="10"/>
          </p:nvPr>
        </p:nvSpPr>
        <p:spPr/>
        <p:txBody>
          <a:bodyPr/>
          <a:lstStyle/>
          <a:p>
            <a:fld id="{72CC9163-7EC6-4747-8782-88871FDBE126}" type="slidenum">
              <a:rPr lang="en-US" smtClean="0"/>
              <a:pPr/>
              <a:t>64</a:t>
            </a:fld>
            <a:endParaRPr lang="en-US"/>
          </a:p>
        </p:txBody>
      </p:sp>
    </p:spTree>
    <p:extLst>
      <p:ext uri="{BB962C8B-B14F-4D97-AF65-F5344CB8AC3E}">
        <p14:creationId xmlns:p14="http://schemas.microsoft.com/office/powerpoint/2010/main" val="222499664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V0</a:t>
            </a:r>
            <a:r>
              <a:rPr lang="en-US" baseline="0" dirty="0"/>
              <a:t> = 0 , 0 , 0 </a:t>
            </a:r>
          </a:p>
          <a:p>
            <a:r>
              <a:rPr lang="en-US" baseline="0" dirty="0"/>
              <a:t> </a:t>
            </a:r>
          </a:p>
          <a:p>
            <a:r>
              <a:rPr lang="en-US" baseline="0" dirty="0"/>
              <a:t>For V1.</a:t>
            </a:r>
          </a:p>
          <a:p>
            <a:endParaRPr lang="en-US" baseline="0" dirty="0"/>
          </a:p>
          <a:p>
            <a:r>
              <a:rPr lang="en-US" baseline="0" dirty="0"/>
              <a:t>On we’re going to do a little </a:t>
            </a:r>
            <a:r>
              <a:rPr lang="en-US" baseline="0" dirty="0" err="1"/>
              <a:t>expectimax</a:t>
            </a:r>
            <a:r>
              <a:rPr lang="en-US" baseline="0" dirty="0"/>
              <a:t> search for each value.  As an equation that’s the V_k+1 </a:t>
            </a:r>
            <a:r>
              <a:rPr lang="mr-IN" baseline="0" dirty="0"/>
              <a:t>…</a:t>
            </a:r>
            <a:r>
              <a:rPr lang="en-US" baseline="0" dirty="0"/>
              <a:t>.</a:t>
            </a:r>
          </a:p>
          <a:p>
            <a:r>
              <a:rPr lang="en-US" baseline="0" dirty="0"/>
              <a:t>Let’s start with the cool state.  But let’s think about it in terms of actions.  What should I do.  If I go slow, then I get +1, if I go fast then I get +2.</a:t>
            </a:r>
          </a:p>
          <a:p>
            <a:r>
              <a:rPr lang="en-US" baseline="0" dirty="0"/>
              <a:t>Now with the fast state, if I go slow then I get +1, if I go fast then I get -10.  so max value is 1.</a:t>
            </a:r>
          </a:p>
          <a:p>
            <a:endParaRPr lang="en-US" dirty="0"/>
          </a:p>
          <a:p>
            <a:r>
              <a:rPr lang="en-US" dirty="0"/>
              <a:t>For V2,</a:t>
            </a:r>
            <a:r>
              <a:rPr lang="en-US" baseline="0" dirty="0"/>
              <a:t> </a:t>
            </a:r>
          </a:p>
          <a:p>
            <a:r>
              <a:rPr lang="en-US" baseline="0" dirty="0"/>
              <a:t>Cool: </a:t>
            </a:r>
          </a:p>
          <a:p>
            <a:r>
              <a:rPr lang="en-US" baseline="0" dirty="0"/>
              <a:t>SLOW	If I go slow then what do I get?  I get 1, and if there’s no discount, then I’m going to land back at cool, so 2 is the Vk-1.  Total is 2.</a:t>
            </a:r>
          </a:p>
          <a:p>
            <a:r>
              <a:rPr lang="en-US" baseline="0" dirty="0"/>
              <a:t>FAST	If I go fast, then I’ve got a 2 instantaneously 	then I have a 50%/50% chance of plugging in 2 because I got sent back to cool, and plugging in 1 if I go to 1.  Total = 3.5</a:t>
            </a:r>
          </a:p>
          <a:p>
            <a:r>
              <a:rPr lang="en-US" baseline="0" dirty="0"/>
              <a:t>So for cool, the max works out to 3.5</a:t>
            </a:r>
          </a:p>
          <a:p>
            <a:endParaRPr lang="en-US" baseline="0" dirty="0"/>
          </a:p>
          <a:p>
            <a:r>
              <a:rPr lang="en-US" baseline="0" dirty="0"/>
              <a:t>If I work that out for the warm state, then that comes out to 2.5.</a:t>
            </a:r>
          </a:p>
          <a:p>
            <a:endParaRPr lang="en-US" baseline="0" dirty="0"/>
          </a:p>
          <a:p>
            <a:r>
              <a:rPr lang="en-US" baseline="0" dirty="0"/>
              <a:t>As I go further up, then the numbers go up.  That makes sense because I’m accumulating rewards at each step.</a:t>
            </a:r>
          </a:p>
          <a:p>
            <a:endParaRPr lang="en-US" baseline="0" dirty="0"/>
          </a:p>
          <a:p>
            <a:r>
              <a:rPr lang="en-US" baseline="0" dirty="0"/>
              <a:t>From this we can work out an optimal policy (when you’re cool go fast when you’re warm go slow).</a:t>
            </a:r>
          </a:p>
        </p:txBody>
      </p:sp>
      <p:sp>
        <p:nvSpPr>
          <p:cNvPr id="4" name="Slide Number Placeholder 3"/>
          <p:cNvSpPr>
            <a:spLocks noGrp="1"/>
          </p:cNvSpPr>
          <p:nvPr>
            <p:ph type="sldNum" sz="quarter" idx="10"/>
          </p:nvPr>
        </p:nvSpPr>
        <p:spPr/>
        <p:txBody>
          <a:bodyPr/>
          <a:lstStyle/>
          <a:p>
            <a:fld id="{72CC9163-7EC6-4747-8782-88871FDBE126}" type="slidenum">
              <a:rPr lang="en-US" smtClean="0"/>
              <a:pPr/>
              <a:t>65</a:t>
            </a:fld>
            <a:endParaRPr lang="en-US"/>
          </a:p>
        </p:txBody>
      </p:sp>
    </p:spTree>
    <p:extLst>
      <p:ext uri="{BB962C8B-B14F-4D97-AF65-F5344CB8AC3E}">
        <p14:creationId xmlns:p14="http://schemas.microsoft.com/office/powerpoint/2010/main" val="102249305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the game is infinite, like</a:t>
            </a:r>
            <a:r>
              <a:rPr lang="en-US" baseline="0" dirty="0"/>
              <a:t> in racing then it won’t converge.</a:t>
            </a:r>
          </a:p>
          <a:p>
            <a:endParaRPr lang="en-US" baseline="0" dirty="0"/>
          </a:p>
          <a:p>
            <a:r>
              <a:rPr lang="en-US" baseline="0" dirty="0"/>
              <a:t>Imagine tree </a:t>
            </a:r>
            <a:r>
              <a:rPr lang="en-US" baseline="0" dirty="0" err="1"/>
              <a:t>V_k</a:t>
            </a:r>
            <a:r>
              <a:rPr lang="en-US" baseline="0" dirty="0"/>
              <a:t> is actually depth  V_k+1, but the last layer is all 0.</a:t>
            </a:r>
          </a:p>
          <a:p>
            <a:endParaRPr lang="en-US" baseline="0" dirty="0"/>
          </a:p>
          <a:p>
            <a:r>
              <a:rPr lang="en-US" baseline="0" dirty="0"/>
              <a:t>Draw height as k+1.  Fill in bottom as 0. </a:t>
            </a:r>
          </a:p>
          <a:p>
            <a:endParaRPr lang="en-US" baseline="0" dirty="0"/>
          </a:p>
          <a:p>
            <a:r>
              <a:rPr lang="mr-IN" baseline="0" dirty="0"/>
              <a:t>…</a:t>
            </a:r>
            <a:endParaRPr lang="en-US" baseline="0" dirty="0"/>
          </a:p>
          <a:p>
            <a:r>
              <a:rPr lang="en-US" baseline="0" dirty="0"/>
              <a:t>How fast it converges, depends on the effective depth, or gamma.  As gamma gets closer to 1, then the effective depth is deeper.</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72CC9163-7EC6-4747-8782-88871FDBE126}" type="slidenum">
              <a:rPr lang="en-US" smtClean="0"/>
              <a:pPr/>
              <a:t>66</a:t>
            </a:fld>
            <a:endParaRPr lang="en-US"/>
          </a:p>
        </p:txBody>
      </p:sp>
    </p:spTree>
    <p:extLst>
      <p:ext uri="{BB962C8B-B14F-4D97-AF65-F5344CB8AC3E}">
        <p14:creationId xmlns:p14="http://schemas.microsoft.com/office/powerpoint/2010/main" val="70826610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Slide Image Placeholder 1"/>
          <p:cNvSpPr>
            <a:spLocks noGrp="1" noRot="1" noChangeAspect="1" noTextEdit="1"/>
          </p:cNvSpPr>
          <p:nvPr>
            <p:ph type="sldImg"/>
          </p:nvPr>
        </p:nvSpPr>
        <p:spPr>
          <a:xfrm>
            <a:off x="139700" y="768350"/>
            <a:ext cx="6819900" cy="3836988"/>
          </a:xfrm>
          <a:ln/>
        </p:spPr>
      </p:sp>
      <p:sp>
        <p:nvSpPr>
          <p:cNvPr id="67586" name="Notes Placeholder 2"/>
          <p:cNvSpPr>
            <a:spLocks noGrp="1"/>
          </p:cNvSpPr>
          <p:nvPr>
            <p:ph type="body" idx="1"/>
          </p:nvPr>
        </p:nvSpPr>
        <p:spPr>
          <a:noFill/>
          <a:ln/>
        </p:spPr>
        <p:txBody>
          <a:bodyPr/>
          <a:lstStyle/>
          <a:p>
            <a:r>
              <a:rPr lang="en-US" dirty="0">
                <a:ea typeface="ＭＳ Ｐゴシック" pitchFamily="34" charset="-128"/>
              </a:rPr>
              <a:t>Let</a:t>
            </a:r>
            <a:r>
              <a:rPr lang="ja-JP" altLang="en-US">
                <a:ea typeface="ＭＳ Ｐゴシック" pitchFamily="34" charset="-128"/>
              </a:rPr>
              <a:t>’</a:t>
            </a:r>
            <a:r>
              <a:rPr lang="en-US" altLang="ja-JP" dirty="0">
                <a:ea typeface="ＭＳ Ｐゴシック" pitchFamily="34" charset="-128"/>
              </a:rPr>
              <a:t>s start by equations that characterize these quantities through mutual recursions.  [step through this by writing on slide, one step at a time]</a:t>
            </a:r>
          </a:p>
          <a:p>
            <a:endParaRPr lang="en-US" dirty="0">
              <a:ea typeface="ＭＳ Ｐゴシック" pitchFamily="34" charset="-128"/>
            </a:endParaRPr>
          </a:p>
          <a:p>
            <a:r>
              <a:rPr lang="en-US" dirty="0">
                <a:ea typeface="ＭＳ Ｐゴシック" pitchFamily="34" charset="-128"/>
              </a:rPr>
              <a:t>Recursive characterization of V* in terms of V*; not necessarily helpful; but it is a characterization.</a:t>
            </a:r>
          </a:p>
          <a:p>
            <a:endParaRPr lang="en-US" dirty="0">
              <a:ea typeface="ＭＳ Ｐゴシック" pitchFamily="34" charset="-128"/>
            </a:endParaRPr>
          </a:p>
          <a:p>
            <a:endParaRPr lang="en-US" dirty="0">
              <a:ea typeface="ＭＳ Ｐゴシック" pitchFamily="34" charset="-128"/>
            </a:endParaRPr>
          </a:p>
          <a:p>
            <a:r>
              <a:rPr lang="en-US" dirty="0">
                <a:ea typeface="ＭＳ Ｐゴシック" pitchFamily="34" charset="-128"/>
              </a:rPr>
              <a:t>Note: this is a set of equations that needs to be satisfied; but it could have multiple solutions (it does not, but at this stage of our knowledge it could).</a:t>
            </a:r>
          </a:p>
        </p:txBody>
      </p:sp>
      <p:sp>
        <p:nvSpPr>
          <p:cNvPr id="67587" name="Slide Number Placeholder 3"/>
          <p:cNvSpPr>
            <a:spLocks noGrp="1"/>
          </p:cNvSpPr>
          <p:nvPr>
            <p:ph type="sldNum" sz="quarter" idx="5"/>
          </p:nvPr>
        </p:nvSpPr>
        <p:spPr>
          <a:noFill/>
        </p:spPr>
        <p:txBody>
          <a:bodyPr/>
          <a:lstStyle/>
          <a:p>
            <a:pPr defTabSz="988101"/>
            <a:fld id="{C1E7E75B-705E-4367-8AB0-DE7E9DB4A734}" type="slidenum">
              <a:rPr lang="en-US"/>
              <a:pPr defTabSz="988101"/>
              <a:t>68</a:t>
            </a:fld>
            <a:endParaRPr lang="en-US" dirty="0"/>
          </a:p>
        </p:txBody>
      </p:sp>
    </p:spTree>
    <p:extLst>
      <p:ext uri="{BB962C8B-B14F-4D97-AF65-F5344CB8AC3E}">
        <p14:creationId xmlns:p14="http://schemas.microsoft.com/office/powerpoint/2010/main" val="15529061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t>
            </a:r>
            <a:r>
              <a:rPr lang="en-US" dirty="0" err="1"/>
              <a:t>www.bluemilkspecial.com</a:t>
            </a:r>
            <a:r>
              <a:rPr lang="en-US" dirty="0"/>
              <a:t>/comic/wampa-cave-3/</a:t>
            </a:r>
          </a:p>
          <a:p>
            <a:endParaRPr lang="en-US" dirty="0"/>
          </a:p>
        </p:txBody>
      </p:sp>
      <p:sp>
        <p:nvSpPr>
          <p:cNvPr id="4" name="Slide Number Placeholder 3"/>
          <p:cNvSpPr>
            <a:spLocks noGrp="1"/>
          </p:cNvSpPr>
          <p:nvPr>
            <p:ph type="sldNum" sz="quarter" idx="5"/>
          </p:nvPr>
        </p:nvSpPr>
        <p:spPr/>
        <p:txBody>
          <a:bodyPr/>
          <a:lstStyle/>
          <a:p>
            <a:fld id="{16725AFE-A141-6245-ADDB-0375406D4018}" type="slidenum">
              <a:rPr lang="en-US" smtClean="0"/>
              <a:t>4</a:t>
            </a:fld>
            <a:endParaRPr lang="en-US"/>
          </a:p>
        </p:txBody>
      </p:sp>
    </p:spTree>
    <p:extLst>
      <p:ext uri="{BB962C8B-B14F-4D97-AF65-F5344CB8AC3E}">
        <p14:creationId xmlns:p14="http://schemas.microsoft.com/office/powerpoint/2010/main" val="302706762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a:t>Good policies v. bad policies.  Methods to work over policies to make them better, rather than over values.</a:t>
            </a:r>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69</a:t>
            </a:fld>
            <a:endParaRPr lang="en-US"/>
          </a:p>
        </p:txBody>
      </p:sp>
    </p:spTree>
    <p:extLst>
      <p:ext uri="{BB962C8B-B14F-4D97-AF65-F5344CB8AC3E}">
        <p14:creationId xmlns:p14="http://schemas.microsoft.com/office/powerpoint/2010/main" val="148152457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a:t>Figure out for a policy, what the values are.</a:t>
            </a:r>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70</a:t>
            </a:fld>
            <a:endParaRPr lang="en-US"/>
          </a:p>
        </p:txBody>
      </p:sp>
    </p:spTree>
    <p:extLst>
      <p:ext uri="{BB962C8B-B14F-4D97-AF65-F5344CB8AC3E}">
        <p14:creationId xmlns:p14="http://schemas.microsoft.com/office/powerpoint/2010/main" val="40090942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a:t>So far we’ve only been talking about </a:t>
            </a:r>
            <a:r>
              <a:rPr lang="en-US" baseline="0" dirty="0"/>
              <a:t>executing under optimal actions.  That gave us optimal values and therefore optimal behaviors.</a:t>
            </a:r>
          </a:p>
          <a:p>
            <a:endParaRPr lang="en-US" baseline="0"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a:t>Here we’re going to talk about </a:t>
            </a:r>
            <a:r>
              <a:rPr lang="en-US" dirty="0"/>
              <a:t>what to</a:t>
            </a:r>
            <a:r>
              <a:rPr lang="en-US" baseline="0" dirty="0"/>
              <a:t> do under a fixed policy, pi.</a:t>
            </a:r>
          </a:p>
          <a:p>
            <a:endParaRPr lang="en-US" baseline="0" dirty="0"/>
          </a:p>
          <a:p>
            <a:r>
              <a:rPr lang="en-US" baseline="0" dirty="0"/>
              <a:t>If I have a fixed policy, then I don’t have a lot choices.  I don’t have to max over the set of possible actions anymore.   Essentially the tree is pruned. </a:t>
            </a:r>
          </a:p>
          <a:p>
            <a:endParaRPr lang="en-US" baseline="0" dirty="0"/>
          </a:p>
          <a:p>
            <a:endParaRPr lang="en-US" dirty="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71</a:t>
            </a:fld>
            <a:endParaRPr lang="en-US"/>
          </a:p>
        </p:txBody>
      </p:sp>
    </p:spTree>
    <p:extLst>
      <p:ext uri="{BB962C8B-B14F-4D97-AF65-F5344CB8AC3E}">
        <p14:creationId xmlns:p14="http://schemas.microsoft.com/office/powerpoint/2010/main" val="365901589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a:t>Under optimal policies one thing we needed to do was to calculate</a:t>
            </a:r>
            <a:r>
              <a:rPr lang="en-US" baseline="0" dirty="0"/>
              <a:t> the utility of a state.</a:t>
            </a:r>
          </a:p>
          <a:p>
            <a:endParaRPr lang="en-US" baseline="0" dirty="0"/>
          </a:p>
          <a:p>
            <a:r>
              <a:rPr lang="en-US" baseline="0" dirty="0"/>
              <a:t>We’ll need to do that again.  Now it’s actually easier. </a:t>
            </a:r>
          </a:p>
          <a:p>
            <a:endParaRPr lang="en-US" baseline="0"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a:t>We need to write an equation.  We used to write a maximum.  We don’t need to do that anymore.  But we still need to consider all possible outcomes. </a:t>
            </a:r>
            <a:endParaRPr lang="en-US" dirty="0"/>
          </a:p>
          <a:p>
            <a:r>
              <a:rPr lang="en-US" baseline="0" dirty="0"/>
              <a:t>The function pi takes in a state and returns an action.  It could be implemented in code as a hash table.    Same kind of bellman equation, but the max over a is gone.  Recursive relation that is a one step look ahead.</a:t>
            </a:r>
            <a:endParaRPr lang="en-US" dirty="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72</a:t>
            </a:fld>
            <a:endParaRPr lang="en-US"/>
          </a:p>
        </p:txBody>
      </p:sp>
    </p:spTree>
    <p:extLst>
      <p:ext uri="{BB962C8B-B14F-4D97-AF65-F5344CB8AC3E}">
        <p14:creationId xmlns:p14="http://schemas.microsoft.com/office/powerpoint/2010/main" val="103899839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a:t>Here’s an example of policy evaluation. How about this one?  It’s bad.  The agent can simulate it in its head and decide that it is bad.</a:t>
            </a:r>
          </a:p>
          <a:p>
            <a:endParaRPr lang="en-US" dirty="0"/>
          </a:p>
          <a:p>
            <a:r>
              <a:rPr lang="en-US" dirty="0"/>
              <a:t>This one</a:t>
            </a:r>
            <a:r>
              <a:rPr lang="en-US" baseline="0" dirty="0"/>
              <a:t> looks better.  The robot can think about it and decide that it’s better than the previous one. </a:t>
            </a:r>
          </a:p>
          <a:p>
            <a:endParaRPr lang="en-US" baseline="0" dirty="0"/>
          </a:p>
          <a:p>
            <a:r>
              <a:rPr lang="en-US" baseline="0" dirty="0"/>
              <a:t>If it’s got a choice then it will pick this policy.</a:t>
            </a:r>
          </a:p>
          <a:p>
            <a:endParaRPr lang="en-US" baseline="0" dirty="0"/>
          </a:p>
          <a:p>
            <a:endParaRPr lang="en-US" dirty="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73</a:t>
            </a:fld>
            <a:endParaRPr lang="en-US"/>
          </a:p>
        </p:txBody>
      </p:sp>
    </p:spTree>
    <p:extLst>
      <p:ext uri="{BB962C8B-B14F-4D97-AF65-F5344CB8AC3E}">
        <p14:creationId xmlns:p14="http://schemas.microsoft.com/office/powerpoint/2010/main" val="111626265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a:t>Here’s how the values work</a:t>
            </a:r>
            <a:r>
              <a:rPr lang="en-US" baseline="0" dirty="0"/>
              <a:t> out. </a:t>
            </a:r>
          </a:p>
          <a:p>
            <a:endParaRPr lang="en-US" baseline="0" dirty="0"/>
          </a:p>
          <a:p>
            <a:r>
              <a:rPr lang="en-US" baseline="0" dirty="0"/>
              <a:t>The always go right one doesn’t work out so well in less you’re on the exit square.  But importantly, it has values.  So we can evaluate how good it is.</a:t>
            </a:r>
          </a:p>
          <a:p>
            <a:endParaRPr lang="en-US" baseline="0" dirty="0"/>
          </a:p>
          <a:p>
            <a:r>
              <a:rPr lang="en-US" baseline="0" dirty="0"/>
              <a:t>The second has better values.</a:t>
            </a:r>
          </a:p>
          <a:p>
            <a:endParaRPr lang="en-US" baseline="0" dirty="0"/>
          </a:p>
          <a:p>
            <a:r>
              <a:rPr lang="en-US" dirty="0"/>
              <a:t>The reason we want to evaluate policies, is</a:t>
            </a:r>
            <a:r>
              <a:rPr lang="en-US" baseline="0" dirty="0"/>
              <a:t> that we will look at algorithms that start with one policy, evaluate it, and then look at ways of improving it.</a:t>
            </a:r>
            <a:endParaRPr lang="en-US" dirty="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74</a:t>
            </a:fld>
            <a:endParaRPr lang="en-US"/>
          </a:p>
        </p:txBody>
      </p:sp>
    </p:spTree>
    <p:extLst>
      <p:ext uri="{BB962C8B-B14F-4D97-AF65-F5344CB8AC3E}">
        <p14:creationId xmlns:p14="http://schemas.microsoft.com/office/powerpoint/2010/main" val="309925672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a:t>One way is to look at it just like value iteration.</a:t>
            </a:r>
          </a:p>
          <a:p>
            <a:endParaRPr lang="en-US" dirty="0"/>
          </a:p>
          <a:p>
            <a:r>
              <a:rPr lang="en-US" dirty="0"/>
              <a:t>At V_0, give 0.</a:t>
            </a:r>
          </a:p>
          <a:p>
            <a:endParaRPr lang="en-US" dirty="0"/>
          </a:p>
          <a:p>
            <a:r>
              <a:rPr lang="en-US" dirty="0"/>
              <a:t>Then recursively,</a:t>
            </a:r>
            <a:r>
              <a:rPr lang="en-US" baseline="0" dirty="0"/>
              <a:t> compute it for iteratively higher k.</a:t>
            </a:r>
          </a:p>
          <a:p>
            <a:r>
              <a:rPr lang="en-US" baseline="0" dirty="0"/>
              <a:t>Imagine I have k+1 time steps left.</a:t>
            </a:r>
          </a:p>
          <a:p>
            <a:r>
              <a:rPr lang="en-US" baseline="0" dirty="0"/>
              <a:t>Take the action pi of S.  </a:t>
            </a:r>
          </a:p>
          <a:p>
            <a:r>
              <a:rPr lang="en-US" baseline="0" dirty="0"/>
              <a:t>Average over all possible states s’</a:t>
            </a:r>
          </a:p>
          <a:p>
            <a:r>
              <a:rPr lang="en-US" baseline="0" dirty="0"/>
              <a:t>Add the instantaneous reward R </a:t>
            </a:r>
          </a:p>
          <a:p>
            <a:r>
              <a:rPr lang="en-US" baseline="0" dirty="0"/>
              <a:t>plus the discounted future reward at the landing state s until the end of time.</a:t>
            </a:r>
          </a:p>
          <a:p>
            <a:endParaRPr lang="en-US" baseline="0" dirty="0"/>
          </a:p>
          <a:p>
            <a:r>
              <a:rPr lang="en-US" baseline="0" dirty="0"/>
              <a:t>This is more efficient than standard value iteration.  </a:t>
            </a:r>
          </a:p>
          <a:p>
            <a:r>
              <a:rPr lang="en-US" baseline="0" dirty="0"/>
              <a:t>For every iteration, we visit each state.  The maximum number of possible landing states s’ is s.  This assumes that every state is connected to every other state, which is usually not the case, so this is an upper bound on the complexity.  </a:t>
            </a:r>
          </a:p>
          <a:p>
            <a:endParaRPr lang="en-US" baseline="0" dirty="0"/>
          </a:p>
          <a:p>
            <a:r>
              <a:rPr lang="en-US" baseline="0" dirty="0"/>
              <a:t>This O(S^2) no longer has the A term. </a:t>
            </a:r>
          </a:p>
          <a:p>
            <a:endParaRPr lang="en-US" baseline="0" dirty="0"/>
          </a:p>
          <a:p>
            <a:r>
              <a:rPr lang="en-US" dirty="0"/>
              <a:t>Without</a:t>
            </a:r>
            <a:r>
              <a:rPr lang="en-US" baseline="0" dirty="0"/>
              <a:t> the maxes, you can actually just solve it as a system of linear equations. </a:t>
            </a:r>
            <a:endParaRPr lang="en-US" dirty="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75</a:t>
            </a:fld>
            <a:endParaRPr lang="en-US"/>
          </a:p>
        </p:txBody>
      </p:sp>
    </p:spTree>
    <p:extLst>
      <p:ext uri="{BB962C8B-B14F-4D97-AF65-F5344CB8AC3E}">
        <p14:creationId xmlns:p14="http://schemas.microsoft.com/office/powerpoint/2010/main" val="374730627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a:t>OK, so we just looked at the situation where</a:t>
            </a:r>
            <a:r>
              <a:rPr lang="en-US" baseline="0" dirty="0"/>
              <a:t> we are given a policy, and we need to assign values to it.</a:t>
            </a:r>
          </a:p>
          <a:p>
            <a:r>
              <a:rPr lang="en-US" baseline="0" dirty="0"/>
              <a:t>Now let’s look at the opposite.  Given a set of values (which we assume to be correct), what’s the best policy? </a:t>
            </a:r>
            <a:endParaRPr lang="en-US" dirty="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76</a:t>
            </a:fld>
            <a:endParaRPr lang="en-US"/>
          </a:p>
        </p:txBody>
      </p:sp>
    </p:spTree>
    <p:extLst>
      <p:ext uri="{BB962C8B-B14F-4D97-AF65-F5344CB8AC3E}">
        <p14:creationId xmlns:p14="http://schemas.microsoft.com/office/powerpoint/2010/main" val="107390890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a:t>Let’s</a:t>
            </a:r>
            <a:r>
              <a:rPr lang="en-US" baseline="0" dirty="0"/>
              <a:t> compute the actions to take given the values.</a:t>
            </a:r>
          </a:p>
          <a:p>
            <a:r>
              <a:rPr lang="en-US" baseline="0" dirty="0"/>
              <a:t>Someone gives us the optimal values.</a:t>
            </a:r>
          </a:p>
          <a:p>
            <a:r>
              <a:rPr lang="en-US" baseline="0" dirty="0"/>
              <a:t>How should I act? </a:t>
            </a:r>
          </a:p>
          <a:p>
            <a:r>
              <a:rPr lang="en-US" baseline="0" dirty="0"/>
              <a:t>Look at the interesting square on the ledge.</a:t>
            </a:r>
          </a:p>
          <a:p>
            <a:r>
              <a:rPr lang="en-US" baseline="0" dirty="0"/>
              <a:t>.89 </a:t>
            </a:r>
            <a:r>
              <a:rPr lang="mr-IN" baseline="0" dirty="0"/>
              <a:t>–</a:t>
            </a:r>
            <a:r>
              <a:rPr lang="en-US" baseline="0" dirty="0"/>
              <a:t> that’s not bad.  Should I choose to go North?  South?  It turns out that here we shouldn’t go north to the .98, but we shouldn’t head in that direction.  We should hit the wall and wait to move up by chance.  </a:t>
            </a:r>
          </a:p>
          <a:p>
            <a:r>
              <a:rPr lang="en-US" baseline="0" dirty="0"/>
              <a:t>The values let you figure out that the square to the north is better than you, but not how to get there.</a:t>
            </a:r>
          </a:p>
          <a:p>
            <a:r>
              <a:rPr lang="en-US" baseline="0" dirty="0"/>
              <a:t> So it’s not obvious how to act optimally given the values.</a:t>
            </a:r>
          </a:p>
          <a:p>
            <a:endParaRPr lang="en-US" baseline="0" dirty="0"/>
          </a:p>
          <a:p>
            <a:r>
              <a:rPr lang="en-US" baseline="0" dirty="0"/>
              <a:t>If you didn’t have the helpful arrows here, and you only had the optimal values, how would you figure out how to act.</a:t>
            </a:r>
          </a:p>
          <a:p>
            <a:r>
              <a:rPr lang="en-US" baseline="0" dirty="0"/>
              <a:t>The answer to that is you basically have to do </a:t>
            </a:r>
            <a:r>
              <a:rPr lang="en-US" baseline="0" dirty="0" err="1"/>
              <a:t>expectimax</a:t>
            </a:r>
            <a:r>
              <a:rPr lang="en-US" baseline="0" dirty="0"/>
              <a:t>. </a:t>
            </a:r>
          </a:p>
          <a:p>
            <a:r>
              <a:rPr lang="en-US" dirty="0"/>
              <a:t>You have to unroll this and see which was the action that gave rise to these values.</a:t>
            </a:r>
          </a:p>
          <a:p>
            <a:r>
              <a:rPr lang="en-US" dirty="0"/>
              <a:t>We</a:t>
            </a:r>
            <a:r>
              <a:rPr lang="en-US" baseline="0" dirty="0"/>
              <a:t> don’t have to do it very deeply.  We’ll see when we unroll it we’ll need to </a:t>
            </a:r>
            <a:r>
              <a:rPr lang="en-US" baseline="0" dirty="0" err="1"/>
              <a:t>recurse</a:t>
            </a:r>
            <a:r>
              <a:rPr lang="en-US" baseline="0" dirty="0"/>
              <a:t>, but we’ve already got those actions, so we only have to go one step deep.</a:t>
            </a:r>
          </a:p>
          <a:p>
            <a:endParaRPr lang="en-US" baseline="0" dirty="0"/>
          </a:p>
          <a:p>
            <a:r>
              <a:rPr lang="en-US" baseline="0" dirty="0"/>
              <a:t>[write equation on the board, initially omitting </a:t>
            </a:r>
            <a:r>
              <a:rPr lang="en-US" baseline="0" dirty="0" err="1"/>
              <a:t>argmax</a:t>
            </a:r>
            <a:r>
              <a:rPr lang="en-US" baseline="0" dirty="0"/>
              <a:t>]</a:t>
            </a:r>
          </a:p>
          <a:p>
            <a:r>
              <a:rPr lang="mr-IN" baseline="0" dirty="0"/>
              <a:t>…</a:t>
            </a:r>
            <a:endParaRPr lang="en-US" baseline="0" dirty="0"/>
          </a:p>
          <a:p>
            <a:r>
              <a:rPr lang="en-US" baseline="0" dirty="0"/>
              <a:t>The discounted future is given to us, since we have V*(s).</a:t>
            </a:r>
          </a:p>
          <a:p>
            <a:r>
              <a:rPr lang="en-US" baseline="0" dirty="0"/>
              <a:t>Notation over a is </a:t>
            </a:r>
            <a:r>
              <a:rPr lang="en-US" baseline="0" dirty="0" err="1"/>
              <a:t>arg</a:t>
            </a:r>
            <a:r>
              <a:rPr lang="en-US" baseline="0" dirty="0"/>
              <a:t> max.  Instead of giving me the maximum value, it gives me the action a that achieves the maximum.</a:t>
            </a:r>
          </a:p>
          <a:p>
            <a:endParaRPr lang="en-US" dirty="0"/>
          </a:p>
          <a:p>
            <a:r>
              <a:rPr lang="en-US" dirty="0"/>
              <a:t>This one step look ahead</a:t>
            </a:r>
            <a:r>
              <a:rPr lang="en-US" baseline="0" dirty="0"/>
              <a:t> according to a given set of values is called policy extraction, since it returns the policy implied by the values. </a:t>
            </a:r>
            <a:endParaRPr lang="en-US" dirty="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77</a:t>
            </a:fld>
            <a:endParaRPr lang="en-US"/>
          </a:p>
        </p:txBody>
      </p:sp>
    </p:spTree>
    <p:extLst>
      <p:ext uri="{BB962C8B-B14F-4D97-AF65-F5344CB8AC3E}">
        <p14:creationId xmlns:p14="http://schemas.microsoft.com/office/powerpoint/2010/main" val="399536820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a:t>What about q-values?  This is less intuitive</a:t>
            </a:r>
            <a:r>
              <a:rPr lang="en-US" baseline="0" dirty="0"/>
              <a:t> to thing about than the regular values.</a:t>
            </a:r>
          </a:p>
          <a:p>
            <a:endParaRPr lang="en-US" baseline="0" dirty="0"/>
          </a:p>
          <a:p>
            <a:r>
              <a:rPr lang="en-US" baseline="0" dirty="0"/>
              <a:t>Let’s think about the state where we’re on the ledge again.  What action should we take now?  It’s trivial!</a:t>
            </a:r>
          </a:p>
          <a:p>
            <a:endParaRPr lang="en-US" baseline="0" dirty="0"/>
          </a:p>
          <a:p>
            <a:r>
              <a:rPr lang="en-US" baseline="0" dirty="0"/>
              <a:t>Essentially, they have already unrolled the state for you.</a:t>
            </a:r>
          </a:p>
          <a:p>
            <a:endParaRPr lang="en-US" baseline="0" dirty="0"/>
          </a:p>
          <a:p>
            <a:r>
              <a:rPr lang="en-US" baseline="0" dirty="0"/>
              <a:t>It’s much easier to extract actions from q-values than from values. This is an important lesson, and it’s going to come up again in reinforcement learning.</a:t>
            </a:r>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78</a:t>
            </a:fld>
            <a:endParaRPr lang="en-US"/>
          </a:p>
        </p:txBody>
      </p:sp>
    </p:spTree>
    <p:extLst>
      <p:ext uri="{BB962C8B-B14F-4D97-AF65-F5344CB8AC3E}">
        <p14:creationId xmlns:p14="http://schemas.microsoft.com/office/powerpoint/2010/main" val="14420980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t>
            </a:r>
            <a:r>
              <a:rPr lang="en-US" dirty="0" err="1"/>
              <a:t>www.bluemilkspecial.com</a:t>
            </a:r>
            <a:r>
              <a:rPr lang="en-US" dirty="0"/>
              <a:t>/comic/wampa-cave-3/</a:t>
            </a:r>
          </a:p>
          <a:p>
            <a:endParaRPr lang="en-US" dirty="0"/>
          </a:p>
        </p:txBody>
      </p:sp>
      <p:sp>
        <p:nvSpPr>
          <p:cNvPr id="4" name="Slide Number Placeholder 3"/>
          <p:cNvSpPr>
            <a:spLocks noGrp="1"/>
          </p:cNvSpPr>
          <p:nvPr>
            <p:ph type="sldNum" sz="quarter" idx="5"/>
          </p:nvPr>
        </p:nvSpPr>
        <p:spPr/>
        <p:txBody>
          <a:bodyPr/>
          <a:lstStyle/>
          <a:p>
            <a:fld id="{16725AFE-A141-6245-ADDB-0375406D4018}" type="slidenum">
              <a:rPr lang="en-US" smtClean="0"/>
              <a:t>5</a:t>
            </a:fld>
            <a:endParaRPr lang="en-US"/>
          </a:p>
        </p:txBody>
      </p:sp>
    </p:spTree>
    <p:extLst>
      <p:ext uri="{BB962C8B-B14F-4D97-AF65-F5344CB8AC3E}">
        <p14:creationId xmlns:p14="http://schemas.microsoft.com/office/powerpoint/2010/main" val="37702934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a:t>Nex</a:t>
            </a:r>
            <a:r>
              <a:rPr lang="en-US" baseline="0" dirty="0"/>
              <a:t>t we’re going to look into an important algorithm called policy iteration.  It combines the idea of evaluating a policy with improving that policy based on its values.</a:t>
            </a:r>
            <a:endParaRPr lang="en-US" dirty="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79</a:t>
            </a:fld>
            <a:endParaRPr lang="en-US"/>
          </a:p>
        </p:txBody>
      </p:sp>
    </p:spTree>
    <p:extLst>
      <p:ext uri="{BB962C8B-B14F-4D97-AF65-F5344CB8AC3E}">
        <p14:creationId xmlns:p14="http://schemas.microsoft.com/office/powerpoint/2010/main" val="392536777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a:t>Demo steps through value iteration; snapshots of values shown on next slides.</a:t>
            </a:r>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80</a:t>
            </a:fld>
            <a:endParaRPr lang="en-US"/>
          </a:p>
        </p:txBody>
      </p:sp>
    </p:spTree>
    <p:extLst>
      <p:ext uri="{BB962C8B-B14F-4D97-AF65-F5344CB8AC3E}">
        <p14:creationId xmlns:p14="http://schemas.microsoft.com/office/powerpoint/2010/main" val="335689020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V0 we don’t have any values.</a:t>
            </a:r>
          </a:p>
          <a:p>
            <a:endParaRPr lang="en-US" dirty="0"/>
          </a:p>
          <a:p>
            <a:r>
              <a:rPr lang="en-US" dirty="0"/>
              <a:t>We’re going to walk</a:t>
            </a:r>
            <a:r>
              <a:rPr lang="en-US" baseline="0" dirty="0"/>
              <a:t> through this twice.  On the first time take a look at the arrows and when they change.  At first they change a lot, then they slow down, then most of them don’t change at all after about V7 or V8.</a:t>
            </a:r>
          </a:p>
          <a:p>
            <a:endParaRPr lang="en-US" baseline="0" dirty="0"/>
          </a:p>
          <a:p>
            <a:r>
              <a:rPr lang="en-US" baseline="0" dirty="0"/>
              <a:t>Next look at the values in the bottom left.  It takes a long time before the values get high enough to effect the arrows.</a:t>
            </a:r>
          </a:p>
        </p:txBody>
      </p:sp>
      <p:sp>
        <p:nvSpPr>
          <p:cNvPr id="4" name="Slide Number Placeholder 3"/>
          <p:cNvSpPr>
            <a:spLocks noGrp="1"/>
          </p:cNvSpPr>
          <p:nvPr>
            <p:ph type="sldNum" sz="quarter" idx="10"/>
          </p:nvPr>
        </p:nvSpPr>
        <p:spPr/>
        <p:txBody>
          <a:bodyPr/>
          <a:lstStyle/>
          <a:p>
            <a:fld id="{72CC9163-7EC6-4747-8782-88871FDBE126}" type="slidenum">
              <a:rPr lang="en-US" smtClean="0"/>
              <a:pPr/>
              <a:t>81</a:t>
            </a:fld>
            <a:endParaRPr lang="en-US"/>
          </a:p>
        </p:txBody>
      </p:sp>
    </p:spTree>
    <p:extLst>
      <p:ext uri="{BB962C8B-B14F-4D97-AF65-F5344CB8AC3E}">
        <p14:creationId xmlns:p14="http://schemas.microsoft.com/office/powerpoint/2010/main" val="92610449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We’re going to walk</a:t>
            </a:r>
            <a:r>
              <a:rPr lang="en-US" baseline="0" dirty="0"/>
              <a:t> through this twice.  On the first time take a look at the arrows and when they change.  At first they change a lot, then they slow down, then most of them don’t change at all after about V7 or V8.</a:t>
            </a:r>
          </a:p>
          <a:p>
            <a:endParaRPr lang="en-US" baseline="0" dirty="0"/>
          </a:p>
          <a:p>
            <a:r>
              <a:rPr lang="en-US" baseline="0" dirty="0"/>
              <a:t>Next look at the values in the bottom left.  It takes a long time before the values get high enough to effect the arrows.</a:t>
            </a:r>
          </a:p>
        </p:txBody>
      </p:sp>
      <p:sp>
        <p:nvSpPr>
          <p:cNvPr id="4" name="Slide Number Placeholder 3"/>
          <p:cNvSpPr>
            <a:spLocks noGrp="1"/>
          </p:cNvSpPr>
          <p:nvPr>
            <p:ph type="sldNum" sz="quarter" idx="10"/>
          </p:nvPr>
        </p:nvSpPr>
        <p:spPr/>
        <p:txBody>
          <a:bodyPr/>
          <a:lstStyle/>
          <a:p>
            <a:fld id="{72CC9163-7EC6-4747-8782-88871FDBE126}" type="slidenum">
              <a:rPr lang="en-US" smtClean="0"/>
              <a:pPr/>
              <a:t>82</a:t>
            </a:fld>
            <a:endParaRPr lang="en-US"/>
          </a:p>
        </p:txBody>
      </p:sp>
    </p:spTree>
    <p:extLst>
      <p:ext uri="{BB962C8B-B14F-4D97-AF65-F5344CB8AC3E}">
        <p14:creationId xmlns:p14="http://schemas.microsoft.com/office/powerpoint/2010/main" val="143949501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We’re going to walk</a:t>
            </a:r>
            <a:r>
              <a:rPr lang="en-US" baseline="0" dirty="0"/>
              <a:t> through this twice.  On the first time take a look at the arrows and when they change.  At first they change a lot, then they slow down, then most of them don’t change at all after about V7 or V8.</a:t>
            </a:r>
          </a:p>
          <a:p>
            <a:endParaRPr lang="en-US" baseline="0" dirty="0"/>
          </a:p>
          <a:p>
            <a:r>
              <a:rPr lang="en-US" baseline="0" dirty="0"/>
              <a:t>Next look at the values in the bottom left.  It takes a long time before the values get high enough to effect the arrows.</a:t>
            </a:r>
          </a:p>
        </p:txBody>
      </p:sp>
      <p:sp>
        <p:nvSpPr>
          <p:cNvPr id="4" name="Slide Number Placeholder 3"/>
          <p:cNvSpPr>
            <a:spLocks noGrp="1"/>
          </p:cNvSpPr>
          <p:nvPr>
            <p:ph type="sldNum" sz="quarter" idx="10"/>
          </p:nvPr>
        </p:nvSpPr>
        <p:spPr/>
        <p:txBody>
          <a:bodyPr/>
          <a:lstStyle/>
          <a:p>
            <a:fld id="{72CC9163-7EC6-4747-8782-88871FDBE126}" type="slidenum">
              <a:rPr lang="en-US" smtClean="0"/>
              <a:pPr/>
              <a:t>83</a:t>
            </a:fld>
            <a:endParaRPr lang="en-US"/>
          </a:p>
        </p:txBody>
      </p:sp>
    </p:spTree>
    <p:extLst>
      <p:ext uri="{BB962C8B-B14F-4D97-AF65-F5344CB8AC3E}">
        <p14:creationId xmlns:p14="http://schemas.microsoft.com/office/powerpoint/2010/main" val="314694170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We’re going to walk</a:t>
            </a:r>
            <a:r>
              <a:rPr lang="en-US" baseline="0" dirty="0"/>
              <a:t> through this twice.  On the first time take a look at the arrows and when they change.  At first they change a lot, then they slow down, then most of them don’t change at all after about V7 or V8.</a:t>
            </a:r>
          </a:p>
          <a:p>
            <a:endParaRPr lang="en-US" baseline="0" dirty="0"/>
          </a:p>
          <a:p>
            <a:r>
              <a:rPr lang="en-US" baseline="0" dirty="0"/>
              <a:t>Next look at the values in the bottom left.  It takes a long time before the values get high enough to effect the arrows.</a:t>
            </a:r>
          </a:p>
        </p:txBody>
      </p:sp>
      <p:sp>
        <p:nvSpPr>
          <p:cNvPr id="4" name="Slide Number Placeholder 3"/>
          <p:cNvSpPr>
            <a:spLocks noGrp="1"/>
          </p:cNvSpPr>
          <p:nvPr>
            <p:ph type="sldNum" sz="quarter" idx="10"/>
          </p:nvPr>
        </p:nvSpPr>
        <p:spPr/>
        <p:txBody>
          <a:bodyPr/>
          <a:lstStyle/>
          <a:p>
            <a:fld id="{72CC9163-7EC6-4747-8782-88871FDBE126}" type="slidenum">
              <a:rPr lang="en-US" smtClean="0"/>
              <a:pPr/>
              <a:t>84</a:t>
            </a:fld>
            <a:endParaRPr lang="en-US"/>
          </a:p>
        </p:txBody>
      </p:sp>
    </p:spTree>
    <p:extLst>
      <p:ext uri="{BB962C8B-B14F-4D97-AF65-F5344CB8AC3E}">
        <p14:creationId xmlns:p14="http://schemas.microsoft.com/office/powerpoint/2010/main" val="160587394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We’re going to walk</a:t>
            </a:r>
            <a:r>
              <a:rPr lang="en-US" baseline="0" dirty="0"/>
              <a:t> through this twice.  On the first time take a look at the arrows and when they change.  At first they change a lot, then they slow down, then most of them don’t change at all after about V7 or V8.</a:t>
            </a:r>
          </a:p>
          <a:p>
            <a:endParaRPr lang="en-US" baseline="0" dirty="0"/>
          </a:p>
          <a:p>
            <a:r>
              <a:rPr lang="en-US" baseline="0" dirty="0"/>
              <a:t>Next look at the values in the bottom left.  It takes a long time before the values get high enough to effect the arrows.</a:t>
            </a:r>
          </a:p>
        </p:txBody>
      </p:sp>
      <p:sp>
        <p:nvSpPr>
          <p:cNvPr id="4" name="Slide Number Placeholder 3"/>
          <p:cNvSpPr>
            <a:spLocks noGrp="1"/>
          </p:cNvSpPr>
          <p:nvPr>
            <p:ph type="sldNum" sz="quarter" idx="10"/>
          </p:nvPr>
        </p:nvSpPr>
        <p:spPr/>
        <p:txBody>
          <a:bodyPr/>
          <a:lstStyle/>
          <a:p>
            <a:fld id="{72CC9163-7EC6-4747-8782-88871FDBE126}" type="slidenum">
              <a:rPr lang="en-US" smtClean="0"/>
              <a:pPr/>
              <a:t>85</a:t>
            </a:fld>
            <a:endParaRPr lang="en-US"/>
          </a:p>
        </p:txBody>
      </p:sp>
    </p:spTree>
    <p:extLst>
      <p:ext uri="{BB962C8B-B14F-4D97-AF65-F5344CB8AC3E}">
        <p14:creationId xmlns:p14="http://schemas.microsoft.com/office/powerpoint/2010/main" val="43265832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We’re going to walk</a:t>
            </a:r>
            <a:r>
              <a:rPr lang="en-US" baseline="0" dirty="0"/>
              <a:t> through this twice.  On the first time take a look at the arrows and when they change.  At first they change a lot, then they slow down, then most of them don’t change at all after about V7 or V8.</a:t>
            </a:r>
          </a:p>
          <a:p>
            <a:endParaRPr lang="en-US" baseline="0" dirty="0"/>
          </a:p>
          <a:p>
            <a:r>
              <a:rPr lang="en-US" baseline="0" dirty="0"/>
              <a:t>Next look at the values in the bottom left.  It takes a long time before the values get high enough to effect the arrows.</a:t>
            </a:r>
          </a:p>
        </p:txBody>
      </p:sp>
      <p:sp>
        <p:nvSpPr>
          <p:cNvPr id="4" name="Slide Number Placeholder 3"/>
          <p:cNvSpPr>
            <a:spLocks noGrp="1"/>
          </p:cNvSpPr>
          <p:nvPr>
            <p:ph type="sldNum" sz="quarter" idx="10"/>
          </p:nvPr>
        </p:nvSpPr>
        <p:spPr/>
        <p:txBody>
          <a:bodyPr/>
          <a:lstStyle/>
          <a:p>
            <a:fld id="{72CC9163-7EC6-4747-8782-88871FDBE126}" type="slidenum">
              <a:rPr lang="en-US" smtClean="0"/>
              <a:pPr/>
              <a:t>86</a:t>
            </a:fld>
            <a:endParaRPr lang="en-US"/>
          </a:p>
        </p:txBody>
      </p:sp>
    </p:spTree>
    <p:extLst>
      <p:ext uri="{BB962C8B-B14F-4D97-AF65-F5344CB8AC3E}">
        <p14:creationId xmlns:p14="http://schemas.microsoft.com/office/powerpoint/2010/main" val="351523171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We’re going to walk</a:t>
            </a:r>
            <a:r>
              <a:rPr lang="en-US" baseline="0" dirty="0"/>
              <a:t> through this twice.  On the first time take a look at the arrows and when they change.  At first they change a lot, then they slow down, then most of them don’t change at all after about V7 or V8.</a:t>
            </a:r>
          </a:p>
          <a:p>
            <a:endParaRPr lang="en-US" baseline="0" dirty="0"/>
          </a:p>
          <a:p>
            <a:r>
              <a:rPr lang="en-US" baseline="0" dirty="0"/>
              <a:t>Next look at the values in the bottom left.  It takes a long time before the values get high enough to effect the arrows.</a:t>
            </a:r>
          </a:p>
        </p:txBody>
      </p:sp>
      <p:sp>
        <p:nvSpPr>
          <p:cNvPr id="4" name="Slide Number Placeholder 3"/>
          <p:cNvSpPr>
            <a:spLocks noGrp="1"/>
          </p:cNvSpPr>
          <p:nvPr>
            <p:ph type="sldNum" sz="quarter" idx="10"/>
          </p:nvPr>
        </p:nvSpPr>
        <p:spPr/>
        <p:txBody>
          <a:bodyPr/>
          <a:lstStyle/>
          <a:p>
            <a:fld id="{72CC9163-7EC6-4747-8782-88871FDBE126}" type="slidenum">
              <a:rPr lang="en-US" smtClean="0"/>
              <a:pPr/>
              <a:t>87</a:t>
            </a:fld>
            <a:endParaRPr lang="en-US"/>
          </a:p>
        </p:txBody>
      </p:sp>
    </p:spTree>
    <p:extLst>
      <p:ext uri="{BB962C8B-B14F-4D97-AF65-F5344CB8AC3E}">
        <p14:creationId xmlns:p14="http://schemas.microsoft.com/office/powerpoint/2010/main" val="146240699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We’re going to walk</a:t>
            </a:r>
            <a:r>
              <a:rPr lang="en-US" baseline="0" dirty="0"/>
              <a:t> through this twice.  On the first time take a look at the arrows and when they change.  At first they change a lot, then they slow down, then most of them don’t change at all after about V7 or V8.</a:t>
            </a:r>
          </a:p>
          <a:p>
            <a:endParaRPr lang="en-US" baseline="0" dirty="0"/>
          </a:p>
          <a:p>
            <a:r>
              <a:rPr lang="en-US" baseline="0" dirty="0"/>
              <a:t>Next look at the values in the bottom left.  It takes a long time before the values get high enough to effect the arrows.</a:t>
            </a:r>
          </a:p>
        </p:txBody>
      </p:sp>
      <p:sp>
        <p:nvSpPr>
          <p:cNvPr id="4" name="Slide Number Placeholder 3"/>
          <p:cNvSpPr>
            <a:spLocks noGrp="1"/>
          </p:cNvSpPr>
          <p:nvPr>
            <p:ph type="sldNum" sz="quarter" idx="10"/>
          </p:nvPr>
        </p:nvSpPr>
        <p:spPr/>
        <p:txBody>
          <a:bodyPr/>
          <a:lstStyle/>
          <a:p>
            <a:fld id="{72CC9163-7EC6-4747-8782-88871FDBE126}" type="slidenum">
              <a:rPr lang="en-US" smtClean="0"/>
              <a:pPr/>
              <a:t>88</a:t>
            </a:fld>
            <a:endParaRPr lang="en-US"/>
          </a:p>
        </p:txBody>
      </p:sp>
    </p:spTree>
    <p:extLst>
      <p:ext uri="{BB962C8B-B14F-4D97-AF65-F5344CB8AC3E}">
        <p14:creationId xmlns:p14="http://schemas.microsoft.com/office/powerpoint/2010/main" val="13416773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t>
            </a:r>
            <a:r>
              <a:rPr lang="en-US" dirty="0" err="1"/>
              <a:t>www.bluemilkspecial.com</a:t>
            </a:r>
            <a:r>
              <a:rPr lang="en-US" dirty="0"/>
              <a:t>/comic/wampa-cave-3/</a:t>
            </a:r>
          </a:p>
          <a:p>
            <a:endParaRPr lang="en-US" dirty="0"/>
          </a:p>
        </p:txBody>
      </p:sp>
      <p:sp>
        <p:nvSpPr>
          <p:cNvPr id="4" name="Slide Number Placeholder 3"/>
          <p:cNvSpPr>
            <a:spLocks noGrp="1"/>
          </p:cNvSpPr>
          <p:nvPr>
            <p:ph type="sldNum" sz="quarter" idx="5"/>
          </p:nvPr>
        </p:nvSpPr>
        <p:spPr/>
        <p:txBody>
          <a:bodyPr/>
          <a:lstStyle/>
          <a:p>
            <a:fld id="{16725AFE-A141-6245-ADDB-0375406D4018}" type="slidenum">
              <a:rPr lang="en-US" smtClean="0"/>
              <a:t>6</a:t>
            </a:fld>
            <a:endParaRPr lang="en-US"/>
          </a:p>
        </p:txBody>
      </p:sp>
    </p:spTree>
    <p:extLst>
      <p:ext uri="{BB962C8B-B14F-4D97-AF65-F5344CB8AC3E}">
        <p14:creationId xmlns:p14="http://schemas.microsoft.com/office/powerpoint/2010/main" val="270787165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We’re going to walk</a:t>
            </a:r>
            <a:r>
              <a:rPr lang="en-US" baseline="0" dirty="0"/>
              <a:t> through this twice.  On the first time take a look at the arrows and when they change.  At first they change a lot, then they slow down, then most of them don’t change at all after about V7 or V8.</a:t>
            </a:r>
          </a:p>
          <a:p>
            <a:endParaRPr lang="en-US" baseline="0" dirty="0"/>
          </a:p>
          <a:p>
            <a:r>
              <a:rPr lang="en-US" baseline="0" dirty="0"/>
              <a:t>Next look at the values in the bottom left.  It takes a long time before the values get high enough to effect the arrows.</a:t>
            </a:r>
          </a:p>
        </p:txBody>
      </p:sp>
      <p:sp>
        <p:nvSpPr>
          <p:cNvPr id="4" name="Slide Number Placeholder 3"/>
          <p:cNvSpPr>
            <a:spLocks noGrp="1"/>
          </p:cNvSpPr>
          <p:nvPr>
            <p:ph type="sldNum" sz="quarter" idx="10"/>
          </p:nvPr>
        </p:nvSpPr>
        <p:spPr/>
        <p:txBody>
          <a:bodyPr/>
          <a:lstStyle/>
          <a:p>
            <a:fld id="{72CC9163-7EC6-4747-8782-88871FDBE126}" type="slidenum">
              <a:rPr lang="en-US" smtClean="0"/>
              <a:pPr/>
              <a:t>89</a:t>
            </a:fld>
            <a:endParaRPr lang="en-US"/>
          </a:p>
        </p:txBody>
      </p:sp>
    </p:spTree>
    <p:extLst>
      <p:ext uri="{BB962C8B-B14F-4D97-AF65-F5344CB8AC3E}">
        <p14:creationId xmlns:p14="http://schemas.microsoft.com/office/powerpoint/2010/main" val="155645915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We’re going to walk</a:t>
            </a:r>
            <a:r>
              <a:rPr lang="en-US" baseline="0" dirty="0"/>
              <a:t> through this twice.  On the first time take a look at the arrows and when they change.  At first they change a lot, then they slow down, then most of them don’t change at all after about V7 or V8.</a:t>
            </a:r>
          </a:p>
          <a:p>
            <a:endParaRPr lang="en-US" baseline="0" dirty="0"/>
          </a:p>
          <a:p>
            <a:r>
              <a:rPr lang="en-US" baseline="0" dirty="0"/>
              <a:t>Next look at the values in the bottom left.  It takes a long time before the values get high enough to effect the arrows.</a:t>
            </a:r>
          </a:p>
        </p:txBody>
      </p:sp>
      <p:sp>
        <p:nvSpPr>
          <p:cNvPr id="4" name="Slide Number Placeholder 3"/>
          <p:cNvSpPr>
            <a:spLocks noGrp="1"/>
          </p:cNvSpPr>
          <p:nvPr>
            <p:ph type="sldNum" sz="quarter" idx="10"/>
          </p:nvPr>
        </p:nvSpPr>
        <p:spPr/>
        <p:txBody>
          <a:bodyPr/>
          <a:lstStyle/>
          <a:p>
            <a:fld id="{72CC9163-7EC6-4747-8782-88871FDBE126}" type="slidenum">
              <a:rPr lang="en-US" smtClean="0"/>
              <a:pPr/>
              <a:t>90</a:t>
            </a:fld>
            <a:endParaRPr lang="en-US"/>
          </a:p>
        </p:txBody>
      </p:sp>
    </p:spTree>
    <p:extLst>
      <p:ext uri="{BB962C8B-B14F-4D97-AF65-F5344CB8AC3E}">
        <p14:creationId xmlns:p14="http://schemas.microsoft.com/office/powerpoint/2010/main" val="257928949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We’re going to walk</a:t>
            </a:r>
            <a:r>
              <a:rPr lang="en-US" baseline="0" dirty="0"/>
              <a:t> through this twice.  On the first time take a look at the arrows and when they change.  At first they change a lot, then they slow down, then most of them don’t change at all after about V7 or V8.</a:t>
            </a:r>
          </a:p>
          <a:p>
            <a:endParaRPr lang="en-US" baseline="0" dirty="0"/>
          </a:p>
          <a:p>
            <a:r>
              <a:rPr lang="en-US" baseline="0" dirty="0"/>
              <a:t>Next look at the values in the bottom left.  It takes a long time before the values get high enough to effect the arrows.</a:t>
            </a:r>
          </a:p>
        </p:txBody>
      </p:sp>
      <p:sp>
        <p:nvSpPr>
          <p:cNvPr id="4" name="Slide Number Placeholder 3"/>
          <p:cNvSpPr>
            <a:spLocks noGrp="1"/>
          </p:cNvSpPr>
          <p:nvPr>
            <p:ph type="sldNum" sz="quarter" idx="10"/>
          </p:nvPr>
        </p:nvSpPr>
        <p:spPr/>
        <p:txBody>
          <a:bodyPr/>
          <a:lstStyle/>
          <a:p>
            <a:fld id="{72CC9163-7EC6-4747-8782-88871FDBE126}" type="slidenum">
              <a:rPr lang="en-US" smtClean="0"/>
              <a:pPr/>
              <a:t>91</a:t>
            </a:fld>
            <a:endParaRPr lang="en-US"/>
          </a:p>
        </p:txBody>
      </p:sp>
    </p:spTree>
    <p:extLst>
      <p:ext uri="{BB962C8B-B14F-4D97-AF65-F5344CB8AC3E}">
        <p14:creationId xmlns:p14="http://schemas.microsoft.com/office/powerpoint/2010/main" val="379147145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We’re going to walk</a:t>
            </a:r>
            <a:r>
              <a:rPr lang="en-US" baseline="0" dirty="0"/>
              <a:t> through this twice.  On the first time take a look at the arrows and when they change.  At first they change a lot, then they slow down, then most of them don’t change at all after about V7 or V8.</a:t>
            </a:r>
          </a:p>
          <a:p>
            <a:endParaRPr lang="en-US" baseline="0" dirty="0"/>
          </a:p>
          <a:p>
            <a:r>
              <a:rPr lang="en-US" baseline="0" dirty="0"/>
              <a:t>Next look at the values in the bottom left.  It takes a long time before the values get high enough to effect the arrows.</a:t>
            </a:r>
          </a:p>
        </p:txBody>
      </p:sp>
      <p:sp>
        <p:nvSpPr>
          <p:cNvPr id="4" name="Slide Number Placeholder 3"/>
          <p:cNvSpPr>
            <a:spLocks noGrp="1"/>
          </p:cNvSpPr>
          <p:nvPr>
            <p:ph type="sldNum" sz="quarter" idx="10"/>
          </p:nvPr>
        </p:nvSpPr>
        <p:spPr/>
        <p:txBody>
          <a:bodyPr/>
          <a:lstStyle/>
          <a:p>
            <a:fld id="{72CC9163-7EC6-4747-8782-88871FDBE126}" type="slidenum">
              <a:rPr lang="en-US" smtClean="0"/>
              <a:pPr/>
              <a:t>92</a:t>
            </a:fld>
            <a:endParaRPr lang="en-US"/>
          </a:p>
        </p:txBody>
      </p:sp>
    </p:spTree>
    <p:extLst>
      <p:ext uri="{BB962C8B-B14F-4D97-AF65-F5344CB8AC3E}">
        <p14:creationId xmlns:p14="http://schemas.microsoft.com/office/powerpoint/2010/main" val="145575171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a:t>[Re-iterate the problems.]</a:t>
            </a:r>
          </a:p>
          <a:p>
            <a:r>
              <a:rPr lang="en-US" dirty="0"/>
              <a:t>So what can we do?</a:t>
            </a:r>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93</a:t>
            </a:fld>
            <a:endParaRPr lang="en-US"/>
          </a:p>
        </p:txBody>
      </p:sp>
    </p:spTree>
    <p:extLst>
      <p:ext uri="{BB962C8B-B14F-4D97-AF65-F5344CB8AC3E}">
        <p14:creationId xmlns:p14="http://schemas.microsoft.com/office/powerpoint/2010/main" val="261723664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a:t>We’re going to look at an alternate called policy evaluation.</a:t>
            </a:r>
            <a:r>
              <a:rPr lang="en-US" baseline="0" dirty="0"/>
              <a:t> </a:t>
            </a:r>
            <a:endParaRPr lang="en-US" dirty="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94</a:t>
            </a:fld>
            <a:endParaRPr lang="en-US"/>
          </a:p>
        </p:txBody>
      </p:sp>
    </p:spTree>
    <p:extLst>
      <p:ext uri="{BB962C8B-B14F-4D97-AF65-F5344CB8AC3E}">
        <p14:creationId xmlns:p14="http://schemas.microsoft.com/office/powerpoint/2010/main" val="241204426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a:t>If we wrote this out in equation, it would look like this.</a:t>
            </a:r>
          </a:p>
          <a:p>
            <a:r>
              <a:rPr lang="en-US" dirty="0"/>
              <a:t>Step 1</a:t>
            </a:r>
            <a:r>
              <a:rPr lang="en-US" baseline="0" dirty="0"/>
              <a:t> is evaluation.  I do this simplified update where I don’t max over the actions.  I only do the averaging on the chance nodes.  It’s fast, since I don’t consider all of the actions.  I do this until it convergences.</a:t>
            </a:r>
          </a:p>
          <a:p>
            <a:r>
              <a:rPr lang="en-US" baseline="0" dirty="0"/>
              <a:t>Step 2 is the improvement.  I do one layer of </a:t>
            </a:r>
            <a:r>
              <a:rPr lang="en-US" baseline="0" dirty="0" err="1"/>
              <a:t>expectimax</a:t>
            </a:r>
            <a:r>
              <a:rPr lang="en-US" baseline="0" dirty="0"/>
              <a:t>.  Our truncation function is the old policy.  That’s a bit weird right?  I’m pushing the old stuff one step into the future and thereby make progress.  </a:t>
            </a:r>
          </a:p>
          <a:p>
            <a:endParaRPr lang="en-US" baseline="0" dirty="0"/>
          </a:p>
          <a:p>
            <a:r>
              <a:rPr lang="en-US" baseline="0" dirty="0"/>
              <a:t>If you think about this, the improvement step is just like value iteration.  So it’s not going to be very fast.  All of the speed gains come from the evaluation step.  So we run that many times before allowing an improvement step.</a:t>
            </a:r>
            <a:endParaRPr lang="en-US" dirty="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95</a:t>
            </a:fld>
            <a:endParaRPr lang="en-US"/>
          </a:p>
        </p:txBody>
      </p:sp>
    </p:spTree>
    <p:extLst>
      <p:ext uri="{BB962C8B-B14F-4D97-AF65-F5344CB8AC3E}">
        <p14:creationId xmlns:p14="http://schemas.microsoft.com/office/powerpoint/2010/main" val="47023342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a:t>OK, let’s compare them.</a:t>
            </a:r>
            <a:r>
              <a:rPr lang="en-US" baseline="0" dirty="0"/>
              <a:t> They do the same thing.  </a:t>
            </a:r>
            <a:r>
              <a:rPr lang="en-US" dirty="0"/>
              <a:t>Both take in an MDP.</a:t>
            </a:r>
            <a:r>
              <a:rPr lang="en-US" baseline="0" dirty="0"/>
              <a:t>  They both output an optimal quality.   On the surface they both output optimal values.  Policy iteration explicitly outputs the optimal policy, value iteration does it implicitly. </a:t>
            </a:r>
          </a:p>
          <a:p>
            <a:endParaRPr lang="en-US" baseline="0" dirty="0"/>
          </a:p>
          <a:p>
            <a:r>
              <a:rPr lang="en-US" baseline="0" dirty="0"/>
              <a:t>Both are the same class of things.  They are dynamic programs for solving MDPs.</a:t>
            </a:r>
            <a:endParaRPr lang="en-US" dirty="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96</a:t>
            </a:fld>
            <a:endParaRPr lang="en-US"/>
          </a:p>
        </p:txBody>
      </p:sp>
    </p:spTree>
    <p:extLst>
      <p:ext uri="{BB962C8B-B14F-4D97-AF65-F5344CB8AC3E}">
        <p14:creationId xmlns:p14="http://schemas.microsoft.com/office/powerpoint/2010/main" val="183965162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a:t>These are all Bellman equations turned into a one step</a:t>
            </a:r>
            <a:r>
              <a:rPr lang="en-US" baseline="0" dirty="0"/>
              <a:t> look ahead.</a:t>
            </a:r>
            <a:endParaRPr lang="en-US" dirty="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97</a:t>
            </a:fld>
            <a:endParaRPr lang="en-US"/>
          </a:p>
        </p:txBody>
      </p:sp>
    </p:spTree>
    <p:extLst>
      <p:ext uri="{BB962C8B-B14F-4D97-AF65-F5344CB8AC3E}">
        <p14:creationId xmlns:p14="http://schemas.microsoft.com/office/powerpoint/2010/main" val="211660823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6725AFE-A141-6245-ADDB-0375406D4018}" type="slidenum">
              <a:rPr lang="en-US" smtClean="0"/>
              <a:t>99</a:t>
            </a:fld>
            <a:endParaRPr lang="en-US"/>
          </a:p>
        </p:txBody>
      </p:sp>
    </p:spTree>
    <p:extLst>
      <p:ext uri="{BB962C8B-B14F-4D97-AF65-F5344CB8AC3E}">
        <p14:creationId xmlns:p14="http://schemas.microsoft.com/office/powerpoint/2010/main" val="4609397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t>
            </a:r>
            <a:r>
              <a:rPr lang="en-US" dirty="0" err="1"/>
              <a:t>www.bluemilkspecial.com</a:t>
            </a:r>
            <a:r>
              <a:rPr lang="en-US" dirty="0"/>
              <a:t>/comic/wampa-cave-3/</a:t>
            </a:r>
          </a:p>
          <a:p>
            <a:endParaRPr lang="en-US" dirty="0"/>
          </a:p>
        </p:txBody>
      </p:sp>
      <p:sp>
        <p:nvSpPr>
          <p:cNvPr id="4" name="Slide Number Placeholder 3"/>
          <p:cNvSpPr>
            <a:spLocks noGrp="1"/>
          </p:cNvSpPr>
          <p:nvPr>
            <p:ph type="sldNum" sz="quarter" idx="5"/>
          </p:nvPr>
        </p:nvSpPr>
        <p:spPr/>
        <p:txBody>
          <a:bodyPr/>
          <a:lstStyle/>
          <a:p>
            <a:fld id="{16725AFE-A141-6245-ADDB-0375406D4018}" type="slidenum">
              <a:rPr lang="en-US" smtClean="0"/>
              <a:t>7</a:t>
            </a:fld>
            <a:endParaRPr lang="en-US"/>
          </a:p>
        </p:txBody>
      </p:sp>
    </p:spTree>
    <p:extLst>
      <p:ext uri="{BB962C8B-B14F-4D97-AF65-F5344CB8AC3E}">
        <p14:creationId xmlns:p14="http://schemas.microsoft.com/office/powerpoint/2010/main" val="121086980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p17:notes"/>
          <p:cNvSpPr txBox="1">
            <a:spLocks noGrp="1"/>
          </p:cNvSpPr>
          <p:nvPr>
            <p:ph type="body" idx="1"/>
          </p:nvPr>
        </p:nvSpPr>
        <p:spPr>
          <a:xfrm>
            <a:off x="709613" y="4862513"/>
            <a:ext cx="5680075" cy="4603750"/>
          </a:xfrm>
          <a:prstGeom prst="rect">
            <a:avLst/>
          </a:prstGeom>
        </p:spPr>
        <p:txBody>
          <a:bodyPr spcFirstLastPara="1" wrap="square" lIns="96650" tIns="48325" rIns="96650" bIns="48325" anchor="t" anchorCtr="0">
            <a:noAutofit/>
          </a:bodyPr>
          <a:lstStyle/>
          <a:p>
            <a:pPr marL="0" lvl="0" indent="0" algn="l" rtl="0">
              <a:spcBef>
                <a:spcPts val="360"/>
              </a:spcBef>
              <a:spcAft>
                <a:spcPts val="0"/>
              </a:spcAft>
              <a:buNone/>
            </a:pPr>
            <a:endParaRPr/>
          </a:p>
        </p:txBody>
      </p:sp>
      <p:sp>
        <p:nvSpPr>
          <p:cNvPr id="298" name="Google Shape;298;p17:notes"/>
          <p:cNvSpPr>
            <a:spLocks noGrp="1" noRot="1" noChangeAspect="1"/>
          </p:cNvSpPr>
          <p:nvPr>
            <p:ph type="sldImg" idx="2"/>
          </p:nvPr>
        </p:nvSpPr>
        <p:spPr>
          <a:xfrm>
            <a:off x="138113" y="768350"/>
            <a:ext cx="6823075" cy="3838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Reading: Chapter 17.  Non-deterministic search.</a:t>
            </a:r>
          </a:p>
          <a:p>
            <a:endParaRPr lang="en-US" dirty="0"/>
          </a:p>
          <a:p>
            <a:r>
              <a:rPr lang="en-US" dirty="0"/>
              <a:t>So far, we've mainly examined deterministic problem settings, where the outcome of every action that we take is perfectly predictable. In this module, we'll introduce the notion of a </a:t>
            </a:r>
            <a:r>
              <a:rPr lang="en-US" dirty="0" err="1"/>
              <a:t>stc</a:t>
            </a:r>
            <a:r>
              <a:rPr lang="en-US" dirty="0"/>
              <a:t>. Or probabilistic task environment where the agent will have to figure out what's the best action to take, even when the outcome of that action is uncertain, we'll introduce a new problem formulation called a Markov decision process, or MDP for short.</a:t>
            </a:r>
          </a:p>
          <a:p>
            <a:endParaRPr lang="en-US" dirty="0"/>
          </a:p>
          <a:p>
            <a:r>
              <a:rPr lang="en-US" dirty="0"/>
              <a:t>MDPs are a kind of non-deterministic search problem. They're applicable in a fully observable task environment where we have to make a sequence of decisions. And where the outcome of our actions is non-deterministic. In the previous search problems that we've looked at, the solution has always been a plan.</a:t>
            </a:r>
          </a:p>
          <a:p>
            <a:endParaRPr lang="en-US" dirty="0"/>
          </a:p>
          <a:p>
            <a:r>
              <a:rPr lang="en-US" dirty="0"/>
              <a:t>The plan corresponds to the shortest sequence of actions that we could take to go from our start state to one of our goal states. However, because of the non-determinism in MDPs, that kind of single sequence of actions is not </a:t>
            </a:r>
            <a:r>
              <a:rPr lang="en-US" dirty="0" err="1"/>
              <a:t>gonna</a:t>
            </a:r>
            <a:r>
              <a:rPr lang="en-US" dirty="0"/>
              <a:t> work as a solution . You can imagine that if you executed that sequence of actions, you may end up in a state that isn't a goal state.</a:t>
            </a:r>
          </a:p>
          <a:p>
            <a:endParaRPr lang="en-US" dirty="0"/>
          </a:p>
          <a:p>
            <a:r>
              <a:rPr lang="en-US" dirty="0"/>
              <a:t>Therefore, we're </a:t>
            </a:r>
            <a:r>
              <a:rPr lang="en-US" dirty="0" err="1"/>
              <a:t>gonna</a:t>
            </a:r>
            <a:r>
              <a:rPr lang="en-US" dirty="0"/>
              <a:t> need a different kind of solution to MDPs. A solution for an MDP is </a:t>
            </a:r>
            <a:r>
              <a:rPr lang="en-US" dirty="0" err="1"/>
              <a:t>gonna</a:t>
            </a:r>
            <a:r>
              <a:rPr lang="en-US" dirty="0"/>
              <a:t> be something new called the policy. A policy takes in a state and returns the best action that an agent could take when it finds itself in that. . One way of solving MDPs is via the Expect AAC search algorithm, which we saw in the games and adversarial search module.</a:t>
            </a:r>
          </a:p>
          <a:p>
            <a:endParaRPr lang="en-US" dirty="0"/>
          </a:p>
          <a:p>
            <a:r>
              <a:rPr lang="en-US" dirty="0"/>
              <a:t>We'll also take a look at several other algorithms for solving MDPs, including value iteration and policy iteration. MDPs will also introduce other important concepts like the notion of additive rewards and the notion of a probabilistic transition. , all of the components that we learn about in this MDP module will also be very useful when we reach the reinforcement learning module.</a:t>
            </a:r>
          </a:p>
        </p:txBody>
      </p:sp>
      <p:sp>
        <p:nvSpPr>
          <p:cNvPr id="4" name="Slide Number Placeholder 3"/>
          <p:cNvSpPr>
            <a:spLocks noGrp="1"/>
          </p:cNvSpPr>
          <p:nvPr>
            <p:ph type="sldNum" sz="quarter" idx="5"/>
          </p:nvPr>
        </p:nvSpPr>
        <p:spPr/>
        <p:txBody>
          <a:bodyPr/>
          <a:lstStyle/>
          <a:p>
            <a:fld id="{16725AFE-A141-6245-ADDB-0375406D4018}" type="slidenum">
              <a:rPr lang="en-US" smtClean="0"/>
              <a:t>101</a:t>
            </a:fld>
            <a:endParaRPr lang="en-US"/>
          </a:p>
        </p:txBody>
      </p:sp>
    </p:spTree>
    <p:extLst>
      <p:ext uri="{BB962C8B-B14F-4D97-AF65-F5344CB8AC3E}">
        <p14:creationId xmlns:p14="http://schemas.microsoft.com/office/powerpoint/2010/main" val="256947102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p18:notes"/>
          <p:cNvSpPr>
            <a:spLocks noGrp="1" noRot="1" noChangeAspect="1"/>
          </p:cNvSpPr>
          <p:nvPr>
            <p:ph type="sldImg" idx="2"/>
          </p:nvPr>
        </p:nvSpPr>
        <p:spPr>
          <a:xfrm>
            <a:off x="138113" y="768350"/>
            <a:ext cx="6823075" cy="38385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305" name="Google Shape;305;p18:notes"/>
          <p:cNvSpPr txBox="1">
            <a:spLocks noGrp="1"/>
          </p:cNvSpPr>
          <p:nvPr>
            <p:ph type="body" idx="1"/>
          </p:nvPr>
        </p:nvSpPr>
        <p:spPr>
          <a:xfrm>
            <a:off x="709613" y="4862513"/>
            <a:ext cx="5680075" cy="460375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r>
              <a:rPr lang="en-US"/>
              <a:t>If we have utilities, why should we ever average them?</a:t>
            </a:r>
            <a:endParaRPr/>
          </a:p>
          <a:p>
            <a:pPr marL="0" lvl="0" indent="0" algn="l" rtl="0">
              <a:spcBef>
                <a:spcPts val="360"/>
              </a:spcBef>
              <a:spcAft>
                <a:spcPts val="0"/>
              </a:spcAft>
              <a:buNone/>
            </a:pPr>
            <a:r>
              <a:rPr lang="en-US"/>
              <a:t>The answer is vampire bunnies.  Worst case reasoning only works if your model is able to assign very low probabilities to very bad events.  You need probabilistic reasoning and averages.  </a:t>
            </a:r>
            <a:endParaRPr/>
          </a:p>
          <a:p>
            <a:pPr marL="0" lvl="0" indent="0" algn="l" rtl="0">
              <a:spcBef>
                <a:spcPts val="360"/>
              </a:spcBef>
              <a:spcAft>
                <a:spcPts val="0"/>
              </a:spcAft>
              <a:buNone/>
            </a:pPr>
            <a:r>
              <a:rPr lang="en-US"/>
              <a:t>This is going to lead us down the path of probabilistic reasoning. </a:t>
            </a:r>
            <a:endParaRPr/>
          </a:p>
          <a:p>
            <a:pPr marL="0" lvl="0" indent="0" algn="l" rtl="0">
              <a:spcBef>
                <a:spcPts val="360"/>
              </a:spcBef>
              <a:spcAft>
                <a:spcPts val="0"/>
              </a:spcAft>
              <a:buNone/>
            </a:pPr>
            <a:endParaRPr/>
          </a:p>
          <a:p>
            <a:pPr marL="0" lvl="0" indent="0" algn="l" rtl="0">
              <a:spcBef>
                <a:spcPts val="360"/>
              </a:spcBef>
              <a:spcAft>
                <a:spcPts val="0"/>
              </a:spcAft>
              <a:buNone/>
            </a:pPr>
            <a:r>
              <a:rPr lang="en-US"/>
              <a:t>Are humans so complex that they can’t be boiled down to these probabilities? </a:t>
            </a:r>
            <a:endParaRPr/>
          </a:p>
        </p:txBody>
      </p:sp>
      <p:sp>
        <p:nvSpPr>
          <p:cNvPr id="306" name="Google Shape;306;p18:notes"/>
          <p:cNvSpPr txBox="1">
            <a:spLocks noGrp="1"/>
          </p:cNvSpPr>
          <p:nvPr>
            <p:ph type="sldNum" idx="12"/>
          </p:nvPr>
        </p:nvSpPr>
        <p:spPr>
          <a:xfrm>
            <a:off x="4021138" y="9721850"/>
            <a:ext cx="3076575" cy="511175"/>
          </a:xfrm>
          <a:prstGeom prst="rect">
            <a:avLst/>
          </a:prstGeom>
          <a:noFill/>
          <a:ln>
            <a:noFill/>
          </a:ln>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n-US"/>
              <a:t>102</a:t>
            </a:fld>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p19:notes"/>
          <p:cNvSpPr>
            <a:spLocks noGrp="1" noRot="1" noChangeAspect="1"/>
          </p:cNvSpPr>
          <p:nvPr>
            <p:ph type="sldImg" idx="2"/>
          </p:nvPr>
        </p:nvSpPr>
        <p:spPr>
          <a:xfrm>
            <a:off x="138113" y="768350"/>
            <a:ext cx="6823075" cy="38385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312" name="Google Shape;312;p19:notes"/>
          <p:cNvSpPr txBox="1">
            <a:spLocks noGrp="1"/>
          </p:cNvSpPr>
          <p:nvPr>
            <p:ph type="body" idx="1"/>
          </p:nvPr>
        </p:nvSpPr>
        <p:spPr>
          <a:xfrm>
            <a:off x="709613" y="4862513"/>
            <a:ext cx="5680075" cy="460375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r>
              <a:rPr lang="en-US"/>
              <a:t>Minimax is really about the ordering of the states. A </a:t>
            </a:r>
            <a:r>
              <a:rPr lang="en-US" sz="1200" b="1" i="0" u="none" strike="noStrike">
                <a:solidFill>
                  <a:schemeClr val="dk1"/>
                </a:solidFill>
                <a:latin typeface="Times New Roman"/>
                <a:ea typeface="Times New Roman"/>
                <a:cs typeface="Times New Roman"/>
                <a:sym typeface="Times New Roman"/>
              </a:rPr>
              <a:t>Monotonic transformation</a:t>
            </a:r>
            <a:r>
              <a:rPr lang="en-US" sz="1200" b="0" i="0" u="none" strike="noStrike">
                <a:solidFill>
                  <a:schemeClr val="dk1"/>
                </a:solidFill>
                <a:latin typeface="Times New Roman"/>
                <a:ea typeface="Times New Roman"/>
                <a:cs typeface="Times New Roman"/>
                <a:sym typeface="Times New Roman"/>
              </a:rPr>
              <a:t> is a way of transforming a set of numbers into another set that preserves the order of the original set</a:t>
            </a:r>
            <a:endParaRPr/>
          </a:p>
          <a:p>
            <a:pPr marL="0" lvl="0" indent="0" algn="l" rtl="0">
              <a:spcBef>
                <a:spcPts val="360"/>
              </a:spcBef>
              <a:spcAft>
                <a:spcPts val="0"/>
              </a:spcAft>
              <a:buNone/>
            </a:pPr>
            <a:r>
              <a:rPr lang="en-US"/>
              <a:t>In expectiax, the right tree would give me average of 20 and 25, so I would take the right branch.  What about in the right tree?  That would give me 800 and 650, so I would take the left branch.</a:t>
            </a:r>
            <a:endParaRPr/>
          </a:p>
          <a:p>
            <a:pPr marL="0" lvl="0" indent="0" algn="l" rtl="0">
              <a:spcBef>
                <a:spcPts val="360"/>
              </a:spcBef>
              <a:spcAft>
                <a:spcPts val="0"/>
              </a:spcAft>
              <a:buNone/>
            </a:pPr>
            <a:r>
              <a:rPr lang="en-US"/>
              <a:t>The magnitudes are very important here. </a:t>
            </a:r>
            <a:endParaRPr/>
          </a:p>
        </p:txBody>
      </p:sp>
      <p:sp>
        <p:nvSpPr>
          <p:cNvPr id="313" name="Google Shape;313;p19:notes"/>
          <p:cNvSpPr txBox="1">
            <a:spLocks noGrp="1"/>
          </p:cNvSpPr>
          <p:nvPr>
            <p:ph type="sldNum" idx="12"/>
          </p:nvPr>
        </p:nvSpPr>
        <p:spPr>
          <a:xfrm>
            <a:off x="4021138" y="9721850"/>
            <a:ext cx="3076575" cy="511175"/>
          </a:xfrm>
          <a:prstGeom prst="rect">
            <a:avLst/>
          </a:prstGeom>
          <a:noFill/>
          <a:ln>
            <a:noFill/>
          </a:ln>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n-US"/>
              <a:t>103</a:t>
            </a:fld>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p20:notes"/>
          <p:cNvSpPr txBox="1">
            <a:spLocks noGrp="1"/>
          </p:cNvSpPr>
          <p:nvPr>
            <p:ph type="body" idx="1"/>
          </p:nvPr>
        </p:nvSpPr>
        <p:spPr>
          <a:xfrm>
            <a:off x="709613" y="4862513"/>
            <a:ext cx="5680075" cy="4603750"/>
          </a:xfrm>
          <a:prstGeom prst="rect">
            <a:avLst/>
          </a:prstGeom>
        </p:spPr>
        <p:txBody>
          <a:bodyPr spcFirstLastPara="1" wrap="square" lIns="96650" tIns="48325" rIns="96650" bIns="48325" anchor="t" anchorCtr="0">
            <a:noAutofit/>
          </a:bodyPr>
          <a:lstStyle/>
          <a:p>
            <a:pPr marL="0" lvl="0" indent="0" algn="l" rtl="0">
              <a:spcBef>
                <a:spcPts val="360"/>
              </a:spcBef>
              <a:spcAft>
                <a:spcPts val="0"/>
              </a:spcAft>
              <a:buNone/>
            </a:pPr>
            <a:endParaRPr/>
          </a:p>
        </p:txBody>
      </p:sp>
      <p:sp>
        <p:nvSpPr>
          <p:cNvPr id="352" name="Google Shape;352;p20:notes"/>
          <p:cNvSpPr>
            <a:spLocks noGrp="1" noRot="1" noChangeAspect="1"/>
          </p:cNvSpPr>
          <p:nvPr>
            <p:ph type="sldImg" idx="2"/>
          </p:nvPr>
        </p:nvSpPr>
        <p:spPr>
          <a:xfrm>
            <a:off x="138113" y="768350"/>
            <a:ext cx="6823075" cy="3838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p21:notes"/>
          <p:cNvSpPr>
            <a:spLocks noGrp="1" noRot="1" noChangeAspect="1"/>
          </p:cNvSpPr>
          <p:nvPr>
            <p:ph type="sldImg" idx="2"/>
          </p:nvPr>
        </p:nvSpPr>
        <p:spPr>
          <a:xfrm>
            <a:off x="138113" y="768350"/>
            <a:ext cx="6823075" cy="38385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61" name="Google Shape;361;p21:notes"/>
          <p:cNvSpPr txBox="1">
            <a:spLocks noGrp="1"/>
          </p:cNvSpPr>
          <p:nvPr>
            <p:ph type="body" idx="1"/>
          </p:nvPr>
        </p:nvSpPr>
        <p:spPr>
          <a:xfrm>
            <a:off x="709613" y="4862513"/>
            <a:ext cx="5680075" cy="460375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r>
              <a:rPr lang="en-US">
                <a:latin typeface="Arial"/>
                <a:ea typeface="Arial"/>
                <a:cs typeface="Arial"/>
                <a:sym typeface="Arial"/>
              </a:rPr>
              <a:t>The robot has to choose not only between utilities, but also uncertain outcomes. </a:t>
            </a:r>
            <a:endParaRPr>
              <a:latin typeface="Arial"/>
              <a:ea typeface="Arial"/>
              <a:cs typeface="Arial"/>
              <a:sym typeface="Arial"/>
            </a:endParaRPr>
          </a:p>
        </p:txBody>
      </p:sp>
      <p:sp>
        <p:nvSpPr>
          <p:cNvPr id="362" name="Google Shape;362;p21:notes"/>
          <p:cNvSpPr txBox="1">
            <a:spLocks noGrp="1"/>
          </p:cNvSpPr>
          <p:nvPr>
            <p:ph type="sldNum" idx="12"/>
          </p:nvPr>
        </p:nvSpPr>
        <p:spPr>
          <a:xfrm>
            <a:off x="4021138" y="9721850"/>
            <a:ext cx="3076575" cy="511175"/>
          </a:xfrm>
          <a:prstGeom prst="rect">
            <a:avLst/>
          </a:prstGeom>
          <a:noFill/>
          <a:ln>
            <a:noFill/>
          </a:ln>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n-US">
                <a:latin typeface="Arial"/>
                <a:ea typeface="Arial"/>
                <a:cs typeface="Arial"/>
                <a:sym typeface="Arial"/>
              </a:rPr>
              <a:t>105</a:t>
            </a:fld>
            <a:endParaRPr>
              <a:latin typeface="Arial"/>
              <a:ea typeface="Arial"/>
              <a:cs typeface="Arial"/>
              <a:sym typeface="Arial"/>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p22:notes"/>
          <p:cNvSpPr>
            <a:spLocks noGrp="1" noRot="1" noChangeAspect="1"/>
          </p:cNvSpPr>
          <p:nvPr>
            <p:ph type="sldImg" idx="2"/>
          </p:nvPr>
        </p:nvSpPr>
        <p:spPr>
          <a:xfrm>
            <a:off x="138113" y="768350"/>
            <a:ext cx="6823075" cy="38385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383" name="Google Shape;383;p22:notes"/>
          <p:cNvSpPr txBox="1">
            <a:spLocks noGrp="1"/>
          </p:cNvSpPr>
          <p:nvPr>
            <p:ph type="body" idx="1"/>
          </p:nvPr>
        </p:nvSpPr>
        <p:spPr>
          <a:xfrm>
            <a:off x="709613" y="4862513"/>
            <a:ext cx="5680075" cy="460375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r>
              <a:rPr lang="en-US"/>
              <a:t>A prize is a given outcome. </a:t>
            </a:r>
            <a:endParaRPr/>
          </a:p>
          <a:p>
            <a:pPr marL="0" lvl="0" indent="0" algn="l" rtl="0">
              <a:spcBef>
                <a:spcPts val="360"/>
              </a:spcBef>
              <a:spcAft>
                <a:spcPts val="0"/>
              </a:spcAft>
              <a:buNone/>
            </a:pPr>
            <a:r>
              <a:rPr lang="en-US"/>
              <a:t>Lotteries are mixtures with probabilities attached.</a:t>
            </a:r>
            <a:endParaRPr/>
          </a:p>
        </p:txBody>
      </p:sp>
      <p:sp>
        <p:nvSpPr>
          <p:cNvPr id="384" name="Google Shape;384;p22:notes"/>
          <p:cNvSpPr txBox="1">
            <a:spLocks noGrp="1"/>
          </p:cNvSpPr>
          <p:nvPr>
            <p:ph type="sldNum" idx="12"/>
          </p:nvPr>
        </p:nvSpPr>
        <p:spPr>
          <a:xfrm>
            <a:off x="4021138" y="9721850"/>
            <a:ext cx="3076575" cy="511175"/>
          </a:xfrm>
          <a:prstGeom prst="rect">
            <a:avLst/>
          </a:prstGeom>
          <a:noFill/>
          <a:ln>
            <a:noFill/>
          </a:ln>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n-US"/>
              <a:t>106</a:t>
            </a:fld>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p23:notes"/>
          <p:cNvSpPr>
            <a:spLocks noGrp="1" noRot="1" noChangeAspect="1"/>
          </p:cNvSpPr>
          <p:nvPr>
            <p:ph type="sldImg" idx="2"/>
          </p:nvPr>
        </p:nvSpPr>
        <p:spPr>
          <a:xfrm>
            <a:off x="138113" y="768350"/>
            <a:ext cx="6823075" cy="38385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403" name="Google Shape;403;p23:notes"/>
          <p:cNvSpPr txBox="1">
            <a:spLocks noGrp="1"/>
          </p:cNvSpPr>
          <p:nvPr>
            <p:ph type="body" idx="1"/>
          </p:nvPr>
        </p:nvSpPr>
        <p:spPr>
          <a:xfrm>
            <a:off x="709613" y="4862513"/>
            <a:ext cx="5680075" cy="460375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r>
              <a:rPr lang="en-US"/>
              <a:t>Are there good preferences and bad preferences?  What do we need in order to decide is an agent is rational?</a:t>
            </a:r>
            <a:endParaRPr/>
          </a:p>
          <a:p>
            <a:pPr marL="0" lvl="0" indent="0" algn="l" rtl="0">
              <a:spcBef>
                <a:spcPts val="360"/>
              </a:spcBef>
              <a:spcAft>
                <a:spcPts val="0"/>
              </a:spcAft>
              <a:buNone/>
            </a:pPr>
            <a:endParaRPr/>
          </a:p>
        </p:txBody>
      </p:sp>
      <p:sp>
        <p:nvSpPr>
          <p:cNvPr id="404" name="Google Shape;404;p23:notes"/>
          <p:cNvSpPr txBox="1">
            <a:spLocks noGrp="1"/>
          </p:cNvSpPr>
          <p:nvPr>
            <p:ph type="sldNum" idx="12"/>
          </p:nvPr>
        </p:nvSpPr>
        <p:spPr>
          <a:xfrm>
            <a:off x="4021138" y="9721850"/>
            <a:ext cx="3076575" cy="511175"/>
          </a:xfrm>
          <a:prstGeom prst="rect">
            <a:avLst/>
          </a:prstGeom>
          <a:noFill/>
          <a:ln>
            <a:noFill/>
          </a:ln>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n-US"/>
              <a:t>107</a:t>
            </a:fld>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p24:notes"/>
          <p:cNvSpPr>
            <a:spLocks noGrp="1" noRot="1" noChangeAspect="1"/>
          </p:cNvSpPr>
          <p:nvPr>
            <p:ph type="sldImg" idx="2"/>
          </p:nvPr>
        </p:nvSpPr>
        <p:spPr>
          <a:xfrm>
            <a:off x="138113" y="768350"/>
            <a:ext cx="6823075" cy="38385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10" name="Google Shape;410;p24:notes"/>
          <p:cNvSpPr txBox="1">
            <a:spLocks noGrp="1"/>
          </p:cNvSpPr>
          <p:nvPr>
            <p:ph type="body" idx="1"/>
          </p:nvPr>
        </p:nvSpPr>
        <p:spPr>
          <a:xfrm>
            <a:off x="709613" y="4862513"/>
            <a:ext cx="5680075" cy="460375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r>
              <a:rPr lang="en-US">
                <a:latin typeface="Arial"/>
                <a:ea typeface="Arial"/>
                <a:cs typeface="Arial"/>
                <a:sym typeface="Arial"/>
              </a:rPr>
              <a:t>Apple, banana, carrot</a:t>
            </a:r>
            <a:endParaRPr/>
          </a:p>
          <a:p>
            <a:pPr marL="0" lvl="0" indent="0" algn="l" rtl="0">
              <a:spcBef>
                <a:spcPts val="360"/>
              </a:spcBef>
              <a:spcAft>
                <a:spcPts val="0"/>
              </a:spcAft>
              <a:buNone/>
            </a:pPr>
            <a:r>
              <a:rPr lang="en-US">
                <a:latin typeface="Arial"/>
                <a:ea typeface="Arial"/>
                <a:cs typeface="Arial"/>
                <a:sym typeface="Arial"/>
              </a:rPr>
              <a:t>Some things don’t make sense. </a:t>
            </a:r>
            <a:endParaRPr/>
          </a:p>
          <a:p>
            <a:pPr marL="0" lvl="0" indent="0" algn="l" rtl="0">
              <a:spcBef>
                <a:spcPts val="360"/>
              </a:spcBef>
              <a:spcAft>
                <a:spcPts val="0"/>
              </a:spcAft>
              <a:buNone/>
            </a:pPr>
            <a:endParaRPr>
              <a:latin typeface="Arial"/>
              <a:ea typeface="Arial"/>
              <a:cs typeface="Arial"/>
              <a:sym typeface="Arial"/>
            </a:endParaRPr>
          </a:p>
          <a:p>
            <a:pPr marL="0" lvl="0" indent="0" algn="l" rtl="0">
              <a:spcBef>
                <a:spcPts val="360"/>
              </a:spcBef>
              <a:spcAft>
                <a:spcPts val="0"/>
              </a:spcAft>
              <a:buNone/>
            </a:pPr>
            <a:r>
              <a:rPr lang="en-US">
                <a:latin typeface="Arial"/>
                <a:ea typeface="Arial"/>
                <a:cs typeface="Arial"/>
                <a:sym typeface="Arial"/>
              </a:rPr>
              <a:t>... This is a defect in behavior. </a:t>
            </a:r>
            <a:endParaRPr>
              <a:latin typeface="Arial"/>
              <a:ea typeface="Arial"/>
              <a:cs typeface="Arial"/>
              <a:sym typeface="Arial"/>
            </a:endParaRPr>
          </a:p>
        </p:txBody>
      </p:sp>
      <p:sp>
        <p:nvSpPr>
          <p:cNvPr id="411" name="Google Shape;411;p24:notes"/>
          <p:cNvSpPr txBox="1">
            <a:spLocks noGrp="1"/>
          </p:cNvSpPr>
          <p:nvPr>
            <p:ph type="sldNum" idx="12"/>
          </p:nvPr>
        </p:nvSpPr>
        <p:spPr>
          <a:xfrm>
            <a:off x="4021138" y="9721850"/>
            <a:ext cx="3076575" cy="511175"/>
          </a:xfrm>
          <a:prstGeom prst="rect">
            <a:avLst/>
          </a:prstGeom>
          <a:noFill/>
          <a:ln>
            <a:noFill/>
          </a:ln>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n-US">
                <a:latin typeface="Arial"/>
                <a:ea typeface="Arial"/>
                <a:cs typeface="Arial"/>
                <a:sym typeface="Arial"/>
              </a:rPr>
              <a:t>108</a:t>
            </a:fld>
            <a:endParaRPr>
              <a:latin typeface="Arial"/>
              <a:ea typeface="Arial"/>
              <a:cs typeface="Arial"/>
              <a:sym typeface="Arial"/>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p25:notes"/>
          <p:cNvSpPr>
            <a:spLocks noGrp="1" noRot="1" noChangeAspect="1"/>
          </p:cNvSpPr>
          <p:nvPr>
            <p:ph type="sldImg" idx="2"/>
          </p:nvPr>
        </p:nvSpPr>
        <p:spPr>
          <a:xfrm>
            <a:off x="138113" y="768350"/>
            <a:ext cx="6823075" cy="38385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421" name="Google Shape;421;p25:notes"/>
          <p:cNvSpPr txBox="1">
            <a:spLocks noGrp="1"/>
          </p:cNvSpPr>
          <p:nvPr>
            <p:ph type="body" idx="1"/>
          </p:nvPr>
        </p:nvSpPr>
        <p:spPr>
          <a:xfrm>
            <a:off x="709613" y="4862513"/>
            <a:ext cx="5680075" cy="460375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r>
              <a:rPr lang="en-US"/>
              <a:t>Orderability.  You have to like A better or B better or be indifferent.</a:t>
            </a:r>
            <a:endParaRPr/>
          </a:p>
          <a:p>
            <a:pPr marL="0" lvl="0" indent="0" algn="l" rtl="0">
              <a:spcBef>
                <a:spcPts val="360"/>
              </a:spcBef>
              <a:spcAft>
                <a:spcPts val="0"/>
              </a:spcAft>
              <a:buNone/>
            </a:pPr>
            <a:r>
              <a:rPr lang="en-US"/>
              <a:t>Transitivity, we just saw.</a:t>
            </a:r>
            <a:endParaRPr/>
          </a:p>
          <a:p>
            <a:pPr marL="0" lvl="0" indent="0" algn="l" rtl="0">
              <a:spcBef>
                <a:spcPts val="360"/>
              </a:spcBef>
              <a:spcAft>
                <a:spcPts val="0"/>
              </a:spcAft>
              <a:buNone/>
            </a:pPr>
            <a:r>
              <a:rPr lang="en-US"/>
              <a:t>Continuity.  More subtle.  If you like A better than C and B is somewhere in the middle.  Then there has to be some lottery between A and C, where you’re indifferent with B.</a:t>
            </a:r>
            <a:endParaRPr/>
          </a:p>
          <a:p>
            <a:pPr marL="0" lvl="0" indent="0" algn="l" rtl="0">
              <a:spcBef>
                <a:spcPts val="360"/>
              </a:spcBef>
              <a:spcAft>
                <a:spcPts val="0"/>
              </a:spcAft>
              <a:buNone/>
            </a:pPr>
            <a:r>
              <a:rPr lang="en-US"/>
              <a:t>Substitutability.  If they’re exchangeable on their own then they are exchangeable in a lottery.</a:t>
            </a:r>
            <a:endParaRPr/>
          </a:p>
          <a:p>
            <a:pPr marL="0" lvl="0" indent="0" algn="l" rtl="0">
              <a:spcBef>
                <a:spcPts val="360"/>
              </a:spcBef>
              <a:spcAft>
                <a:spcPts val="0"/>
              </a:spcAft>
              <a:buNone/>
            </a:pPr>
            <a:r>
              <a:rPr lang="en-US"/>
              <a:t>Monotonicity.  Also reasonable.  If A is better than B, and you have a lottery between A and B, then you would prefer more A in the mix.  </a:t>
            </a:r>
            <a:endParaRPr/>
          </a:p>
          <a:p>
            <a:pPr marL="0" lvl="0" indent="0" algn="l" rtl="0">
              <a:spcBef>
                <a:spcPts val="360"/>
              </a:spcBef>
              <a:spcAft>
                <a:spcPts val="0"/>
              </a:spcAft>
              <a:buNone/>
            </a:pPr>
            <a:endParaRPr/>
          </a:p>
          <a:p>
            <a:pPr marL="0" lvl="0" indent="0" algn="l" rtl="0">
              <a:spcBef>
                <a:spcPts val="360"/>
              </a:spcBef>
              <a:spcAft>
                <a:spcPts val="0"/>
              </a:spcAft>
              <a:buNone/>
            </a:pPr>
            <a:r>
              <a:rPr lang="en-US"/>
              <a:t>If you accept these actions, then rational preferences that obey these, then all of your behavior is describable by maximizing utilities. </a:t>
            </a:r>
            <a:endParaRPr/>
          </a:p>
          <a:p>
            <a:pPr marL="0" lvl="0" indent="0" algn="l" rtl="0">
              <a:spcBef>
                <a:spcPts val="360"/>
              </a:spcBef>
              <a:spcAft>
                <a:spcPts val="0"/>
              </a:spcAft>
              <a:buNone/>
            </a:pPr>
            <a:endParaRPr/>
          </a:p>
          <a:p>
            <a:pPr marL="0" lvl="0" indent="0" algn="l" rtl="0">
              <a:spcBef>
                <a:spcPts val="360"/>
              </a:spcBef>
              <a:spcAft>
                <a:spcPts val="0"/>
              </a:spcAft>
              <a:buNone/>
            </a:pPr>
            <a:endParaRPr/>
          </a:p>
        </p:txBody>
      </p:sp>
      <p:sp>
        <p:nvSpPr>
          <p:cNvPr id="422" name="Google Shape;422;p25:notes"/>
          <p:cNvSpPr txBox="1">
            <a:spLocks noGrp="1"/>
          </p:cNvSpPr>
          <p:nvPr>
            <p:ph type="sldNum" idx="12"/>
          </p:nvPr>
        </p:nvSpPr>
        <p:spPr>
          <a:xfrm>
            <a:off x="4021138" y="9721850"/>
            <a:ext cx="3076575" cy="511175"/>
          </a:xfrm>
          <a:prstGeom prst="rect">
            <a:avLst/>
          </a:prstGeom>
          <a:noFill/>
          <a:ln>
            <a:noFill/>
          </a:ln>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n-US"/>
              <a:t>109</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t>
            </a:r>
            <a:r>
              <a:rPr lang="en-US" dirty="0" err="1"/>
              <a:t>www.bluemilkspecial.com</a:t>
            </a:r>
            <a:r>
              <a:rPr lang="en-US" dirty="0"/>
              <a:t>/comic/wampa-cave-3/</a:t>
            </a:r>
          </a:p>
          <a:p>
            <a:endParaRPr lang="en-US" dirty="0"/>
          </a:p>
        </p:txBody>
      </p:sp>
      <p:sp>
        <p:nvSpPr>
          <p:cNvPr id="4" name="Slide Number Placeholder 3"/>
          <p:cNvSpPr>
            <a:spLocks noGrp="1"/>
          </p:cNvSpPr>
          <p:nvPr>
            <p:ph type="sldNum" sz="quarter" idx="5"/>
          </p:nvPr>
        </p:nvSpPr>
        <p:spPr/>
        <p:txBody>
          <a:bodyPr/>
          <a:lstStyle/>
          <a:p>
            <a:fld id="{16725AFE-A141-6245-ADDB-0375406D4018}" type="slidenum">
              <a:rPr lang="en-US" smtClean="0"/>
              <a:t>8</a:t>
            </a:fld>
            <a:endParaRPr lang="en-US"/>
          </a:p>
        </p:txBody>
      </p:sp>
    </p:spTree>
    <p:extLst>
      <p:ext uri="{BB962C8B-B14F-4D97-AF65-F5344CB8AC3E}">
        <p14:creationId xmlns:p14="http://schemas.microsoft.com/office/powerpoint/2010/main" val="2521910349"/>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p26:notes"/>
          <p:cNvSpPr>
            <a:spLocks noGrp="1" noRot="1" noChangeAspect="1"/>
          </p:cNvSpPr>
          <p:nvPr>
            <p:ph type="sldImg" idx="2"/>
          </p:nvPr>
        </p:nvSpPr>
        <p:spPr>
          <a:xfrm>
            <a:off x="138113" y="768350"/>
            <a:ext cx="6823075" cy="38385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432" name="Google Shape;432;p26:notes"/>
          <p:cNvSpPr txBox="1">
            <a:spLocks noGrp="1"/>
          </p:cNvSpPr>
          <p:nvPr>
            <p:ph type="body" idx="1"/>
          </p:nvPr>
        </p:nvSpPr>
        <p:spPr>
          <a:xfrm>
            <a:off x="709613" y="4862513"/>
            <a:ext cx="5680075" cy="460375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r>
              <a:rPr lang="en-US"/>
              <a:t>Here’s the theorem. </a:t>
            </a:r>
            <a:endParaRPr/>
          </a:p>
          <a:p>
            <a:pPr marL="0" lvl="0" indent="0" algn="l" rtl="0">
              <a:spcBef>
                <a:spcPts val="360"/>
              </a:spcBef>
              <a:spcAft>
                <a:spcPts val="0"/>
              </a:spcAft>
              <a:buNone/>
            </a:pPr>
            <a:endParaRPr/>
          </a:p>
          <a:p>
            <a:pPr marL="0" lvl="0" indent="0" algn="l" rtl="0">
              <a:spcBef>
                <a:spcPts val="360"/>
              </a:spcBef>
              <a:spcAft>
                <a:spcPts val="0"/>
              </a:spcAft>
              <a:buNone/>
            </a:pPr>
            <a:r>
              <a:rPr lang="en-US"/>
              <a:t>There exists a real valued function U with the following properties. </a:t>
            </a:r>
            <a:endParaRPr/>
          </a:p>
          <a:p>
            <a:pPr marL="0" lvl="0" indent="0" algn="l" rtl="0">
              <a:spcBef>
                <a:spcPts val="360"/>
              </a:spcBef>
              <a:spcAft>
                <a:spcPts val="0"/>
              </a:spcAft>
              <a:buNone/>
            </a:pPr>
            <a:r>
              <a:rPr lang="en-US"/>
              <a:t>U captures your ordinal preferences. </a:t>
            </a:r>
            <a:endParaRPr/>
          </a:p>
          <a:p>
            <a:pPr marL="0" lvl="0" indent="0" algn="l" rtl="0">
              <a:spcBef>
                <a:spcPts val="360"/>
              </a:spcBef>
              <a:spcAft>
                <a:spcPts val="0"/>
              </a:spcAft>
              <a:buNone/>
            </a:pPr>
            <a:r>
              <a:rPr lang="en-US"/>
              <a:t>Utility of a lottery is the expectation of the elements of the lottery.</a:t>
            </a:r>
            <a:endParaRPr/>
          </a:p>
          <a:p>
            <a:pPr marL="0" lvl="0" indent="0" algn="l" rtl="0">
              <a:spcBef>
                <a:spcPts val="360"/>
              </a:spcBef>
              <a:spcAft>
                <a:spcPts val="0"/>
              </a:spcAft>
              <a:buNone/>
            </a:pPr>
            <a:r>
              <a:rPr lang="en-US"/>
              <a:t>This means the utility captures your preference not only between prizes, but between lotteries!</a:t>
            </a:r>
            <a:endParaRPr/>
          </a:p>
          <a:p>
            <a:pPr marL="0" lvl="0" indent="0" algn="l" rtl="0">
              <a:spcBef>
                <a:spcPts val="360"/>
              </a:spcBef>
              <a:spcAft>
                <a:spcPts val="0"/>
              </a:spcAft>
              <a:buNone/>
            </a:pPr>
            <a:endParaRPr/>
          </a:p>
          <a:p>
            <a:pPr marL="0" lvl="0" indent="0" algn="l" rtl="0">
              <a:spcBef>
                <a:spcPts val="360"/>
              </a:spcBef>
              <a:spcAft>
                <a:spcPts val="0"/>
              </a:spcAft>
              <a:buNone/>
            </a:pPr>
            <a:r>
              <a:rPr lang="en-US"/>
              <a:t>It’s amazing!  It means your utilities are preserved under expectation. </a:t>
            </a:r>
            <a:endParaRPr/>
          </a:p>
          <a:p>
            <a:pPr marL="0" lvl="0" indent="0" algn="l" rtl="0">
              <a:spcBef>
                <a:spcPts val="360"/>
              </a:spcBef>
              <a:spcAft>
                <a:spcPts val="0"/>
              </a:spcAft>
              <a:buNone/>
            </a:pPr>
            <a:endParaRPr/>
          </a:p>
          <a:p>
            <a:pPr marL="0" lvl="0" indent="0" algn="l" rtl="0">
              <a:spcBef>
                <a:spcPts val="360"/>
              </a:spcBef>
              <a:spcAft>
                <a:spcPts val="0"/>
              </a:spcAft>
              <a:buNone/>
            </a:pPr>
            <a:r>
              <a:rPr lang="en-US"/>
              <a:t>You want your BEHAVIORS to be consistent to the MEU Princple.  </a:t>
            </a:r>
            <a:endParaRPr/>
          </a:p>
          <a:p>
            <a:pPr marL="0" lvl="0" indent="0" algn="l" rtl="0">
              <a:spcBef>
                <a:spcPts val="360"/>
              </a:spcBef>
              <a:spcAft>
                <a:spcPts val="0"/>
              </a:spcAft>
              <a:buNone/>
            </a:pPr>
            <a:endParaRPr/>
          </a:p>
        </p:txBody>
      </p:sp>
      <p:sp>
        <p:nvSpPr>
          <p:cNvPr id="433" name="Google Shape;433;p26:notes"/>
          <p:cNvSpPr txBox="1">
            <a:spLocks noGrp="1"/>
          </p:cNvSpPr>
          <p:nvPr>
            <p:ph type="sldNum" idx="12"/>
          </p:nvPr>
        </p:nvSpPr>
        <p:spPr>
          <a:xfrm>
            <a:off x="4021138" y="9721850"/>
            <a:ext cx="3076575" cy="511175"/>
          </a:xfrm>
          <a:prstGeom prst="rect">
            <a:avLst/>
          </a:prstGeom>
          <a:noFill/>
          <a:ln>
            <a:noFill/>
          </a:ln>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n-US"/>
              <a:t>110</a:t>
            </a:fld>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p:cNvGrpSpPr/>
        <p:nvPr/>
      </p:nvGrpSpPr>
      <p:grpSpPr>
        <a:xfrm>
          <a:off x="0" y="0"/>
          <a:ext cx="0" cy="0"/>
          <a:chOff x="0" y="0"/>
          <a:chExt cx="0" cy="0"/>
        </a:xfrm>
      </p:grpSpPr>
      <p:sp>
        <p:nvSpPr>
          <p:cNvPr id="440" name="Google Shape;440;p27:notes"/>
          <p:cNvSpPr>
            <a:spLocks noGrp="1" noRot="1" noChangeAspect="1"/>
          </p:cNvSpPr>
          <p:nvPr>
            <p:ph type="sldImg" idx="2"/>
          </p:nvPr>
        </p:nvSpPr>
        <p:spPr>
          <a:xfrm>
            <a:off x="138113" y="768350"/>
            <a:ext cx="6823075" cy="38385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441" name="Google Shape;441;p27:notes"/>
          <p:cNvSpPr txBox="1">
            <a:spLocks noGrp="1"/>
          </p:cNvSpPr>
          <p:nvPr>
            <p:ph type="body" idx="1"/>
          </p:nvPr>
        </p:nvSpPr>
        <p:spPr>
          <a:xfrm>
            <a:off x="709613" y="4862513"/>
            <a:ext cx="5680075" cy="460375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r>
              <a:rPr lang="en-US"/>
              <a:t>You can be represented with utilities! And MEU.</a:t>
            </a:r>
            <a:endParaRPr/>
          </a:p>
        </p:txBody>
      </p:sp>
      <p:sp>
        <p:nvSpPr>
          <p:cNvPr id="442" name="Google Shape;442;p27:notes"/>
          <p:cNvSpPr txBox="1">
            <a:spLocks noGrp="1"/>
          </p:cNvSpPr>
          <p:nvPr>
            <p:ph type="sldNum" idx="12"/>
          </p:nvPr>
        </p:nvSpPr>
        <p:spPr>
          <a:xfrm>
            <a:off x="4021138" y="9721850"/>
            <a:ext cx="3076575" cy="511175"/>
          </a:xfrm>
          <a:prstGeom prst="rect">
            <a:avLst/>
          </a:prstGeom>
          <a:noFill/>
          <a:ln>
            <a:noFill/>
          </a:ln>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n-US"/>
              <a:t>111</a:t>
            </a:fld>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p28:notes"/>
          <p:cNvSpPr>
            <a:spLocks noGrp="1" noRot="1" noChangeAspect="1"/>
          </p:cNvSpPr>
          <p:nvPr>
            <p:ph type="sldImg" idx="2"/>
          </p:nvPr>
        </p:nvSpPr>
        <p:spPr>
          <a:xfrm>
            <a:off x="138113" y="768350"/>
            <a:ext cx="6823075" cy="38385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448" name="Google Shape;448;p28:notes"/>
          <p:cNvSpPr txBox="1">
            <a:spLocks noGrp="1"/>
          </p:cNvSpPr>
          <p:nvPr>
            <p:ph type="body" idx="1"/>
          </p:nvPr>
        </p:nvSpPr>
        <p:spPr>
          <a:xfrm>
            <a:off x="709613" y="4862513"/>
            <a:ext cx="5680075" cy="460375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r>
              <a:rPr lang="en-US"/>
              <a:t> These are kind of morbid.  Reason about product recalls, where you’re talking about chance of death. </a:t>
            </a:r>
            <a:endParaRPr/>
          </a:p>
          <a:p>
            <a:pPr marL="0" lvl="0" indent="0" algn="l" rtl="0">
              <a:spcBef>
                <a:spcPts val="360"/>
              </a:spcBef>
              <a:spcAft>
                <a:spcPts val="0"/>
              </a:spcAft>
              <a:buNone/>
            </a:pPr>
            <a:endParaRPr/>
          </a:p>
          <a:p>
            <a:pPr marL="0" lvl="0" indent="0" algn="l" rtl="0">
              <a:spcBef>
                <a:spcPts val="360"/>
              </a:spcBef>
              <a:spcAft>
                <a:spcPts val="0"/>
              </a:spcAft>
              <a:buNone/>
            </a:pPr>
            <a:r>
              <a:rPr lang="en-US"/>
              <a:t>How do I actually get the real valued numbers that you assign to U?</a:t>
            </a:r>
            <a:endParaRPr/>
          </a:p>
          <a:p>
            <a:pPr marL="0" lvl="0" indent="0" algn="l" rtl="0">
              <a:spcBef>
                <a:spcPts val="360"/>
              </a:spcBef>
              <a:spcAft>
                <a:spcPts val="0"/>
              </a:spcAft>
              <a:buNone/>
            </a:pPr>
            <a:r>
              <a:rPr lang="en-US"/>
              <a:t>I need to ask you questions about lotteries….</a:t>
            </a:r>
            <a:endParaRPr/>
          </a:p>
        </p:txBody>
      </p:sp>
      <p:sp>
        <p:nvSpPr>
          <p:cNvPr id="449" name="Google Shape;449;p28:notes"/>
          <p:cNvSpPr txBox="1">
            <a:spLocks noGrp="1"/>
          </p:cNvSpPr>
          <p:nvPr>
            <p:ph type="sldNum" idx="12"/>
          </p:nvPr>
        </p:nvSpPr>
        <p:spPr>
          <a:xfrm>
            <a:off x="4021138" y="9721850"/>
            <a:ext cx="3076575" cy="511175"/>
          </a:xfrm>
          <a:prstGeom prst="rect">
            <a:avLst/>
          </a:prstGeom>
          <a:noFill/>
          <a:ln>
            <a:noFill/>
          </a:ln>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n-US"/>
              <a:t>112</a:t>
            </a:fld>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p28:notes"/>
          <p:cNvSpPr>
            <a:spLocks noGrp="1" noRot="1" noChangeAspect="1"/>
          </p:cNvSpPr>
          <p:nvPr>
            <p:ph type="sldImg" idx="2"/>
          </p:nvPr>
        </p:nvSpPr>
        <p:spPr>
          <a:xfrm>
            <a:off x="138113" y="768350"/>
            <a:ext cx="6823075" cy="38385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448" name="Google Shape;448;p28:notes"/>
          <p:cNvSpPr txBox="1">
            <a:spLocks noGrp="1"/>
          </p:cNvSpPr>
          <p:nvPr>
            <p:ph type="body" idx="1"/>
          </p:nvPr>
        </p:nvSpPr>
        <p:spPr>
          <a:xfrm>
            <a:off x="709613" y="4862513"/>
            <a:ext cx="5680075" cy="460375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r>
              <a:rPr lang="en-US"/>
              <a:t> These are kind of morbid.  Reason about product recalls, where you’re talking about chance of death. </a:t>
            </a:r>
            <a:endParaRPr/>
          </a:p>
          <a:p>
            <a:pPr marL="0" lvl="0" indent="0" algn="l" rtl="0">
              <a:spcBef>
                <a:spcPts val="360"/>
              </a:spcBef>
              <a:spcAft>
                <a:spcPts val="0"/>
              </a:spcAft>
              <a:buNone/>
            </a:pPr>
            <a:endParaRPr/>
          </a:p>
          <a:p>
            <a:pPr marL="0" lvl="0" indent="0" algn="l" rtl="0">
              <a:spcBef>
                <a:spcPts val="360"/>
              </a:spcBef>
              <a:spcAft>
                <a:spcPts val="0"/>
              </a:spcAft>
              <a:buNone/>
            </a:pPr>
            <a:r>
              <a:rPr lang="en-US"/>
              <a:t>How do I actually get the real valued numbers that you assign to U?</a:t>
            </a:r>
            <a:endParaRPr/>
          </a:p>
          <a:p>
            <a:pPr marL="0" lvl="0" indent="0" algn="l" rtl="0">
              <a:spcBef>
                <a:spcPts val="360"/>
              </a:spcBef>
              <a:spcAft>
                <a:spcPts val="0"/>
              </a:spcAft>
              <a:buNone/>
            </a:pPr>
            <a:r>
              <a:rPr lang="en-US"/>
              <a:t>I need to ask you questions about lotteries….</a:t>
            </a:r>
            <a:endParaRPr/>
          </a:p>
        </p:txBody>
      </p:sp>
      <p:sp>
        <p:nvSpPr>
          <p:cNvPr id="449" name="Google Shape;449;p28:notes"/>
          <p:cNvSpPr txBox="1">
            <a:spLocks noGrp="1"/>
          </p:cNvSpPr>
          <p:nvPr>
            <p:ph type="sldNum" idx="12"/>
          </p:nvPr>
        </p:nvSpPr>
        <p:spPr>
          <a:xfrm>
            <a:off x="4021138" y="9721850"/>
            <a:ext cx="3076575" cy="511175"/>
          </a:xfrm>
          <a:prstGeom prst="rect">
            <a:avLst/>
          </a:prstGeom>
          <a:noFill/>
          <a:ln>
            <a:noFill/>
          </a:ln>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n-US"/>
              <a:t>113</a:t>
            </a:fld>
            <a:endParaRPr/>
          </a:p>
        </p:txBody>
      </p:sp>
    </p:spTree>
    <p:extLst>
      <p:ext uri="{BB962C8B-B14F-4D97-AF65-F5344CB8AC3E}">
        <p14:creationId xmlns:p14="http://schemas.microsoft.com/office/powerpoint/2010/main" val="4218884899"/>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5"/>
        <p:cNvGrpSpPr/>
        <p:nvPr/>
      </p:nvGrpSpPr>
      <p:grpSpPr>
        <a:xfrm>
          <a:off x="0" y="0"/>
          <a:ext cx="0" cy="0"/>
          <a:chOff x="0" y="0"/>
          <a:chExt cx="0" cy="0"/>
        </a:xfrm>
      </p:grpSpPr>
      <p:sp>
        <p:nvSpPr>
          <p:cNvPr id="456" name="Google Shape;456;p29:notes"/>
          <p:cNvSpPr>
            <a:spLocks noGrp="1" noRot="1" noChangeAspect="1"/>
          </p:cNvSpPr>
          <p:nvPr>
            <p:ph type="sldImg" idx="2"/>
          </p:nvPr>
        </p:nvSpPr>
        <p:spPr>
          <a:xfrm>
            <a:off x="138113" y="768350"/>
            <a:ext cx="6823075" cy="38385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457" name="Google Shape;457;p29:notes"/>
          <p:cNvSpPr txBox="1">
            <a:spLocks noGrp="1"/>
          </p:cNvSpPr>
          <p:nvPr>
            <p:ph type="body" idx="1"/>
          </p:nvPr>
        </p:nvSpPr>
        <p:spPr>
          <a:xfrm>
            <a:off x="709613" y="4862513"/>
            <a:ext cx="5680075" cy="460375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r>
              <a:rPr lang="en-US" sz="1200" b="1" i="0" u="none" strike="noStrike" dirty="0">
                <a:solidFill>
                  <a:schemeClr val="dk1"/>
                </a:solidFill>
                <a:latin typeface="Times New Roman"/>
                <a:ea typeface="Times New Roman"/>
                <a:cs typeface="Times New Roman"/>
                <a:sym typeface="Times New Roman"/>
              </a:rPr>
              <a:t>Everest = nearly a 4% chance of death.</a:t>
            </a:r>
          </a:p>
          <a:p>
            <a:pPr marL="0" lvl="0" indent="0" algn="l" rtl="0">
              <a:spcBef>
                <a:spcPts val="0"/>
              </a:spcBef>
              <a:spcAft>
                <a:spcPts val="0"/>
              </a:spcAft>
              <a:buNone/>
            </a:pPr>
            <a:endParaRPr lang="en-US" sz="1200" b="1" i="0" u="none" strike="noStrike" dirty="0">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r>
              <a:rPr lang="en-US" sz="1200" b="1" i="0" u="none" strike="noStrike" dirty="0">
                <a:solidFill>
                  <a:schemeClr val="dk1"/>
                </a:solidFill>
                <a:latin typeface="Times New Roman"/>
                <a:ea typeface="Times New Roman"/>
                <a:cs typeface="Times New Roman"/>
                <a:sym typeface="Times New Roman"/>
              </a:rPr>
              <a:t>Willingness to pay</a:t>
            </a:r>
            <a:r>
              <a:rPr lang="en-US" sz="1200" b="0" i="0" u="none" strike="noStrike" dirty="0">
                <a:solidFill>
                  <a:schemeClr val="dk1"/>
                </a:solidFill>
                <a:latin typeface="Times New Roman"/>
                <a:ea typeface="Times New Roman"/>
                <a:cs typeface="Times New Roman"/>
                <a:sym typeface="Times New Roman"/>
              </a:rPr>
              <a:t>[</a:t>
            </a:r>
            <a:r>
              <a:rPr lang="en-US" sz="1200" b="0" i="0" u="sng" strike="noStrike" dirty="0">
                <a:solidFill>
                  <a:schemeClr val="dk1"/>
                </a:solidFill>
                <a:latin typeface="Times New Roman"/>
                <a:ea typeface="Times New Roman"/>
                <a:cs typeface="Times New Roman"/>
                <a:sym typeface="Times New Roman"/>
                <a:hlinkClick r:id="rId3">
                  <a:extLst>
                    <a:ext uri="{A12FA001-AC4F-418D-AE19-62706E023703}">
                      <ahyp:hlinkClr xmlns:ahyp="http://schemas.microsoft.com/office/drawing/2018/hyperlinkcolor" val="tx"/>
                    </a:ext>
                  </a:extLst>
                </a:hlinkClick>
              </a:rPr>
              <a:t>edit</a:t>
            </a:r>
            <a:r>
              <a:rPr lang="en-US" sz="1200" b="0" i="0" u="none" strike="noStrike" dirty="0">
                <a:solidFill>
                  <a:schemeClr val="dk1"/>
                </a:solidFill>
                <a:latin typeface="Times New Roman"/>
                <a:ea typeface="Times New Roman"/>
                <a:cs typeface="Times New Roman"/>
                <a:sym typeface="Times New Roman"/>
              </a:rPr>
              <a:t>]</a:t>
            </a:r>
            <a:endParaRPr sz="1200" b="1" i="0" u="none" strike="noStrike" dirty="0">
              <a:solidFill>
                <a:schemeClr val="dk1"/>
              </a:solidFill>
              <a:latin typeface="Times New Roman"/>
              <a:ea typeface="Times New Roman"/>
              <a:cs typeface="Times New Roman"/>
              <a:sym typeface="Times New Roman"/>
            </a:endParaRPr>
          </a:p>
          <a:p>
            <a:pPr marL="0" lvl="0" indent="0" algn="l" rtl="0">
              <a:spcBef>
                <a:spcPts val="360"/>
              </a:spcBef>
              <a:spcAft>
                <a:spcPts val="0"/>
              </a:spcAft>
              <a:buNone/>
            </a:pPr>
            <a:r>
              <a:rPr lang="en-US" sz="1200" b="0" i="0" u="none" strike="noStrike" dirty="0">
                <a:solidFill>
                  <a:schemeClr val="dk1"/>
                </a:solidFill>
                <a:latin typeface="Times New Roman"/>
                <a:ea typeface="Times New Roman"/>
                <a:cs typeface="Times New Roman"/>
                <a:sym typeface="Times New Roman"/>
              </a:rPr>
              <a:t>An application of micromorts is measuring the value that humans place on risk: for example, one can consider the amount of money one would </a:t>
            </a:r>
            <a:r>
              <a:rPr lang="en-US" sz="1200" b="0" i="0" u="sng" strike="noStrike" dirty="0">
                <a:solidFill>
                  <a:schemeClr val="dk1"/>
                </a:solidFill>
                <a:latin typeface="Times New Roman"/>
                <a:ea typeface="Times New Roman"/>
                <a:cs typeface="Times New Roman"/>
                <a:sym typeface="Times New Roman"/>
                <a:hlinkClick r:id="rId4">
                  <a:extLst>
                    <a:ext uri="{A12FA001-AC4F-418D-AE19-62706E023703}">
                      <ahyp:hlinkClr xmlns:ahyp="http://schemas.microsoft.com/office/drawing/2018/hyperlinkcolor" val="tx"/>
                    </a:ext>
                  </a:extLst>
                </a:hlinkClick>
              </a:rPr>
              <a:t>have to pay a person to get him or her to accept</a:t>
            </a:r>
            <a:r>
              <a:rPr lang="en-US" sz="1200" b="0" i="0" u="none" strike="noStrike" dirty="0">
                <a:solidFill>
                  <a:schemeClr val="dk1"/>
                </a:solidFill>
                <a:latin typeface="Times New Roman"/>
                <a:ea typeface="Times New Roman"/>
                <a:cs typeface="Times New Roman"/>
                <a:sym typeface="Times New Roman"/>
              </a:rPr>
              <a:t> a one-in-a-million chance of death (or conversely the amount that someone might be </a:t>
            </a:r>
            <a:r>
              <a:rPr lang="en-US" sz="1200" b="0" i="0" u="sng" strike="noStrike" dirty="0">
                <a:solidFill>
                  <a:schemeClr val="dk1"/>
                </a:solidFill>
                <a:latin typeface="Times New Roman"/>
                <a:ea typeface="Times New Roman"/>
                <a:cs typeface="Times New Roman"/>
                <a:sym typeface="Times New Roman"/>
                <a:hlinkClick r:id="rId5">
                  <a:extLst>
                    <a:ext uri="{A12FA001-AC4F-418D-AE19-62706E023703}">
                      <ahyp:hlinkClr xmlns:ahyp="http://schemas.microsoft.com/office/drawing/2018/hyperlinkcolor" val="tx"/>
                    </a:ext>
                  </a:extLst>
                </a:hlinkClick>
              </a:rPr>
              <a:t>willing to pay</a:t>
            </a:r>
            <a:r>
              <a:rPr lang="en-US" sz="1200" b="0" i="0" u="none" strike="noStrike" dirty="0">
                <a:solidFill>
                  <a:schemeClr val="dk1"/>
                </a:solidFill>
                <a:latin typeface="Times New Roman"/>
                <a:ea typeface="Times New Roman"/>
                <a:cs typeface="Times New Roman"/>
                <a:sym typeface="Times New Roman"/>
              </a:rPr>
              <a:t> to avoid a one-in-a-million chance of death). When put thus, people claim a high number but when inferred from their day-to-day actions (e.g., how much they are willing to pay for safety features on cars) a typical value is around $50 (in 2009).</a:t>
            </a:r>
            <a:r>
              <a:rPr lang="en-US" sz="1200" b="0" i="0" u="sng" strike="noStrike" baseline="30000" dirty="0">
                <a:solidFill>
                  <a:schemeClr val="dk1"/>
                </a:solidFill>
                <a:latin typeface="Times New Roman"/>
                <a:ea typeface="Times New Roman"/>
                <a:cs typeface="Times New Roman"/>
                <a:sym typeface="Times New Roman"/>
                <a:hlinkClick r:id="rId6">
                  <a:extLst>
                    <a:ext uri="{A12FA001-AC4F-418D-AE19-62706E023703}">
                      <ahyp:hlinkClr xmlns:ahyp="http://schemas.microsoft.com/office/drawing/2018/hyperlinkcolor" val="tx"/>
                    </a:ext>
                  </a:extLst>
                </a:hlinkClick>
              </a:rPr>
              <a:t>[31]</a:t>
            </a:r>
            <a:r>
              <a:rPr lang="en-US" sz="1200" b="0" i="0" u="sng" strike="noStrike" baseline="30000" dirty="0">
                <a:solidFill>
                  <a:schemeClr val="dk1"/>
                </a:solidFill>
                <a:latin typeface="Times New Roman"/>
                <a:ea typeface="Times New Roman"/>
                <a:cs typeface="Times New Roman"/>
                <a:sym typeface="Times New Roman"/>
                <a:hlinkClick r:id="rId7">
                  <a:extLst>
                    <a:ext uri="{A12FA001-AC4F-418D-AE19-62706E023703}">
                      <ahyp:hlinkClr xmlns:ahyp="http://schemas.microsoft.com/office/drawing/2018/hyperlinkcolor" val="tx"/>
                    </a:ext>
                  </a:extLst>
                </a:hlinkClick>
              </a:rPr>
              <a:t>[32]</a:t>
            </a:r>
            <a:r>
              <a:rPr lang="en-US" sz="1200" b="0" i="0" u="none" strike="noStrike" dirty="0">
                <a:solidFill>
                  <a:schemeClr val="dk1"/>
                </a:solidFill>
                <a:latin typeface="Times New Roman"/>
                <a:ea typeface="Times New Roman"/>
                <a:cs typeface="Times New Roman"/>
                <a:sym typeface="Times New Roman"/>
              </a:rPr>
              <a:t> However utility functions are often not linear, i.e. the more a person has already spent on their safety the less they are willing to spend to further increase their safety. Therefore, the $50 valuation should not be taken to mean that a human life (1 million micromorts) is valued at $50,000,000. Furthermore, the local linearity of any utility curve means that the micromort is useful for small incremental risks and rewards, not necessarily for large risks.</a:t>
            </a:r>
            <a:r>
              <a:rPr lang="en-US" sz="1200" b="0" i="0" u="sng" strike="noStrike" baseline="30000" dirty="0">
                <a:solidFill>
                  <a:schemeClr val="dk1"/>
                </a:solidFill>
                <a:latin typeface="Times New Roman"/>
                <a:ea typeface="Times New Roman"/>
                <a:cs typeface="Times New Roman"/>
                <a:sym typeface="Times New Roman"/>
                <a:hlinkClick r:id="rId7">
                  <a:extLst>
                    <a:ext uri="{A12FA001-AC4F-418D-AE19-62706E023703}">
                      <ahyp:hlinkClr xmlns:ahyp="http://schemas.microsoft.com/office/drawing/2018/hyperlinkcolor" val="tx"/>
                    </a:ext>
                  </a:extLst>
                </a:hlinkClick>
              </a:rPr>
              <a:t>[32]</a:t>
            </a:r>
            <a:endParaRPr sz="1200" b="0" i="0" u="none" strike="noStrike" dirty="0">
              <a:solidFill>
                <a:schemeClr val="dk1"/>
              </a:solidFill>
              <a:latin typeface="Times New Roman"/>
              <a:ea typeface="Times New Roman"/>
              <a:cs typeface="Times New Roman"/>
              <a:sym typeface="Times New Roman"/>
            </a:endParaRPr>
          </a:p>
          <a:p>
            <a:pPr marL="0" lvl="0" indent="0" algn="l" rtl="0">
              <a:spcBef>
                <a:spcPts val="360"/>
              </a:spcBef>
              <a:spcAft>
                <a:spcPts val="0"/>
              </a:spcAft>
              <a:buNone/>
            </a:pPr>
            <a:endParaRPr lang="en-US" dirty="0"/>
          </a:p>
          <a:p>
            <a:pPr marL="0" lvl="0" indent="0" algn="l" rtl="0">
              <a:spcBef>
                <a:spcPts val="360"/>
              </a:spcBef>
              <a:spcAft>
                <a:spcPts val="0"/>
              </a:spcAft>
              <a:buNone/>
            </a:pPr>
            <a:endParaRPr lang="en-US" dirty="0"/>
          </a:p>
          <a:p>
            <a:pPr marL="0" lvl="0" indent="0" algn="l" rtl="0">
              <a:spcBef>
                <a:spcPts val="360"/>
              </a:spcBef>
              <a:spcAft>
                <a:spcPts val="0"/>
              </a:spcAft>
              <a:buNone/>
            </a:pPr>
            <a:br>
              <a:rPr lang="en-US" dirty="0"/>
            </a:br>
            <a:endParaRPr dirty="0"/>
          </a:p>
        </p:txBody>
      </p:sp>
      <p:sp>
        <p:nvSpPr>
          <p:cNvPr id="458" name="Google Shape;458;p29:notes"/>
          <p:cNvSpPr txBox="1">
            <a:spLocks noGrp="1"/>
          </p:cNvSpPr>
          <p:nvPr>
            <p:ph type="sldNum" idx="12"/>
          </p:nvPr>
        </p:nvSpPr>
        <p:spPr>
          <a:xfrm>
            <a:off x="4021138" y="9721850"/>
            <a:ext cx="3076575" cy="511175"/>
          </a:xfrm>
          <a:prstGeom prst="rect">
            <a:avLst/>
          </a:prstGeom>
          <a:noFill/>
          <a:ln>
            <a:noFill/>
          </a:ln>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n-US"/>
              <a:t>114</a:t>
            </a:fld>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Google Shape;465;p30:notes"/>
          <p:cNvSpPr>
            <a:spLocks noGrp="1" noRot="1" noChangeAspect="1"/>
          </p:cNvSpPr>
          <p:nvPr>
            <p:ph type="sldImg" idx="2"/>
          </p:nvPr>
        </p:nvSpPr>
        <p:spPr>
          <a:xfrm>
            <a:off x="138113" y="768350"/>
            <a:ext cx="6823075" cy="38385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466" name="Google Shape;466;p30:notes"/>
          <p:cNvSpPr txBox="1">
            <a:spLocks noGrp="1"/>
          </p:cNvSpPr>
          <p:nvPr>
            <p:ph type="body" idx="1"/>
          </p:nvPr>
        </p:nvSpPr>
        <p:spPr>
          <a:xfrm>
            <a:off x="709613" y="4862513"/>
            <a:ext cx="5680075" cy="460375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r>
              <a:rPr lang="en-US" dirty="0"/>
              <a:t>Elicit preferences.</a:t>
            </a:r>
            <a:endParaRPr dirty="0"/>
          </a:p>
          <a:p>
            <a:pPr marL="0" lvl="0" indent="0" algn="l" rtl="0">
              <a:spcBef>
                <a:spcPts val="360"/>
              </a:spcBef>
              <a:spcAft>
                <a:spcPts val="0"/>
              </a:spcAft>
              <a:buNone/>
            </a:pPr>
            <a:r>
              <a:rPr lang="en-US" dirty="0"/>
              <a:t>Slide the value until the person becomes indifferent.  That’s the way that I can assign a number to U.</a:t>
            </a:r>
            <a:endParaRPr dirty="0"/>
          </a:p>
          <a:p>
            <a:pPr marL="0" lvl="0" indent="0" algn="l" rtl="0">
              <a:spcBef>
                <a:spcPts val="360"/>
              </a:spcBef>
              <a:spcAft>
                <a:spcPts val="0"/>
              </a:spcAft>
              <a:buNone/>
            </a:pPr>
            <a:r>
              <a:rPr lang="en-US" dirty="0"/>
              <a:t>How much do you NOT want to pay $50?  No change is better than paying $50, instant death is worse.</a:t>
            </a:r>
            <a:r>
              <a:rPr lang="en-US" b="1" dirty="0"/>
              <a:t> </a:t>
            </a:r>
            <a:br>
              <a:rPr lang="en-US" b="1" dirty="0"/>
            </a:br>
            <a:r>
              <a:rPr lang="en-US" b="1" dirty="0"/>
              <a:t>Example: Buy a bike helmet to reduce your micromorts by 1.</a:t>
            </a:r>
            <a:endParaRPr dirty="0"/>
          </a:p>
          <a:p>
            <a:pPr marL="0" lvl="0" indent="0" algn="l" rtl="0">
              <a:spcBef>
                <a:spcPts val="360"/>
              </a:spcBef>
              <a:spcAft>
                <a:spcPts val="0"/>
              </a:spcAft>
              <a:buNone/>
            </a:pPr>
            <a:r>
              <a:rPr lang="en-US" dirty="0"/>
              <a:t>Once I find that magical probability that makes you indifferent, then I know U.</a:t>
            </a:r>
            <a:endParaRPr dirty="0"/>
          </a:p>
          <a:p>
            <a:pPr marL="0" lvl="0" indent="0" algn="l" rtl="0">
              <a:spcBef>
                <a:spcPts val="360"/>
              </a:spcBef>
              <a:spcAft>
                <a:spcPts val="0"/>
              </a:spcAft>
              <a:buNone/>
            </a:pPr>
            <a:r>
              <a:rPr lang="en-US" dirty="0"/>
              <a:t>If we made it worse, pay $5m be in debt forever.</a:t>
            </a:r>
            <a:endParaRPr b="1" dirty="0"/>
          </a:p>
        </p:txBody>
      </p:sp>
      <p:sp>
        <p:nvSpPr>
          <p:cNvPr id="467" name="Google Shape;467;p30:notes"/>
          <p:cNvSpPr txBox="1">
            <a:spLocks noGrp="1"/>
          </p:cNvSpPr>
          <p:nvPr>
            <p:ph type="sldNum" idx="12"/>
          </p:nvPr>
        </p:nvSpPr>
        <p:spPr>
          <a:xfrm>
            <a:off x="4021138" y="9721850"/>
            <a:ext cx="3076575" cy="511175"/>
          </a:xfrm>
          <a:prstGeom prst="rect">
            <a:avLst/>
          </a:prstGeom>
          <a:noFill/>
          <a:ln>
            <a:noFill/>
          </a:ln>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n-US"/>
              <a:t>115</a:t>
            </a:fld>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p31:notes"/>
          <p:cNvSpPr>
            <a:spLocks noGrp="1" noRot="1" noChangeAspect="1"/>
          </p:cNvSpPr>
          <p:nvPr>
            <p:ph type="sldImg" idx="2"/>
          </p:nvPr>
        </p:nvSpPr>
        <p:spPr>
          <a:xfrm>
            <a:off x="138113" y="768350"/>
            <a:ext cx="6823075" cy="38385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87" name="Google Shape;487;p31:notes"/>
          <p:cNvSpPr txBox="1">
            <a:spLocks noGrp="1"/>
          </p:cNvSpPr>
          <p:nvPr>
            <p:ph type="body" idx="1"/>
          </p:nvPr>
        </p:nvSpPr>
        <p:spPr>
          <a:xfrm>
            <a:off x="709613" y="4862513"/>
            <a:ext cx="5680075" cy="460375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r>
              <a:rPr lang="en-US">
                <a:latin typeface="Arial"/>
                <a:ea typeface="Arial"/>
                <a:cs typeface="Arial"/>
                <a:sym typeface="Arial"/>
              </a:rPr>
              <a:t>How about money?  Can we use money as a utility scale?  No!  It’s not a good utility scale.  We can talk about the utility of money, but it itself isn’t a good utility scale.  Why not?</a:t>
            </a:r>
            <a:endParaRPr>
              <a:latin typeface="Arial"/>
              <a:ea typeface="Arial"/>
              <a:cs typeface="Arial"/>
              <a:sym typeface="Arial"/>
            </a:endParaRPr>
          </a:p>
          <a:p>
            <a:pPr marL="0" lvl="0" indent="0" algn="l" rtl="0">
              <a:spcBef>
                <a:spcPts val="360"/>
              </a:spcBef>
              <a:spcAft>
                <a:spcPts val="0"/>
              </a:spcAft>
              <a:buNone/>
            </a:pPr>
            <a:r>
              <a:rPr lang="en-US">
                <a:latin typeface="Arial"/>
                <a:ea typeface="Arial"/>
                <a:cs typeface="Arial"/>
                <a:sym typeface="Arial"/>
              </a:rPr>
              <a:t>Imagine a lottery where you get X dollars or Y dollars.</a:t>
            </a:r>
            <a:endParaRPr/>
          </a:p>
          <a:p>
            <a:pPr marL="0" lvl="0" indent="0" algn="l" rtl="0">
              <a:spcBef>
                <a:spcPts val="360"/>
              </a:spcBef>
              <a:spcAft>
                <a:spcPts val="0"/>
              </a:spcAft>
              <a:buNone/>
            </a:pPr>
            <a:r>
              <a:rPr lang="en-US">
                <a:latin typeface="Arial"/>
                <a:ea typeface="Arial"/>
                <a:cs typeface="Arial"/>
                <a:sym typeface="Arial"/>
              </a:rPr>
              <a:t>Obviously, how good this is depends on X, Y and p.</a:t>
            </a:r>
            <a:endParaRPr/>
          </a:p>
          <a:p>
            <a:pPr marL="0" lvl="0" indent="0" algn="l" rtl="0">
              <a:spcBef>
                <a:spcPts val="360"/>
              </a:spcBef>
              <a:spcAft>
                <a:spcPts val="0"/>
              </a:spcAft>
              <a:buNone/>
            </a:pPr>
            <a:r>
              <a:rPr lang="en-US">
                <a:latin typeface="Arial"/>
                <a:ea typeface="Arial"/>
                <a:cs typeface="Arial"/>
                <a:sym typeface="Arial"/>
              </a:rPr>
              <a:t>Typically a utility of a lottery over money is worth less than its equivalent monetary value.</a:t>
            </a:r>
            <a:endParaRPr/>
          </a:p>
          <a:p>
            <a:pPr marL="0" lvl="0" indent="0" algn="l" rtl="0">
              <a:spcBef>
                <a:spcPts val="360"/>
              </a:spcBef>
              <a:spcAft>
                <a:spcPts val="0"/>
              </a:spcAft>
              <a:buNone/>
            </a:pPr>
            <a:endParaRPr>
              <a:latin typeface="Arial"/>
              <a:ea typeface="Arial"/>
              <a:cs typeface="Arial"/>
              <a:sym typeface="Arial"/>
            </a:endParaRPr>
          </a:p>
          <a:p>
            <a:pPr marL="0" lvl="0" indent="0" algn="l" rtl="0">
              <a:spcBef>
                <a:spcPts val="360"/>
              </a:spcBef>
              <a:spcAft>
                <a:spcPts val="0"/>
              </a:spcAft>
              <a:buNone/>
            </a:pPr>
            <a:r>
              <a:rPr lang="en-US">
                <a:latin typeface="Arial"/>
                <a:ea typeface="Arial"/>
                <a:cs typeface="Arial"/>
                <a:sym typeface="Arial"/>
              </a:rPr>
              <a:t>You’d rather have a smaller amount that is guaranteed.</a:t>
            </a:r>
            <a:endParaRPr/>
          </a:p>
          <a:p>
            <a:pPr marL="0" lvl="0" indent="0" algn="l" rtl="0">
              <a:spcBef>
                <a:spcPts val="360"/>
              </a:spcBef>
              <a:spcAft>
                <a:spcPts val="0"/>
              </a:spcAft>
              <a:buNone/>
            </a:pPr>
            <a:endParaRPr>
              <a:latin typeface="Arial"/>
              <a:ea typeface="Arial"/>
              <a:cs typeface="Arial"/>
              <a:sym typeface="Arial"/>
            </a:endParaRPr>
          </a:p>
          <a:p>
            <a:pPr marL="0" lvl="0" indent="0" algn="l" rtl="0">
              <a:spcBef>
                <a:spcPts val="360"/>
              </a:spcBef>
              <a:spcAft>
                <a:spcPts val="0"/>
              </a:spcAft>
              <a:buNone/>
            </a:pPr>
            <a:r>
              <a:rPr lang="en-US">
                <a:latin typeface="Arial"/>
                <a:ea typeface="Arial"/>
                <a:cs typeface="Arial"/>
                <a:sym typeface="Arial"/>
              </a:rPr>
              <a:t>How many of you would like a million dollars?</a:t>
            </a:r>
            <a:endParaRPr/>
          </a:p>
          <a:p>
            <a:pPr marL="0" lvl="0" indent="0" algn="l" rtl="0">
              <a:spcBef>
                <a:spcPts val="360"/>
              </a:spcBef>
              <a:spcAft>
                <a:spcPts val="0"/>
              </a:spcAft>
              <a:buNone/>
            </a:pPr>
            <a:r>
              <a:rPr lang="en-US">
                <a:latin typeface="Arial"/>
                <a:ea typeface="Arial"/>
                <a:cs typeface="Arial"/>
                <a:sym typeface="Arial"/>
              </a:rPr>
              <a:t>How many of you would like a billion dollars?  How much more?  1000x more?  Maybe not?</a:t>
            </a:r>
            <a:endParaRPr/>
          </a:p>
          <a:p>
            <a:pPr marL="0" lvl="0" indent="0" algn="l" rtl="0">
              <a:spcBef>
                <a:spcPts val="360"/>
              </a:spcBef>
              <a:spcAft>
                <a:spcPts val="0"/>
              </a:spcAft>
              <a:buNone/>
            </a:pPr>
            <a:r>
              <a:rPr lang="en-US">
                <a:latin typeface="Arial"/>
                <a:ea typeface="Arial"/>
                <a:cs typeface="Arial"/>
                <a:sym typeface="Arial"/>
              </a:rPr>
              <a:t>Let’s say I gave you a billion.  Now how much do you want a million?  Not much.</a:t>
            </a:r>
            <a:endParaRPr/>
          </a:p>
          <a:p>
            <a:pPr marL="0" lvl="0" indent="0" algn="l" rtl="0">
              <a:spcBef>
                <a:spcPts val="360"/>
              </a:spcBef>
              <a:spcAft>
                <a:spcPts val="0"/>
              </a:spcAft>
              <a:buNone/>
            </a:pPr>
            <a:r>
              <a:rPr lang="en-US">
                <a:latin typeface="Arial"/>
                <a:ea typeface="Arial"/>
                <a:cs typeface="Arial"/>
                <a:sym typeface="Arial"/>
              </a:rPr>
              <a:t>Diminishing returns. I’m told after your first billion, your second billion has less utility.</a:t>
            </a:r>
            <a:endParaRPr/>
          </a:p>
          <a:p>
            <a:pPr marL="0" lvl="0" indent="0" algn="l" rtl="0">
              <a:spcBef>
                <a:spcPts val="360"/>
              </a:spcBef>
              <a:spcAft>
                <a:spcPts val="0"/>
              </a:spcAft>
              <a:buNone/>
            </a:pPr>
            <a:r>
              <a:rPr lang="en-US">
                <a:latin typeface="Arial"/>
                <a:ea typeface="Arial"/>
                <a:cs typeface="Arial"/>
                <a:sym typeface="Arial"/>
              </a:rPr>
              <a:t>Same thing in the negative.  Once you’re $1b in debt, whatever, you’re too big.</a:t>
            </a:r>
            <a:endParaRPr>
              <a:latin typeface="Arial"/>
              <a:ea typeface="Arial"/>
              <a:cs typeface="Arial"/>
              <a:sym typeface="Arial"/>
            </a:endParaRPr>
          </a:p>
        </p:txBody>
      </p:sp>
      <p:sp>
        <p:nvSpPr>
          <p:cNvPr id="488" name="Google Shape;488;p31:notes"/>
          <p:cNvSpPr txBox="1">
            <a:spLocks noGrp="1"/>
          </p:cNvSpPr>
          <p:nvPr>
            <p:ph type="sldNum" idx="12"/>
          </p:nvPr>
        </p:nvSpPr>
        <p:spPr>
          <a:xfrm>
            <a:off x="4021138" y="9721850"/>
            <a:ext cx="3076575" cy="511175"/>
          </a:xfrm>
          <a:prstGeom prst="rect">
            <a:avLst/>
          </a:prstGeom>
          <a:noFill/>
          <a:ln>
            <a:noFill/>
          </a:ln>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n-US">
                <a:latin typeface="Arial"/>
                <a:ea typeface="Arial"/>
                <a:cs typeface="Arial"/>
                <a:sym typeface="Arial"/>
              </a:rPr>
              <a:t>116</a:t>
            </a:fld>
            <a:endParaRPr>
              <a:latin typeface="Arial"/>
              <a:ea typeface="Arial"/>
              <a:cs typeface="Arial"/>
              <a:sym typeface="Arial"/>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
        <p:cNvGrpSpPr/>
        <p:nvPr/>
      </p:nvGrpSpPr>
      <p:grpSpPr>
        <a:xfrm>
          <a:off x="0" y="0"/>
          <a:ext cx="0" cy="0"/>
          <a:chOff x="0" y="0"/>
          <a:chExt cx="0" cy="0"/>
        </a:xfrm>
      </p:grpSpPr>
      <p:sp>
        <p:nvSpPr>
          <p:cNvPr id="495" name="Google Shape;495;p32:notes"/>
          <p:cNvSpPr>
            <a:spLocks noGrp="1" noRot="1" noChangeAspect="1"/>
          </p:cNvSpPr>
          <p:nvPr>
            <p:ph type="sldImg" idx="2"/>
          </p:nvPr>
        </p:nvSpPr>
        <p:spPr>
          <a:xfrm>
            <a:off x="138113" y="768350"/>
            <a:ext cx="6823075" cy="38385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496" name="Google Shape;496;p32:notes"/>
          <p:cNvSpPr txBox="1">
            <a:spLocks noGrp="1"/>
          </p:cNvSpPr>
          <p:nvPr>
            <p:ph type="body" idx="1"/>
          </p:nvPr>
        </p:nvSpPr>
        <p:spPr>
          <a:xfrm>
            <a:off x="709613" y="4862513"/>
            <a:ext cx="5680075" cy="460375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r>
              <a:rPr lang="en-US"/>
              <a:t>Lottery example = $1000 computer, 50% chance that you’ll get it stolen, in which case you are left with $0.</a:t>
            </a:r>
            <a:endParaRPr/>
          </a:p>
          <a:p>
            <a:pPr marL="0" lvl="0" indent="0" algn="l" rtl="0">
              <a:spcBef>
                <a:spcPts val="360"/>
              </a:spcBef>
              <a:spcAft>
                <a:spcPts val="0"/>
              </a:spcAft>
              <a:buNone/>
            </a:pPr>
            <a:endParaRPr/>
          </a:p>
          <a:p>
            <a:pPr marL="0" lvl="0" indent="0" algn="l" rtl="0">
              <a:spcBef>
                <a:spcPts val="360"/>
              </a:spcBef>
              <a:spcAft>
                <a:spcPts val="0"/>
              </a:spcAft>
              <a:buNone/>
            </a:pPr>
            <a:r>
              <a:rPr lang="en-US"/>
              <a:t>Certainty equivalent.  That’s how much money you would be willing to trade this lottery for.  Trade uncertainty for certainty. </a:t>
            </a:r>
            <a:endParaRPr/>
          </a:p>
          <a:p>
            <a:pPr marL="0" lvl="0" indent="0" algn="l" rtl="0">
              <a:spcBef>
                <a:spcPts val="360"/>
              </a:spcBef>
              <a:spcAft>
                <a:spcPts val="0"/>
              </a:spcAft>
              <a:buNone/>
            </a:pPr>
            <a:endParaRPr/>
          </a:p>
          <a:p>
            <a:pPr marL="0" lvl="0" indent="0" algn="l" rtl="0">
              <a:spcBef>
                <a:spcPts val="360"/>
              </a:spcBef>
              <a:spcAft>
                <a:spcPts val="0"/>
              </a:spcAft>
              <a:buNone/>
            </a:pPr>
            <a:r>
              <a:rPr lang="en-US"/>
              <a:t>Certainty equivalent.   How much would you trade this lottery for?  How many would trade this for $10?  How about $900?  How about $400?</a:t>
            </a:r>
            <a:endParaRPr/>
          </a:p>
          <a:p>
            <a:pPr marL="0" marR="0" lvl="0" indent="0" algn="l" rtl="0">
              <a:lnSpc>
                <a:spcPct val="100000"/>
              </a:lnSpc>
              <a:spcBef>
                <a:spcPts val="360"/>
              </a:spcBef>
              <a:spcAft>
                <a:spcPts val="0"/>
              </a:spcAft>
              <a:buClr>
                <a:schemeClr val="dk1"/>
              </a:buClr>
              <a:buSzPts val="1200"/>
              <a:buFont typeface="Arial"/>
              <a:buNone/>
            </a:pPr>
            <a:endParaRPr/>
          </a:p>
          <a:p>
            <a:pPr marL="0" marR="0" lvl="0" indent="0" algn="l" rtl="0">
              <a:lnSpc>
                <a:spcPct val="100000"/>
              </a:lnSpc>
              <a:spcBef>
                <a:spcPts val="360"/>
              </a:spcBef>
              <a:spcAft>
                <a:spcPts val="0"/>
              </a:spcAft>
              <a:buClr>
                <a:schemeClr val="dk1"/>
              </a:buClr>
              <a:buSzPts val="1200"/>
              <a:buFont typeface="Arial"/>
              <a:buNone/>
            </a:pPr>
            <a:r>
              <a:rPr lang="en-US"/>
              <a:t>Because of these preferences there are things like insurance. </a:t>
            </a:r>
            <a:endParaRPr/>
          </a:p>
          <a:p>
            <a:pPr marL="0" lvl="0" indent="0" algn="l" rtl="0">
              <a:spcBef>
                <a:spcPts val="360"/>
              </a:spcBef>
              <a:spcAft>
                <a:spcPts val="0"/>
              </a:spcAft>
              <a:buNone/>
            </a:pPr>
            <a:r>
              <a:rPr lang="en-US"/>
              <a:t>Is insurance just a scam?  No, it’s win-win!</a:t>
            </a:r>
            <a:endParaRPr/>
          </a:p>
          <a:p>
            <a:pPr marL="0" lvl="0" indent="0" algn="l" rtl="0">
              <a:spcBef>
                <a:spcPts val="360"/>
              </a:spcBef>
              <a:spcAft>
                <a:spcPts val="0"/>
              </a:spcAft>
              <a:buNone/>
            </a:pPr>
            <a:endParaRPr/>
          </a:p>
        </p:txBody>
      </p:sp>
      <p:sp>
        <p:nvSpPr>
          <p:cNvPr id="497" name="Google Shape;497;p32:notes"/>
          <p:cNvSpPr txBox="1">
            <a:spLocks noGrp="1"/>
          </p:cNvSpPr>
          <p:nvPr>
            <p:ph type="sldNum" idx="12"/>
          </p:nvPr>
        </p:nvSpPr>
        <p:spPr>
          <a:xfrm>
            <a:off x="4021138" y="9721850"/>
            <a:ext cx="3076575" cy="511175"/>
          </a:xfrm>
          <a:prstGeom prst="rect">
            <a:avLst/>
          </a:prstGeom>
          <a:noFill/>
          <a:ln>
            <a:noFill/>
          </a:ln>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n-US"/>
              <a:t>117</a:t>
            </a:fld>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p33:notes"/>
          <p:cNvSpPr>
            <a:spLocks noGrp="1" noRot="1" noChangeAspect="1"/>
          </p:cNvSpPr>
          <p:nvPr>
            <p:ph type="sldImg" idx="2"/>
          </p:nvPr>
        </p:nvSpPr>
        <p:spPr>
          <a:xfrm>
            <a:off x="138113" y="768350"/>
            <a:ext cx="6823075" cy="38385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504" name="Google Shape;504;p33:notes"/>
          <p:cNvSpPr txBox="1">
            <a:spLocks noGrp="1"/>
          </p:cNvSpPr>
          <p:nvPr>
            <p:ph type="body" idx="1"/>
          </p:nvPr>
        </p:nvSpPr>
        <p:spPr>
          <a:xfrm>
            <a:off x="709613" y="4862513"/>
            <a:ext cx="5680075" cy="460375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r>
              <a:rPr lang="en-US"/>
              <a:t>Are humans perfectly rational?  Here’s a classic experiment</a:t>
            </a:r>
            <a:endParaRPr/>
          </a:p>
          <a:p>
            <a:pPr marL="0" lvl="0" indent="0" algn="l" rtl="0">
              <a:spcBef>
                <a:spcPts val="360"/>
              </a:spcBef>
              <a:spcAft>
                <a:spcPts val="0"/>
              </a:spcAft>
              <a:buNone/>
            </a:pPr>
            <a:r>
              <a:rPr lang="en-US"/>
              <a:t>B is the clear winner.</a:t>
            </a:r>
            <a:endParaRPr/>
          </a:p>
          <a:p>
            <a:pPr marL="0" lvl="0" indent="0" algn="l" rtl="0">
              <a:spcBef>
                <a:spcPts val="360"/>
              </a:spcBef>
              <a:spcAft>
                <a:spcPts val="0"/>
              </a:spcAft>
              <a:buNone/>
            </a:pPr>
            <a:r>
              <a:rPr lang="en-US"/>
              <a:t>C is the winner.</a:t>
            </a:r>
            <a:endParaRPr/>
          </a:p>
          <a:p>
            <a:pPr marL="0" lvl="0" indent="0" algn="l" rtl="0">
              <a:spcBef>
                <a:spcPts val="360"/>
              </a:spcBef>
              <a:spcAft>
                <a:spcPts val="0"/>
              </a:spcAft>
              <a:buNone/>
            </a:pPr>
            <a:endParaRPr/>
          </a:p>
          <a:p>
            <a:pPr marL="0" lvl="0" indent="0" algn="l" rtl="0">
              <a:spcBef>
                <a:spcPts val="360"/>
              </a:spcBef>
              <a:spcAft>
                <a:spcPts val="0"/>
              </a:spcAft>
              <a:buNone/>
            </a:pPr>
            <a:r>
              <a:rPr lang="en-US"/>
              <a:t>Most people prefer C over D.  </a:t>
            </a:r>
            <a:endParaRPr/>
          </a:p>
          <a:p>
            <a:pPr marL="0" lvl="0" indent="0" algn="l" rtl="0">
              <a:spcBef>
                <a:spcPts val="360"/>
              </a:spcBef>
              <a:spcAft>
                <a:spcPts val="0"/>
              </a:spcAft>
              <a:buNone/>
            </a:pPr>
            <a:r>
              <a:rPr lang="en-US"/>
              <a:t>Multiply C and D by 4 and get the opposite conclusion 0.2*4 = 0.8, 0.25*4 = 1, so 0.8 U($4k) &gt; 1.0 * U($3k)</a:t>
            </a:r>
            <a:endParaRPr/>
          </a:p>
          <a:p>
            <a:pPr marL="0" lvl="0" indent="0" algn="l" rtl="0">
              <a:spcBef>
                <a:spcPts val="360"/>
              </a:spcBef>
              <a:spcAft>
                <a:spcPts val="0"/>
              </a:spcAft>
              <a:buNone/>
            </a:pPr>
            <a:endParaRPr/>
          </a:p>
          <a:p>
            <a:pPr marL="0" lvl="0" indent="0" algn="l" rtl="0">
              <a:spcBef>
                <a:spcPts val="360"/>
              </a:spcBef>
              <a:spcAft>
                <a:spcPts val="0"/>
              </a:spcAft>
              <a:buNone/>
            </a:pPr>
            <a:r>
              <a:rPr lang="en-US"/>
              <a:t>So what the heck?  You’re making irrational preferences?  Are you irrational or did I do something wrong?</a:t>
            </a:r>
            <a:endParaRPr/>
          </a:p>
          <a:p>
            <a:pPr marL="0" lvl="0" indent="0" algn="l" rtl="0">
              <a:spcBef>
                <a:spcPts val="360"/>
              </a:spcBef>
              <a:spcAft>
                <a:spcPts val="0"/>
              </a:spcAft>
              <a:buNone/>
            </a:pPr>
            <a:r>
              <a:rPr lang="en-US"/>
              <a:t>There’s a lot going on.</a:t>
            </a:r>
            <a:endParaRPr/>
          </a:p>
          <a:p>
            <a:pPr marL="0" lvl="0" indent="0" algn="l" rtl="0">
              <a:spcBef>
                <a:spcPts val="360"/>
              </a:spcBef>
              <a:spcAft>
                <a:spcPts val="0"/>
              </a:spcAft>
              <a:buNone/>
            </a:pPr>
            <a:r>
              <a:rPr lang="en-US"/>
              <a:t>Prize B said 100% chance of 3k.  0 is actually important. </a:t>
            </a:r>
            <a:endParaRPr/>
          </a:p>
          <a:p>
            <a:pPr marL="0" lvl="0" indent="0" algn="l" rtl="0">
              <a:spcBef>
                <a:spcPts val="360"/>
              </a:spcBef>
              <a:spcAft>
                <a:spcPts val="0"/>
              </a:spcAft>
              <a:buNone/>
            </a:pPr>
            <a:r>
              <a:rPr lang="en-US"/>
              <a:t>What do you get if you choose A, and you win $0?  You get the  feeling of stupidity. </a:t>
            </a:r>
            <a:endParaRPr/>
          </a:p>
        </p:txBody>
      </p:sp>
      <p:sp>
        <p:nvSpPr>
          <p:cNvPr id="505" name="Google Shape;505;p33:notes"/>
          <p:cNvSpPr txBox="1">
            <a:spLocks noGrp="1"/>
          </p:cNvSpPr>
          <p:nvPr>
            <p:ph type="sldNum" idx="12"/>
          </p:nvPr>
        </p:nvSpPr>
        <p:spPr>
          <a:xfrm>
            <a:off x="4021138" y="9721850"/>
            <a:ext cx="3076575" cy="511175"/>
          </a:xfrm>
          <a:prstGeom prst="rect">
            <a:avLst/>
          </a:prstGeom>
          <a:noFill/>
          <a:ln>
            <a:noFill/>
          </a:ln>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n-US"/>
              <a:t>118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t>
            </a:r>
            <a:r>
              <a:rPr lang="en-US" dirty="0" err="1"/>
              <a:t>www.bluemilkspecial.com</a:t>
            </a:r>
            <a:r>
              <a:rPr lang="en-US" dirty="0"/>
              <a:t>/comic/wampa-cave-3/</a:t>
            </a:r>
          </a:p>
          <a:p>
            <a:endParaRPr lang="en-US" dirty="0"/>
          </a:p>
        </p:txBody>
      </p:sp>
      <p:sp>
        <p:nvSpPr>
          <p:cNvPr id="4" name="Slide Number Placeholder 3"/>
          <p:cNvSpPr>
            <a:spLocks noGrp="1"/>
          </p:cNvSpPr>
          <p:nvPr>
            <p:ph type="sldNum" sz="quarter" idx="5"/>
          </p:nvPr>
        </p:nvSpPr>
        <p:spPr/>
        <p:txBody>
          <a:bodyPr/>
          <a:lstStyle/>
          <a:p>
            <a:fld id="{16725AFE-A141-6245-ADDB-0375406D4018}" type="slidenum">
              <a:rPr lang="en-US" smtClean="0"/>
              <a:t>9</a:t>
            </a:fld>
            <a:endParaRPr lang="en-US"/>
          </a:p>
        </p:txBody>
      </p:sp>
    </p:spTree>
    <p:extLst>
      <p:ext uri="{BB962C8B-B14F-4D97-AF65-F5344CB8AC3E}">
        <p14:creationId xmlns:p14="http://schemas.microsoft.com/office/powerpoint/2010/main" val="397352641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4" name="Google Shape;19;p11">
            <a:extLst>
              <a:ext uri="{FF2B5EF4-FFF2-40B4-BE49-F238E27FC236}">
                <a16:creationId xmlns:a16="http://schemas.microsoft.com/office/drawing/2014/main" id="{854A94CA-3189-0A43-9240-839865B22104}"/>
              </a:ext>
            </a:extLst>
          </p:cNvPr>
          <p:cNvPicPr preferRelativeResize="0"/>
          <p:nvPr userDrawn="1"/>
        </p:nvPicPr>
        <p:blipFill rotWithShape="1">
          <a:blip r:embed="rId2">
            <a:alphaModFix/>
          </a:blip>
          <a:srcRect l="11767" t="230" r="30886" b="-230"/>
          <a:stretch/>
        </p:blipFill>
        <p:spPr>
          <a:xfrm>
            <a:off x="6520550" y="0"/>
            <a:ext cx="5671450" cy="6591625"/>
          </a:xfrm>
          <a:prstGeom prst="rect">
            <a:avLst/>
          </a:prstGeom>
          <a:noFill/>
          <a:ln>
            <a:noFill/>
          </a:ln>
        </p:spPr>
      </p:pic>
      <p:sp>
        <p:nvSpPr>
          <p:cNvPr id="2" name="Title 1">
            <a:extLst>
              <a:ext uri="{FF2B5EF4-FFF2-40B4-BE49-F238E27FC236}">
                <a16:creationId xmlns:a16="http://schemas.microsoft.com/office/drawing/2014/main" id="{76508D4C-2523-7441-B307-A6B5FE7FCBBA}"/>
              </a:ext>
            </a:extLst>
          </p:cNvPr>
          <p:cNvSpPr>
            <a:spLocks noGrp="1"/>
          </p:cNvSpPr>
          <p:nvPr>
            <p:ph type="ctrTitle"/>
          </p:nvPr>
        </p:nvSpPr>
        <p:spPr>
          <a:xfrm>
            <a:off x="441132" y="1915893"/>
            <a:ext cx="6030168" cy="2867315"/>
          </a:xfrm>
        </p:spPr>
        <p:txBody>
          <a:bodyPr anchor="ctr"/>
          <a:lstStyle>
            <a:lvl1pPr algn="ctr">
              <a:defRPr sz="60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EF867E09-5893-5D40-BF48-36FDB301D2BF}"/>
              </a:ext>
            </a:extLst>
          </p:cNvPr>
          <p:cNvSpPr>
            <a:spLocks noGrp="1"/>
          </p:cNvSpPr>
          <p:nvPr>
            <p:ph type="subTitle" idx="1" hasCustomPrompt="1"/>
          </p:nvPr>
        </p:nvSpPr>
        <p:spPr>
          <a:xfrm>
            <a:off x="441132" y="4928747"/>
            <a:ext cx="6030168" cy="942601"/>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Professor Chris </a:t>
            </a:r>
            <a:r>
              <a:rPr lang="en-US" dirty="0" err="1"/>
              <a:t>Callison</a:t>
            </a:r>
            <a:r>
              <a:rPr lang="en-US" dirty="0"/>
              <a:t>-Burch</a:t>
            </a:r>
          </a:p>
        </p:txBody>
      </p:sp>
      <p:grpSp>
        <p:nvGrpSpPr>
          <p:cNvPr id="7" name="Group 6">
            <a:extLst>
              <a:ext uri="{FF2B5EF4-FFF2-40B4-BE49-F238E27FC236}">
                <a16:creationId xmlns:a16="http://schemas.microsoft.com/office/drawing/2014/main" id="{12B5772E-ECEC-DA40-9BBA-7AEFED2A94C2}"/>
              </a:ext>
            </a:extLst>
          </p:cNvPr>
          <p:cNvGrpSpPr/>
          <p:nvPr userDrawn="1"/>
        </p:nvGrpSpPr>
        <p:grpSpPr>
          <a:xfrm>
            <a:off x="441132" y="802307"/>
            <a:ext cx="4244100" cy="996900"/>
            <a:chOff x="900898" y="880853"/>
            <a:chExt cx="4244100" cy="996900"/>
          </a:xfrm>
        </p:grpSpPr>
        <p:sp>
          <p:nvSpPr>
            <p:cNvPr id="8" name="Google Shape;16;p11">
              <a:extLst>
                <a:ext uri="{FF2B5EF4-FFF2-40B4-BE49-F238E27FC236}">
                  <a16:creationId xmlns:a16="http://schemas.microsoft.com/office/drawing/2014/main" id="{92F8804A-82D5-D54D-944A-43543613A956}"/>
                </a:ext>
              </a:extLst>
            </p:cNvPr>
            <p:cNvSpPr/>
            <p:nvPr userDrawn="1"/>
          </p:nvSpPr>
          <p:spPr>
            <a:xfrm>
              <a:off x="900898" y="880853"/>
              <a:ext cx="4244100" cy="996900"/>
            </a:xfrm>
            <a:prstGeom prst="rect">
              <a:avLst/>
            </a:prstGeom>
            <a:solidFill>
              <a:srgbClr val="FFAE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7;p11">
              <a:extLst>
                <a:ext uri="{FF2B5EF4-FFF2-40B4-BE49-F238E27FC236}">
                  <a16:creationId xmlns:a16="http://schemas.microsoft.com/office/drawing/2014/main" id="{7C6616B2-94D3-FA4B-A454-647FE4C7AE5B}"/>
                </a:ext>
              </a:extLst>
            </p:cNvPr>
            <p:cNvSpPr txBox="1"/>
            <p:nvPr userDrawn="1"/>
          </p:nvSpPr>
          <p:spPr>
            <a:xfrm>
              <a:off x="998308" y="1023996"/>
              <a:ext cx="4049280" cy="80864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300" dirty="0">
                  <a:latin typeface="Open Sans SemiBold"/>
                  <a:ea typeface="Open Sans SemiBold"/>
                  <a:cs typeface="Open Sans SemiBold"/>
                  <a:sym typeface="Open Sans SemiBold"/>
                </a:rPr>
                <a:t> </a:t>
              </a:r>
              <a:r>
                <a:rPr lang="en-US" sz="2300" i="0" u="none" strike="noStrike" cap="none" dirty="0">
                  <a:latin typeface="Open Sans SemiBold"/>
                  <a:ea typeface="Open Sans SemiBold"/>
                  <a:cs typeface="Open Sans SemiBold"/>
                  <a:sym typeface="Open Sans SemiBold"/>
                </a:rPr>
                <a:t>CIS 4210/5210:  </a:t>
              </a:r>
              <a:br>
                <a:rPr lang="en-US" sz="2300" i="0" u="none" strike="noStrike" cap="none" dirty="0">
                  <a:latin typeface="Open Sans SemiBold"/>
                  <a:ea typeface="Open Sans SemiBold"/>
                  <a:cs typeface="Open Sans SemiBold"/>
                  <a:sym typeface="Open Sans SemiBold"/>
                </a:rPr>
              </a:br>
              <a:r>
                <a:rPr lang="en-US" sz="2300" i="0" u="none" strike="noStrike" cap="none" dirty="0">
                  <a:latin typeface="Open Sans SemiBold"/>
                  <a:ea typeface="Open Sans SemiBold"/>
                  <a:cs typeface="Open Sans SemiBold"/>
                  <a:sym typeface="Open Sans SemiBold"/>
                </a:rPr>
                <a:t> ARTIFICIAL INTELLIGENCE </a:t>
              </a:r>
              <a:endParaRPr sz="1300" i="0" u="none" strike="noStrike" cap="none" dirty="0">
                <a:latin typeface="Open Sans SemiBold"/>
                <a:ea typeface="Open Sans SemiBold"/>
                <a:cs typeface="Open Sans SemiBold"/>
                <a:sym typeface="Open Sans SemiBold"/>
              </a:endParaRPr>
            </a:p>
          </p:txBody>
        </p:sp>
      </p:grpSp>
      <p:sp>
        <p:nvSpPr>
          <p:cNvPr id="12" name="Google Shape;20;p11">
            <a:extLst>
              <a:ext uri="{FF2B5EF4-FFF2-40B4-BE49-F238E27FC236}">
                <a16:creationId xmlns:a16="http://schemas.microsoft.com/office/drawing/2014/main" id="{AB885C21-D508-9A47-8045-2AF7E72E0B40}"/>
              </a:ext>
            </a:extLst>
          </p:cNvPr>
          <p:cNvSpPr/>
          <p:nvPr userDrawn="1"/>
        </p:nvSpPr>
        <p:spPr>
          <a:xfrm>
            <a:off x="0" y="5915450"/>
            <a:ext cx="12192000" cy="942600"/>
          </a:xfrm>
          <a:prstGeom prst="rect">
            <a:avLst/>
          </a:prstGeom>
          <a:solidFill>
            <a:srgbClr val="37066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3" name="Google Shape;21;p11">
            <a:extLst>
              <a:ext uri="{FF2B5EF4-FFF2-40B4-BE49-F238E27FC236}">
                <a16:creationId xmlns:a16="http://schemas.microsoft.com/office/drawing/2014/main" id="{75241C78-4464-2A4B-A643-C40628E43E57}"/>
              </a:ext>
            </a:extLst>
          </p:cNvPr>
          <p:cNvPicPr preferRelativeResize="0"/>
          <p:nvPr userDrawn="1"/>
        </p:nvPicPr>
        <p:blipFill rotWithShape="1">
          <a:blip r:embed="rId3">
            <a:alphaModFix/>
          </a:blip>
          <a:srcRect r="-12321"/>
          <a:stretch/>
        </p:blipFill>
        <p:spPr>
          <a:xfrm>
            <a:off x="218075" y="6016887"/>
            <a:ext cx="2244059" cy="695625"/>
          </a:xfrm>
          <a:prstGeom prst="rect">
            <a:avLst/>
          </a:prstGeom>
          <a:noFill/>
          <a:ln>
            <a:noFill/>
          </a:ln>
          <a:effectLst>
            <a:outerShdw blurRad="985838" dist="28575" algn="bl" rotWithShape="0">
              <a:srgbClr val="000000">
                <a:alpha val="85880"/>
              </a:srgbClr>
            </a:outerShdw>
          </a:effectLst>
        </p:spPr>
      </p:pic>
      <p:pic>
        <p:nvPicPr>
          <p:cNvPr id="15" name="Google Shape;22;p11">
            <a:extLst>
              <a:ext uri="{FF2B5EF4-FFF2-40B4-BE49-F238E27FC236}">
                <a16:creationId xmlns:a16="http://schemas.microsoft.com/office/drawing/2014/main" id="{42627C57-D121-9B47-AA2A-BC7AB2E6FB03}"/>
              </a:ext>
            </a:extLst>
          </p:cNvPr>
          <p:cNvPicPr preferRelativeResize="0"/>
          <p:nvPr userDrawn="1"/>
        </p:nvPicPr>
        <p:blipFill>
          <a:blip r:embed="rId4">
            <a:alphaModFix/>
          </a:blip>
          <a:stretch>
            <a:fillRect/>
          </a:stretch>
        </p:blipFill>
        <p:spPr>
          <a:xfrm>
            <a:off x="9636596" y="3255529"/>
            <a:ext cx="2242775" cy="3107825"/>
          </a:xfrm>
          <a:prstGeom prst="rect">
            <a:avLst/>
          </a:prstGeom>
          <a:noFill/>
          <a:ln>
            <a:noFill/>
          </a:ln>
        </p:spPr>
      </p:pic>
    </p:spTree>
    <p:extLst>
      <p:ext uri="{BB962C8B-B14F-4D97-AF65-F5344CB8AC3E}">
        <p14:creationId xmlns:p14="http://schemas.microsoft.com/office/powerpoint/2010/main" val="24229933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92B36F-1BD3-2E41-AED2-D5C919B33F1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69843E2-A3BD-9340-A2E6-E36B807210A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60FE427C-6332-E94F-9BB8-0E4E5C8C6C3A}"/>
              </a:ext>
            </a:extLst>
          </p:cNvPr>
          <p:cNvSpPr>
            <a:spLocks noGrp="1"/>
          </p:cNvSpPr>
          <p:nvPr>
            <p:ph type="ftr" sz="quarter" idx="11"/>
          </p:nvPr>
        </p:nvSpPr>
        <p:spPr/>
        <p:txBody>
          <a:bodyPr/>
          <a:lstStyle/>
          <a:p>
            <a:r>
              <a:rPr lang="en-US" dirty="0"/>
              <a:t>CIS 5210/4210</a:t>
            </a:r>
          </a:p>
        </p:txBody>
      </p:sp>
      <p:sp>
        <p:nvSpPr>
          <p:cNvPr id="6" name="Slide Number Placeholder 5">
            <a:extLst>
              <a:ext uri="{FF2B5EF4-FFF2-40B4-BE49-F238E27FC236}">
                <a16:creationId xmlns:a16="http://schemas.microsoft.com/office/drawing/2014/main" id="{64844151-F8C2-EA4C-B57E-1675FEE697D6}"/>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7" name="Date Placeholder 3">
            <a:extLst>
              <a:ext uri="{FF2B5EF4-FFF2-40B4-BE49-F238E27FC236}">
                <a16:creationId xmlns:a16="http://schemas.microsoft.com/office/drawing/2014/main" id="{380F56AA-1532-1C4F-A244-9BDF2CD72D90}"/>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10/16/23</a:t>
            </a:fld>
            <a:endParaRPr lang="en-US" dirty="0"/>
          </a:p>
        </p:txBody>
      </p:sp>
    </p:spTree>
    <p:extLst>
      <p:ext uri="{BB962C8B-B14F-4D97-AF65-F5344CB8AC3E}">
        <p14:creationId xmlns:p14="http://schemas.microsoft.com/office/powerpoint/2010/main" val="2288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26E6A5B-551E-9848-960E-017206F30AC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7D7F84F-CD2E-0B47-870B-26226738019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BBF6CCA4-9B28-EC48-A781-8D5ACF465AEA}"/>
              </a:ext>
            </a:extLst>
          </p:cNvPr>
          <p:cNvSpPr>
            <a:spLocks noGrp="1"/>
          </p:cNvSpPr>
          <p:nvPr>
            <p:ph type="ftr" sz="quarter" idx="11"/>
          </p:nvPr>
        </p:nvSpPr>
        <p:spPr/>
        <p:txBody>
          <a:bodyPr/>
          <a:lstStyle/>
          <a:p>
            <a:r>
              <a:rPr lang="en-US" dirty="0"/>
              <a:t>CIS 5210/4210</a:t>
            </a:r>
          </a:p>
        </p:txBody>
      </p:sp>
      <p:sp>
        <p:nvSpPr>
          <p:cNvPr id="6" name="Slide Number Placeholder 5">
            <a:extLst>
              <a:ext uri="{FF2B5EF4-FFF2-40B4-BE49-F238E27FC236}">
                <a16:creationId xmlns:a16="http://schemas.microsoft.com/office/drawing/2014/main" id="{7121AC1A-2588-8249-A226-826E2B496B34}"/>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7" name="Date Placeholder 3">
            <a:extLst>
              <a:ext uri="{FF2B5EF4-FFF2-40B4-BE49-F238E27FC236}">
                <a16:creationId xmlns:a16="http://schemas.microsoft.com/office/drawing/2014/main" id="{68BAD775-4574-FF45-A555-5499A91FB45F}"/>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10/16/23</a:t>
            </a:fld>
            <a:endParaRPr lang="en-US" dirty="0"/>
          </a:p>
        </p:txBody>
      </p:sp>
    </p:spTree>
    <p:extLst>
      <p:ext uri="{BB962C8B-B14F-4D97-AF65-F5344CB8AC3E}">
        <p14:creationId xmlns:p14="http://schemas.microsoft.com/office/powerpoint/2010/main" val="374685980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1_Title and Content">
  <p:cSld name="1_Title and Content">
    <p:spTree>
      <p:nvGrpSpPr>
        <p:cNvPr id="1" name="Shape 23"/>
        <p:cNvGrpSpPr/>
        <p:nvPr/>
      </p:nvGrpSpPr>
      <p:grpSpPr>
        <a:xfrm>
          <a:off x="0" y="0"/>
          <a:ext cx="0" cy="0"/>
          <a:chOff x="0" y="0"/>
          <a:chExt cx="0" cy="0"/>
        </a:xfrm>
      </p:grpSpPr>
      <p:pic>
        <p:nvPicPr>
          <p:cNvPr id="24" name="Google Shape;24;p12"/>
          <p:cNvPicPr preferRelativeResize="0"/>
          <p:nvPr/>
        </p:nvPicPr>
        <p:blipFill rotWithShape="1">
          <a:blip r:embed="rId2">
            <a:alphaModFix amt="40000"/>
          </a:blip>
          <a:srcRect/>
          <a:stretch/>
        </p:blipFill>
        <p:spPr>
          <a:xfrm>
            <a:off x="156750" y="6547264"/>
            <a:ext cx="1981200" cy="274320"/>
          </a:xfrm>
          <a:prstGeom prst="rect">
            <a:avLst/>
          </a:prstGeom>
          <a:noFill/>
          <a:ln>
            <a:noFill/>
          </a:ln>
        </p:spPr>
      </p:pic>
      <p:sp>
        <p:nvSpPr>
          <p:cNvPr id="25" name="Google Shape;25;p12"/>
          <p:cNvSpPr txBox="1">
            <a:spLocks noGrp="1"/>
          </p:cNvSpPr>
          <p:nvPr>
            <p:ph type="body" idx="1"/>
          </p:nvPr>
        </p:nvSpPr>
        <p:spPr>
          <a:xfrm>
            <a:off x="399684" y="962027"/>
            <a:ext cx="10555288" cy="4106863"/>
          </a:xfrm>
          <a:prstGeom prst="rect">
            <a:avLst/>
          </a:prstGeom>
          <a:noFill/>
          <a:ln>
            <a:noFill/>
          </a:ln>
        </p:spPr>
        <p:txBody>
          <a:bodyPr spcFirstLastPara="1" wrap="square" lIns="91425" tIns="45700" rIns="91425" bIns="45700" anchor="t" anchorCtr="0">
            <a:normAutofit/>
          </a:bodyPr>
          <a:lstStyle>
            <a:lvl1pPr marL="457200" lvl="0" indent="-355600" algn="l">
              <a:lnSpc>
                <a:spcPct val="90000"/>
              </a:lnSpc>
              <a:spcBef>
                <a:spcPts val="1000"/>
              </a:spcBef>
              <a:spcAft>
                <a:spcPts val="0"/>
              </a:spcAft>
              <a:buClr>
                <a:schemeClr val="dk1"/>
              </a:buClr>
              <a:buSzPts val="2000"/>
              <a:buFont typeface="Courier New"/>
              <a:buChar char="o"/>
              <a:defRPr sz="2000">
                <a:latin typeface="Open Sans"/>
                <a:ea typeface="Open Sans"/>
                <a:cs typeface="Open Sans"/>
                <a:sym typeface="Open Sans"/>
              </a:defRPr>
            </a:lvl1pPr>
            <a:lvl2pPr marL="914400" lvl="1" indent="-355600" algn="l">
              <a:lnSpc>
                <a:spcPct val="90000"/>
              </a:lnSpc>
              <a:spcBef>
                <a:spcPts val="500"/>
              </a:spcBef>
              <a:spcAft>
                <a:spcPts val="0"/>
              </a:spcAft>
              <a:buClr>
                <a:schemeClr val="dk1"/>
              </a:buClr>
              <a:buSzPts val="2000"/>
              <a:buFont typeface="Noto Sans Symbols"/>
              <a:buChar char="▪"/>
              <a:defRPr sz="2000">
                <a:latin typeface="Open Sans"/>
                <a:ea typeface="Open Sans"/>
                <a:cs typeface="Open Sans"/>
                <a:sym typeface="Open Sans"/>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o"/>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6" name="Google Shape;26;p12"/>
          <p:cNvSpPr txBox="1"/>
          <p:nvPr/>
        </p:nvSpPr>
        <p:spPr>
          <a:xfrm>
            <a:off x="8290560" y="6486304"/>
            <a:ext cx="3858542" cy="371696"/>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88888"/>
              </a:buClr>
              <a:buSzPts val="1100"/>
              <a:buFont typeface="Open Sans"/>
              <a:buNone/>
            </a:pPr>
            <a:r>
              <a:rPr lang="en-US" sz="1100" b="0" i="0" u="none" strike="noStrike" cap="none">
                <a:solidFill>
                  <a:srgbClr val="888888"/>
                </a:solidFill>
                <a:latin typeface="Open Sans"/>
                <a:ea typeface="Open Sans"/>
                <a:cs typeface="Open Sans"/>
                <a:sym typeface="Open Sans"/>
              </a:rPr>
              <a:t> CIS 550   |   Property of Penn Engineering   |   </a:t>
            </a:r>
            <a:fld id="{00000000-1234-1234-1234-123412341234}" type="slidenum">
              <a:rPr lang="en-US" sz="1100" b="0" i="0" u="none" strike="noStrike" cap="none">
                <a:solidFill>
                  <a:srgbClr val="888888"/>
                </a:solidFill>
                <a:latin typeface="Open Sans"/>
                <a:ea typeface="Open Sans"/>
                <a:cs typeface="Open Sans"/>
                <a:sym typeface="Open Sans"/>
              </a:rPr>
              <a:t>‹#›</a:t>
            </a:fld>
            <a:endParaRPr sz="1100" b="0" i="0" u="none" strike="noStrike" cap="none">
              <a:solidFill>
                <a:srgbClr val="888888"/>
              </a:solidFill>
              <a:latin typeface="Open Sans"/>
              <a:ea typeface="Open Sans"/>
              <a:cs typeface="Open Sans"/>
              <a:sym typeface="Open Sans"/>
            </a:endParaRPr>
          </a:p>
        </p:txBody>
      </p:sp>
      <p:sp>
        <p:nvSpPr>
          <p:cNvPr id="27" name="Google Shape;27;p12"/>
          <p:cNvSpPr txBox="1">
            <a:spLocks noGrp="1"/>
          </p:cNvSpPr>
          <p:nvPr>
            <p:ph type="body" idx="2"/>
          </p:nvPr>
        </p:nvSpPr>
        <p:spPr>
          <a:xfrm>
            <a:off x="394073" y="311152"/>
            <a:ext cx="10555200" cy="651000"/>
          </a:xfrm>
          <a:prstGeom prst="rect">
            <a:avLst/>
          </a:prstGeom>
          <a:noFill/>
          <a:ln>
            <a:noFill/>
          </a:ln>
        </p:spPr>
        <p:txBody>
          <a:bodyPr spcFirstLastPara="1" wrap="square" lIns="91425" tIns="45700" rIns="91425" bIns="45700" anchor="t" anchorCtr="0">
            <a:normAutofit/>
          </a:bodyPr>
          <a:lstStyle>
            <a:lvl1pPr marL="457200" marR="0" lvl="0" indent="-228600" algn="l">
              <a:lnSpc>
                <a:spcPct val="90000"/>
              </a:lnSpc>
              <a:spcBef>
                <a:spcPts val="1000"/>
              </a:spcBef>
              <a:spcAft>
                <a:spcPts val="0"/>
              </a:spcAft>
              <a:buClr>
                <a:srgbClr val="370661"/>
              </a:buClr>
              <a:buSzPts val="3200"/>
              <a:buFont typeface="Open Sans"/>
              <a:buNone/>
              <a:defRPr sz="3200" b="1">
                <a:solidFill>
                  <a:srgbClr val="370661"/>
                </a:solidFill>
              </a:defRPr>
            </a:lvl1pPr>
            <a:lvl2pPr marL="914400" lvl="1" indent="-342900" algn="l">
              <a:lnSpc>
                <a:spcPct val="90000"/>
              </a:lnSpc>
              <a:spcBef>
                <a:spcPts val="500"/>
              </a:spcBef>
              <a:spcAft>
                <a:spcPts val="0"/>
              </a:spcAft>
              <a:buClr>
                <a:srgbClr val="370661"/>
              </a:buClr>
              <a:buSzPts val="1800"/>
              <a:buFont typeface="Open Sans"/>
              <a:buChar char="▪"/>
              <a:defRPr b="1">
                <a:solidFill>
                  <a:srgbClr val="370661"/>
                </a:solidFill>
              </a:defRPr>
            </a:lvl2pPr>
            <a:lvl3pPr marL="1371600" lvl="2" indent="-342900" algn="l">
              <a:lnSpc>
                <a:spcPct val="90000"/>
              </a:lnSpc>
              <a:spcBef>
                <a:spcPts val="500"/>
              </a:spcBef>
              <a:spcAft>
                <a:spcPts val="0"/>
              </a:spcAft>
              <a:buClr>
                <a:srgbClr val="370661"/>
              </a:buClr>
              <a:buSzPts val="1800"/>
              <a:buFont typeface="Open Sans"/>
              <a:buChar char="•"/>
              <a:defRPr b="1">
                <a:solidFill>
                  <a:srgbClr val="370661"/>
                </a:solidFill>
              </a:defRPr>
            </a:lvl3pPr>
            <a:lvl4pPr marL="1828800" lvl="3" indent="-342900" algn="l">
              <a:lnSpc>
                <a:spcPct val="90000"/>
              </a:lnSpc>
              <a:spcBef>
                <a:spcPts val="500"/>
              </a:spcBef>
              <a:spcAft>
                <a:spcPts val="0"/>
              </a:spcAft>
              <a:buClr>
                <a:srgbClr val="370661"/>
              </a:buClr>
              <a:buSzPts val="1800"/>
              <a:buFont typeface="Open Sans"/>
              <a:buChar char="o"/>
              <a:defRPr b="1">
                <a:solidFill>
                  <a:srgbClr val="370661"/>
                </a:solidFill>
              </a:defRPr>
            </a:lvl4pPr>
            <a:lvl5pPr marL="2286000" lvl="4" indent="-342900" algn="l">
              <a:lnSpc>
                <a:spcPct val="90000"/>
              </a:lnSpc>
              <a:spcBef>
                <a:spcPts val="500"/>
              </a:spcBef>
              <a:spcAft>
                <a:spcPts val="0"/>
              </a:spcAft>
              <a:buClr>
                <a:srgbClr val="370661"/>
              </a:buClr>
              <a:buSzPts val="1800"/>
              <a:buFont typeface="Open Sans"/>
              <a:buChar char="▪"/>
              <a:defRPr b="1">
                <a:solidFill>
                  <a:srgbClr val="370661"/>
                </a:solidFill>
              </a:defRPr>
            </a:lvl5pPr>
            <a:lvl6pPr marL="2743200" lvl="5" indent="-342900" algn="l">
              <a:lnSpc>
                <a:spcPct val="90000"/>
              </a:lnSpc>
              <a:spcBef>
                <a:spcPts val="500"/>
              </a:spcBef>
              <a:spcAft>
                <a:spcPts val="0"/>
              </a:spcAft>
              <a:buClr>
                <a:srgbClr val="370661"/>
              </a:buClr>
              <a:buSzPts val="1800"/>
              <a:buFont typeface="Open Sans"/>
              <a:buChar char="•"/>
              <a:defRPr b="1">
                <a:solidFill>
                  <a:srgbClr val="370661"/>
                </a:solidFill>
                <a:latin typeface="Open Sans"/>
                <a:ea typeface="Open Sans"/>
                <a:cs typeface="Open Sans"/>
                <a:sym typeface="Open Sans"/>
              </a:defRPr>
            </a:lvl6pPr>
            <a:lvl7pPr marL="3200400" lvl="6" indent="-342900" algn="l">
              <a:lnSpc>
                <a:spcPct val="90000"/>
              </a:lnSpc>
              <a:spcBef>
                <a:spcPts val="500"/>
              </a:spcBef>
              <a:spcAft>
                <a:spcPts val="0"/>
              </a:spcAft>
              <a:buClr>
                <a:srgbClr val="370661"/>
              </a:buClr>
              <a:buSzPts val="1800"/>
              <a:buFont typeface="Open Sans"/>
              <a:buChar char="•"/>
              <a:defRPr b="1">
                <a:solidFill>
                  <a:srgbClr val="370661"/>
                </a:solidFill>
                <a:latin typeface="Open Sans"/>
                <a:ea typeface="Open Sans"/>
                <a:cs typeface="Open Sans"/>
                <a:sym typeface="Open Sans"/>
              </a:defRPr>
            </a:lvl7pPr>
            <a:lvl8pPr marL="3657600" lvl="7" indent="-342900" algn="l">
              <a:lnSpc>
                <a:spcPct val="90000"/>
              </a:lnSpc>
              <a:spcBef>
                <a:spcPts val="500"/>
              </a:spcBef>
              <a:spcAft>
                <a:spcPts val="0"/>
              </a:spcAft>
              <a:buClr>
                <a:srgbClr val="370661"/>
              </a:buClr>
              <a:buSzPts val="1800"/>
              <a:buFont typeface="Open Sans"/>
              <a:buChar char="•"/>
              <a:defRPr b="1">
                <a:solidFill>
                  <a:srgbClr val="370661"/>
                </a:solidFill>
                <a:latin typeface="Open Sans"/>
                <a:ea typeface="Open Sans"/>
                <a:cs typeface="Open Sans"/>
                <a:sym typeface="Open Sans"/>
              </a:defRPr>
            </a:lvl8pPr>
            <a:lvl9pPr marL="4114800" lvl="8" indent="-342900" algn="l">
              <a:lnSpc>
                <a:spcPct val="90000"/>
              </a:lnSpc>
              <a:spcBef>
                <a:spcPts val="500"/>
              </a:spcBef>
              <a:spcAft>
                <a:spcPts val="0"/>
              </a:spcAft>
              <a:buClr>
                <a:srgbClr val="370661"/>
              </a:buClr>
              <a:buSzPts val="1800"/>
              <a:buFont typeface="Open Sans"/>
              <a:buChar char="•"/>
              <a:defRPr b="1">
                <a:solidFill>
                  <a:srgbClr val="370661"/>
                </a:solidFill>
                <a:latin typeface="Open Sans"/>
                <a:ea typeface="Open Sans"/>
                <a:cs typeface="Open Sans"/>
                <a:sym typeface="Open Sans"/>
              </a:defRPr>
            </a:lvl9pPr>
          </a:lstStyle>
          <a:p>
            <a:endParaRPr/>
          </a:p>
        </p:txBody>
      </p:sp>
      <p:sp>
        <p:nvSpPr>
          <p:cNvPr id="28" name="Google Shape;28;p12"/>
          <p:cNvSpPr/>
          <p:nvPr/>
        </p:nvSpPr>
        <p:spPr>
          <a:xfrm>
            <a:off x="0" y="6486300"/>
            <a:ext cx="12192000" cy="371700"/>
          </a:xfrm>
          <a:prstGeom prst="rect">
            <a:avLst/>
          </a:prstGeom>
          <a:solidFill>
            <a:srgbClr val="37066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9" name="Google Shape;29;p12"/>
          <p:cNvPicPr preferRelativeResize="0"/>
          <p:nvPr/>
        </p:nvPicPr>
        <p:blipFill rotWithShape="1">
          <a:blip r:embed="rId3">
            <a:alphaModFix/>
          </a:blip>
          <a:srcRect/>
          <a:stretch/>
        </p:blipFill>
        <p:spPr>
          <a:xfrm>
            <a:off x="53875" y="6501549"/>
            <a:ext cx="1780175" cy="341200"/>
          </a:xfrm>
          <a:prstGeom prst="rect">
            <a:avLst/>
          </a:prstGeom>
          <a:noFill/>
          <a:ln>
            <a:noFill/>
          </a:ln>
        </p:spPr>
      </p:pic>
    </p:spTree>
    <p:extLst>
      <p:ext uri="{BB962C8B-B14F-4D97-AF65-F5344CB8AC3E}">
        <p14:creationId xmlns:p14="http://schemas.microsoft.com/office/powerpoint/2010/main" val="12337477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020B61-BA54-414E-8E4C-99C08C12F92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8A5A07B-6E34-B340-A611-F2555B74265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2A0983A0-E899-0C41-98ED-E121F2DA3B2B}"/>
              </a:ext>
            </a:extLst>
          </p:cNvPr>
          <p:cNvSpPr>
            <a:spLocks noGrp="1"/>
          </p:cNvSpPr>
          <p:nvPr>
            <p:ph type="ftr" sz="quarter" idx="11"/>
          </p:nvPr>
        </p:nvSpPr>
        <p:spPr/>
        <p:txBody>
          <a:bodyPr/>
          <a:lstStyle/>
          <a:p>
            <a:r>
              <a:rPr lang="en-US" dirty="0"/>
              <a:t>CIS 5210/4210</a:t>
            </a:r>
          </a:p>
        </p:txBody>
      </p:sp>
      <p:sp>
        <p:nvSpPr>
          <p:cNvPr id="6" name="Slide Number Placeholder 5">
            <a:extLst>
              <a:ext uri="{FF2B5EF4-FFF2-40B4-BE49-F238E27FC236}">
                <a16:creationId xmlns:a16="http://schemas.microsoft.com/office/drawing/2014/main" id="{CD5F0F47-D085-884A-BBB6-559E49CC93AD}"/>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8" name="Date Placeholder 3">
            <a:extLst>
              <a:ext uri="{FF2B5EF4-FFF2-40B4-BE49-F238E27FC236}">
                <a16:creationId xmlns:a16="http://schemas.microsoft.com/office/drawing/2014/main" id="{26BA3910-9997-604F-878B-1C0C5E9A8185}"/>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10/16/23</a:t>
            </a:fld>
            <a:endParaRPr lang="en-US" dirty="0"/>
          </a:p>
        </p:txBody>
      </p:sp>
    </p:spTree>
    <p:extLst>
      <p:ext uri="{BB962C8B-B14F-4D97-AF65-F5344CB8AC3E}">
        <p14:creationId xmlns:p14="http://schemas.microsoft.com/office/powerpoint/2010/main" val="26416673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340F55-1725-704D-A355-35461BB1303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92A0353-895D-5C45-9F23-4858B73E6F9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5" name="Footer Placeholder 4">
            <a:extLst>
              <a:ext uri="{FF2B5EF4-FFF2-40B4-BE49-F238E27FC236}">
                <a16:creationId xmlns:a16="http://schemas.microsoft.com/office/drawing/2014/main" id="{10C7E8A2-A965-1B48-8D1B-9270F97264C3}"/>
              </a:ext>
            </a:extLst>
          </p:cNvPr>
          <p:cNvSpPr>
            <a:spLocks noGrp="1"/>
          </p:cNvSpPr>
          <p:nvPr>
            <p:ph type="ftr" sz="quarter" idx="11"/>
          </p:nvPr>
        </p:nvSpPr>
        <p:spPr/>
        <p:txBody>
          <a:bodyPr/>
          <a:lstStyle/>
          <a:p>
            <a:r>
              <a:rPr lang="en-US" dirty="0"/>
              <a:t>CIS 5210/4210</a:t>
            </a:r>
          </a:p>
        </p:txBody>
      </p:sp>
      <p:sp>
        <p:nvSpPr>
          <p:cNvPr id="6" name="Slide Number Placeholder 5">
            <a:extLst>
              <a:ext uri="{FF2B5EF4-FFF2-40B4-BE49-F238E27FC236}">
                <a16:creationId xmlns:a16="http://schemas.microsoft.com/office/drawing/2014/main" id="{BC2305DD-AD55-5B41-B491-F313F34149BE}"/>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7" name="Date Placeholder 3">
            <a:extLst>
              <a:ext uri="{FF2B5EF4-FFF2-40B4-BE49-F238E27FC236}">
                <a16:creationId xmlns:a16="http://schemas.microsoft.com/office/drawing/2014/main" id="{69CFDAB7-D604-E54E-A719-7BFCF39FAAA0}"/>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10/16/23</a:t>
            </a:fld>
            <a:endParaRPr lang="en-US" dirty="0"/>
          </a:p>
        </p:txBody>
      </p:sp>
    </p:spTree>
    <p:extLst>
      <p:ext uri="{BB962C8B-B14F-4D97-AF65-F5344CB8AC3E}">
        <p14:creationId xmlns:p14="http://schemas.microsoft.com/office/powerpoint/2010/main" val="13287176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C0D993-8708-C748-8BF8-A3020043E6D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BE0E0A7-479C-E440-A318-EF8E7701037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4048DC8-08CC-804E-992C-59DD487C117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82A5E55D-2ADD-F04A-9911-3EC6595C9AC6}"/>
              </a:ext>
            </a:extLst>
          </p:cNvPr>
          <p:cNvSpPr>
            <a:spLocks noGrp="1"/>
          </p:cNvSpPr>
          <p:nvPr>
            <p:ph type="ftr" sz="quarter" idx="11"/>
          </p:nvPr>
        </p:nvSpPr>
        <p:spPr/>
        <p:txBody>
          <a:bodyPr/>
          <a:lstStyle/>
          <a:p>
            <a:r>
              <a:rPr lang="en-US" dirty="0"/>
              <a:t>CIS 5210/4210</a:t>
            </a:r>
          </a:p>
        </p:txBody>
      </p:sp>
      <p:sp>
        <p:nvSpPr>
          <p:cNvPr id="7" name="Slide Number Placeholder 6">
            <a:extLst>
              <a:ext uri="{FF2B5EF4-FFF2-40B4-BE49-F238E27FC236}">
                <a16:creationId xmlns:a16="http://schemas.microsoft.com/office/drawing/2014/main" id="{B8650945-E404-FB4E-A523-EBDDCAAD3FFE}"/>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8" name="Date Placeholder 3">
            <a:extLst>
              <a:ext uri="{FF2B5EF4-FFF2-40B4-BE49-F238E27FC236}">
                <a16:creationId xmlns:a16="http://schemas.microsoft.com/office/drawing/2014/main" id="{37E0D0F2-5BA0-0B4E-91CF-3B7E48BFA577}"/>
              </a:ext>
            </a:extLst>
          </p:cNvPr>
          <p:cNvSpPr>
            <a:spLocks noGrp="1"/>
          </p:cNvSpPr>
          <p:nvPr>
            <p:ph type="dt" sz="half" idx="13"/>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10/16/23</a:t>
            </a:fld>
            <a:endParaRPr lang="en-US" dirty="0"/>
          </a:p>
        </p:txBody>
      </p:sp>
    </p:spTree>
    <p:extLst>
      <p:ext uri="{BB962C8B-B14F-4D97-AF65-F5344CB8AC3E}">
        <p14:creationId xmlns:p14="http://schemas.microsoft.com/office/powerpoint/2010/main" val="35498898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84CF41-2200-D842-B9F9-FF775E43BFE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A7C93C0-F1D4-D34B-81A7-DA239AE3578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A3EC002-01DA-1B44-8FBE-E8CAF62F400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8261212-FAAD-F944-BADA-4651FD87400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8542B8E-CD9B-2D40-8BAD-5C6E8609C86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a:extLst>
              <a:ext uri="{FF2B5EF4-FFF2-40B4-BE49-F238E27FC236}">
                <a16:creationId xmlns:a16="http://schemas.microsoft.com/office/drawing/2014/main" id="{B1815244-12A5-5A45-B8FF-74FBC4159A6D}"/>
              </a:ext>
            </a:extLst>
          </p:cNvPr>
          <p:cNvSpPr>
            <a:spLocks noGrp="1"/>
          </p:cNvSpPr>
          <p:nvPr>
            <p:ph type="ftr" sz="quarter" idx="11"/>
          </p:nvPr>
        </p:nvSpPr>
        <p:spPr/>
        <p:txBody>
          <a:bodyPr/>
          <a:lstStyle/>
          <a:p>
            <a:r>
              <a:rPr lang="en-US" dirty="0"/>
              <a:t>CIS 5210/4210</a:t>
            </a:r>
          </a:p>
        </p:txBody>
      </p:sp>
      <p:sp>
        <p:nvSpPr>
          <p:cNvPr id="9" name="Slide Number Placeholder 8">
            <a:extLst>
              <a:ext uri="{FF2B5EF4-FFF2-40B4-BE49-F238E27FC236}">
                <a16:creationId xmlns:a16="http://schemas.microsoft.com/office/drawing/2014/main" id="{0EBC00F0-F776-D047-95B9-FF5B7C9191EC}"/>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10" name="Date Placeholder 3">
            <a:extLst>
              <a:ext uri="{FF2B5EF4-FFF2-40B4-BE49-F238E27FC236}">
                <a16:creationId xmlns:a16="http://schemas.microsoft.com/office/drawing/2014/main" id="{465492C2-C24A-D945-B33F-10F13A923FC5}"/>
              </a:ext>
            </a:extLst>
          </p:cNvPr>
          <p:cNvSpPr>
            <a:spLocks noGrp="1"/>
          </p:cNvSpPr>
          <p:nvPr>
            <p:ph type="dt" sz="half" idx="13"/>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10/16/23</a:t>
            </a:fld>
            <a:endParaRPr lang="en-US" dirty="0"/>
          </a:p>
        </p:txBody>
      </p:sp>
    </p:spTree>
    <p:extLst>
      <p:ext uri="{BB962C8B-B14F-4D97-AF65-F5344CB8AC3E}">
        <p14:creationId xmlns:p14="http://schemas.microsoft.com/office/powerpoint/2010/main" val="25550320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640003-B350-E04A-B763-4329CE8EF241}"/>
              </a:ext>
            </a:extLst>
          </p:cNvPr>
          <p:cNvSpPr>
            <a:spLocks noGrp="1"/>
          </p:cNvSpPr>
          <p:nvPr>
            <p:ph type="title"/>
          </p:nvPr>
        </p:nvSpPr>
        <p:spPr/>
        <p:txBody>
          <a:bodyPr/>
          <a:lstStyle/>
          <a:p>
            <a:r>
              <a:rPr lang="en-US"/>
              <a:t>Click to edit Master title style</a:t>
            </a:r>
          </a:p>
        </p:txBody>
      </p:sp>
      <p:sp>
        <p:nvSpPr>
          <p:cNvPr id="4" name="Footer Placeholder 3">
            <a:extLst>
              <a:ext uri="{FF2B5EF4-FFF2-40B4-BE49-F238E27FC236}">
                <a16:creationId xmlns:a16="http://schemas.microsoft.com/office/drawing/2014/main" id="{907B310E-B0C6-6646-A2F2-2E88C502F279}"/>
              </a:ext>
            </a:extLst>
          </p:cNvPr>
          <p:cNvSpPr>
            <a:spLocks noGrp="1"/>
          </p:cNvSpPr>
          <p:nvPr>
            <p:ph type="ftr" sz="quarter" idx="11"/>
          </p:nvPr>
        </p:nvSpPr>
        <p:spPr/>
        <p:txBody>
          <a:bodyPr/>
          <a:lstStyle/>
          <a:p>
            <a:r>
              <a:rPr lang="en-US" dirty="0"/>
              <a:t>CIS 5210/4210</a:t>
            </a:r>
          </a:p>
        </p:txBody>
      </p:sp>
      <p:sp>
        <p:nvSpPr>
          <p:cNvPr id="5" name="Slide Number Placeholder 4">
            <a:extLst>
              <a:ext uri="{FF2B5EF4-FFF2-40B4-BE49-F238E27FC236}">
                <a16:creationId xmlns:a16="http://schemas.microsoft.com/office/drawing/2014/main" id="{74A2DD48-6EDB-BC4D-96A2-BA066FAA827C}"/>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6" name="Date Placeholder 3">
            <a:extLst>
              <a:ext uri="{FF2B5EF4-FFF2-40B4-BE49-F238E27FC236}">
                <a16:creationId xmlns:a16="http://schemas.microsoft.com/office/drawing/2014/main" id="{95540311-DB5A-8444-A671-3CAEF937BF9E}"/>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10/16/23</a:t>
            </a:fld>
            <a:endParaRPr lang="en-US" dirty="0"/>
          </a:p>
        </p:txBody>
      </p:sp>
    </p:spTree>
    <p:extLst>
      <p:ext uri="{BB962C8B-B14F-4D97-AF65-F5344CB8AC3E}">
        <p14:creationId xmlns:p14="http://schemas.microsoft.com/office/powerpoint/2010/main" val="34470018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94920DE-F4F3-3C41-A38E-E1EF78B64B59}"/>
              </a:ext>
            </a:extLst>
          </p:cNvPr>
          <p:cNvSpPr/>
          <p:nvPr userDrawn="1"/>
        </p:nvSpPr>
        <p:spPr>
          <a:xfrm>
            <a:off x="-83457" y="6477624"/>
            <a:ext cx="12438743" cy="4964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ooter Placeholder 2">
            <a:extLst>
              <a:ext uri="{FF2B5EF4-FFF2-40B4-BE49-F238E27FC236}">
                <a16:creationId xmlns:a16="http://schemas.microsoft.com/office/drawing/2014/main" id="{42980C71-7E56-BB44-81EC-F71521DB30EC}"/>
              </a:ext>
            </a:extLst>
          </p:cNvPr>
          <p:cNvSpPr>
            <a:spLocks noGrp="1"/>
          </p:cNvSpPr>
          <p:nvPr>
            <p:ph type="ftr" sz="quarter" idx="11"/>
          </p:nvPr>
        </p:nvSpPr>
        <p:spPr/>
        <p:txBody>
          <a:bodyPr/>
          <a:lstStyle>
            <a:lvl1pPr>
              <a:defRPr baseline="0">
                <a:solidFill>
                  <a:schemeClr val="bg2"/>
                </a:solidFill>
              </a:defRPr>
            </a:lvl1pPr>
          </a:lstStyle>
          <a:p>
            <a:endParaRPr lang="en-US" dirty="0"/>
          </a:p>
        </p:txBody>
      </p:sp>
      <p:sp>
        <p:nvSpPr>
          <p:cNvPr id="4" name="Slide Number Placeholder 3">
            <a:extLst>
              <a:ext uri="{FF2B5EF4-FFF2-40B4-BE49-F238E27FC236}">
                <a16:creationId xmlns:a16="http://schemas.microsoft.com/office/drawing/2014/main" id="{C21FA998-67AC-AF42-903F-83F635E59AA0}"/>
              </a:ext>
            </a:extLst>
          </p:cNvPr>
          <p:cNvSpPr>
            <a:spLocks noGrp="1"/>
          </p:cNvSpPr>
          <p:nvPr>
            <p:ph type="sldNum" sz="quarter" idx="12"/>
          </p:nvPr>
        </p:nvSpPr>
        <p:spPr/>
        <p:txBody>
          <a:bodyPr/>
          <a:lstStyle>
            <a:lvl1pPr>
              <a:defRPr baseline="0">
                <a:solidFill>
                  <a:schemeClr val="bg2"/>
                </a:solidFill>
              </a:defRPr>
            </a:lvl1pPr>
          </a:lstStyle>
          <a:p>
            <a:fld id="{D19490E2-CA85-C940-B72C-CCD4B452E0DB}" type="slidenum">
              <a:rPr lang="en-US" smtClean="0"/>
              <a:pPr/>
              <a:t>‹#›</a:t>
            </a:fld>
            <a:endParaRPr lang="en-US" dirty="0"/>
          </a:p>
        </p:txBody>
      </p:sp>
      <p:sp>
        <p:nvSpPr>
          <p:cNvPr id="5" name="Rectangle 4">
            <a:extLst>
              <a:ext uri="{FF2B5EF4-FFF2-40B4-BE49-F238E27FC236}">
                <a16:creationId xmlns:a16="http://schemas.microsoft.com/office/drawing/2014/main" id="{BA98943E-9E00-8944-B9D1-AFA4B475EE50}"/>
              </a:ext>
            </a:extLst>
          </p:cNvPr>
          <p:cNvSpPr/>
          <p:nvPr userDrawn="1"/>
        </p:nvSpPr>
        <p:spPr>
          <a:xfrm>
            <a:off x="11543071" y="0"/>
            <a:ext cx="648929" cy="41098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oogle Shape;33;p13">
            <a:extLst>
              <a:ext uri="{FF2B5EF4-FFF2-40B4-BE49-F238E27FC236}">
                <a16:creationId xmlns:a16="http://schemas.microsoft.com/office/drawing/2014/main" id="{14F3EB22-F4D2-754A-AB85-DAA4305252E0}"/>
              </a:ext>
            </a:extLst>
          </p:cNvPr>
          <p:cNvPicPr preferRelativeResize="0"/>
          <p:nvPr userDrawn="1"/>
        </p:nvPicPr>
        <p:blipFill rotWithShape="1">
          <a:blip r:embed="rId2">
            <a:alphaModFix amt="40000"/>
          </a:blip>
          <a:srcRect/>
          <a:stretch/>
        </p:blipFill>
        <p:spPr>
          <a:xfrm>
            <a:off x="156750" y="6547264"/>
            <a:ext cx="1981200" cy="274320"/>
          </a:xfrm>
          <a:prstGeom prst="rect">
            <a:avLst/>
          </a:prstGeom>
          <a:noFill/>
          <a:ln>
            <a:noFill/>
          </a:ln>
        </p:spPr>
      </p:pic>
    </p:spTree>
    <p:extLst>
      <p:ext uri="{BB962C8B-B14F-4D97-AF65-F5344CB8AC3E}">
        <p14:creationId xmlns:p14="http://schemas.microsoft.com/office/powerpoint/2010/main" val="39834681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DE774F-50A5-E14E-AAEC-14855327C1F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7FC1686-80B3-8A4B-9736-F0316A436BB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2BCD0AB-9D3A-5C41-8CF6-96FEC7FE574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692A7C02-06ED-8946-9533-9CC994F56D38}"/>
              </a:ext>
            </a:extLst>
          </p:cNvPr>
          <p:cNvSpPr>
            <a:spLocks noGrp="1"/>
          </p:cNvSpPr>
          <p:nvPr>
            <p:ph type="ftr" sz="quarter" idx="11"/>
          </p:nvPr>
        </p:nvSpPr>
        <p:spPr/>
        <p:txBody>
          <a:bodyPr/>
          <a:lstStyle/>
          <a:p>
            <a:r>
              <a:rPr lang="en-US" dirty="0"/>
              <a:t>CIS 5210/4210</a:t>
            </a:r>
          </a:p>
        </p:txBody>
      </p:sp>
      <p:sp>
        <p:nvSpPr>
          <p:cNvPr id="7" name="Slide Number Placeholder 6">
            <a:extLst>
              <a:ext uri="{FF2B5EF4-FFF2-40B4-BE49-F238E27FC236}">
                <a16:creationId xmlns:a16="http://schemas.microsoft.com/office/drawing/2014/main" id="{3336EB30-E3CB-CC41-9AE9-BCE86A9CF0CC}"/>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8" name="Date Placeholder 3">
            <a:extLst>
              <a:ext uri="{FF2B5EF4-FFF2-40B4-BE49-F238E27FC236}">
                <a16:creationId xmlns:a16="http://schemas.microsoft.com/office/drawing/2014/main" id="{F5B1E8B3-7FC3-0A49-B31A-DDA22EA8F571}"/>
              </a:ext>
            </a:extLst>
          </p:cNvPr>
          <p:cNvSpPr>
            <a:spLocks noGrp="1"/>
          </p:cNvSpPr>
          <p:nvPr>
            <p:ph type="dt" sz="half" idx="13"/>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10/16/23</a:t>
            </a:fld>
            <a:endParaRPr lang="en-US" dirty="0"/>
          </a:p>
        </p:txBody>
      </p:sp>
    </p:spTree>
    <p:extLst>
      <p:ext uri="{BB962C8B-B14F-4D97-AF65-F5344CB8AC3E}">
        <p14:creationId xmlns:p14="http://schemas.microsoft.com/office/powerpoint/2010/main" val="24220680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6F4060-0D54-D247-B80E-D31A33DBC42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1C2D2A0-C12B-DC42-A002-CB51BD7996B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980596B5-0412-8141-B230-2031172B90B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287654FC-5288-CA42-A392-8D4125FD1CCD}"/>
              </a:ext>
            </a:extLst>
          </p:cNvPr>
          <p:cNvSpPr>
            <a:spLocks noGrp="1"/>
          </p:cNvSpPr>
          <p:nvPr>
            <p:ph type="ftr" sz="quarter" idx="11"/>
          </p:nvPr>
        </p:nvSpPr>
        <p:spPr/>
        <p:txBody>
          <a:bodyPr/>
          <a:lstStyle/>
          <a:p>
            <a:r>
              <a:rPr lang="en-US" dirty="0"/>
              <a:t>CIS 5210/4210</a:t>
            </a:r>
          </a:p>
        </p:txBody>
      </p:sp>
      <p:sp>
        <p:nvSpPr>
          <p:cNvPr id="7" name="Slide Number Placeholder 6">
            <a:extLst>
              <a:ext uri="{FF2B5EF4-FFF2-40B4-BE49-F238E27FC236}">
                <a16:creationId xmlns:a16="http://schemas.microsoft.com/office/drawing/2014/main" id="{85FCCC7A-6E1D-DC4A-A12F-30980DCAD3C2}"/>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8" name="Date Placeholder 3">
            <a:extLst>
              <a:ext uri="{FF2B5EF4-FFF2-40B4-BE49-F238E27FC236}">
                <a16:creationId xmlns:a16="http://schemas.microsoft.com/office/drawing/2014/main" id="{4676E1BE-53C9-0147-8AE4-A8FCEB505E0F}"/>
              </a:ext>
            </a:extLst>
          </p:cNvPr>
          <p:cNvSpPr>
            <a:spLocks noGrp="1"/>
          </p:cNvSpPr>
          <p:nvPr>
            <p:ph type="dt" sz="half" idx="13"/>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10/16/23</a:t>
            </a:fld>
            <a:endParaRPr lang="en-US" dirty="0"/>
          </a:p>
        </p:txBody>
      </p:sp>
    </p:spTree>
    <p:extLst>
      <p:ext uri="{BB962C8B-B14F-4D97-AF65-F5344CB8AC3E}">
        <p14:creationId xmlns:p14="http://schemas.microsoft.com/office/powerpoint/2010/main" val="3489581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 name="Google Shape;28;p12">
            <a:extLst>
              <a:ext uri="{FF2B5EF4-FFF2-40B4-BE49-F238E27FC236}">
                <a16:creationId xmlns:a16="http://schemas.microsoft.com/office/drawing/2014/main" id="{D565B97B-D174-6041-8128-9644BDEA392B}"/>
              </a:ext>
            </a:extLst>
          </p:cNvPr>
          <p:cNvSpPr/>
          <p:nvPr userDrawn="1"/>
        </p:nvSpPr>
        <p:spPr>
          <a:xfrm>
            <a:off x="0" y="6486300"/>
            <a:ext cx="12192000" cy="371700"/>
          </a:xfrm>
          <a:prstGeom prst="rect">
            <a:avLst/>
          </a:prstGeom>
          <a:solidFill>
            <a:srgbClr val="37066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2" name="Google Shape;29;p12">
            <a:extLst>
              <a:ext uri="{FF2B5EF4-FFF2-40B4-BE49-F238E27FC236}">
                <a16:creationId xmlns:a16="http://schemas.microsoft.com/office/drawing/2014/main" id="{BCE5A042-1C99-BF4D-B2B0-CC442047FEFA}"/>
              </a:ext>
            </a:extLst>
          </p:cNvPr>
          <p:cNvPicPr preferRelativeResize="0"/>
          <p:nvPr userDrawn="1"/>
        </p:nvPicPr>
        <p:blipFill rotWithShape="1">
          <a:blip r:embed="rId14">
            <a:alphaModFix/>
          </a:blip>
          <a:srcRect/>
          <a:stretch/>
        </p:blipFill>
        <p:spPr>
          <a:xfrm>
            <a:off x="53875" y="6501549"/>
            <a:ext cx="1780175" cy="341200"/>
          </a:xfrm>
          <a:prstGeom prst="rect">
            <a:avLst/>
          </a:prstGeom>
          <a:noFill/>
          <a:ln>
            <a:noFill/>
          </a:ln>
        </p:spPr>
      </p:pic>
      <p:sp>
        <p:nvSpPr>
          <p:cNvPr id="2" name="Title Placeholder 1">
            <a:extLst>
              <a:ext uri="{FF2B5EF4-FFF2-40B4-BE49-F238E27FC236}">
                <a16:creationId xmlns:a16="http://schemas.microsoft.com/office/drawing/2014/main" id="{31DC393A-D59D-9547-9124-7E756C3F1D84}"/>
              </a:ext>
            </a:extLst>
          </p:cNvPr>
          <p:cNvSpPr>
            <a:spLocks noGrp="1"/>
          </p:cNvSpPr>
          <p:nvPr>
            <p:ph type="title"/>
          </p:nvPr>
        </p:nvSpPr>
        <p:spPr>
          <a:xfrm>
            <a:off x="399673" y="365125"/>
            <a:ext cx="10954127" cy="77205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053FD086-4C25-CA48-906F-2DB2697E0F0C}"/>
              </a:ext>
            </a:extLst>
          </p:cNvPr>
          <p:cNvSpPr>
            <a:spLocks noGrp="1"/>
          </p:cNvSpPr>
          <p:nvPr>
            <p:ph type="body" idx="1"/>
          </p:nvPr>
        </p:nvSpPr>
        <p:spPr>
          <a:xfrm>
            <a:off x="399673" y="1348547"/>
            <a:ext cx="10515600" cy="47938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89F1B887-4C7C-6E4A-9988-EDE9C4567C5D}"/>
              </a:ext>
            </a:extLst>
          </p:cNvPr>
          <p:cNvSpPr>
            <a:spLocks noGrp="1"/>
          </p:cNvSpPr>
          <p:nvPr>
            <p:ph type="ftr" sz="quarter" idx="3"/>
          </p:nvPr>
        </p:nvSpPr>
        <p:spPr>
          <a:xfrm>
            <a:off x="4038600" y="6492875"/>
            <a:ext cx="4114800" cy="365125"/>
          </a:xfrm>
          <a:prstGeom prst="rect">
            <a:avLst/>
          </a:prstGeom>
        </p:spPr>
        <p:txBody>
          <a:bodyPr vert="horz" lIns="91440" tIns="45720" rIns="91440" bIns="45720" rtlCol="0" anchor="ctr"/>
          <a:lstStyle>
            <a:lvl1pPr algn="ctr">
              <a:defRPr sz="1200" baseline="0">
                <a:solidFill>
                  <a:schemeClr val="bg1"/>
                </a:solidFill>
              </a:defRPr>
            </a:lvl1pPr>
          </a:lstStyle>
          <a:p>
            <a:r>
              <a:rPr lang="en-US" dirty="0"/>
              <a:t>CIS 5210/4210</a:t>
            </a:r>
          </a:p>
        </p:txBody>
      </p:sp>
      <p:sp>
        <p:nvSpPr>
          <p:cNvPr id="6" name="Slide Number Placeholder 5">
            <a:extLst>
              <a:ext uri="{FF2B5EF4-FFF2-40B4-BE49-F238E27FC236}">
                <a16:creationId xmlns:a16="http://schemas.microsoft.com/office/drawing/2014/main" id="{3CBF8E9F-3683-B847-B87A-A5004D7EAE00}"/>
              </a:ext>
            </a:extLst>
          </p:cNvPr>
          <p:cNvSpPr>
            <a:spLocks noGrp="1"/>
          </p:cNvSpPr>
          <p:nvPr>
            <p:ph type="sldNum" sz="quarter" idx="4"/>
          </p:nvPr>
        </p:nvSpPr>
        <p:spPr>
          <a:xfrm>
            <a:off x="9394925" y="6477624"/>
            <a:ext cx="2743200" cy="365125"/>
          </a:xfrm>
          <a:prstGeom prst="rect">
            <a:avLst/>
          </a:prstGeom>
        </p:spPr>
        <p:txBody>
          <a:bodyPr vert="horz" lIns="91440" tIns="45720" rIns="91440" bIns="45720" rtlCol="0" anchor="ctr"/>
          <a:lstStyle>
            <a:lvl1pPr algn="r">
              <a:defRPr sz="1200" baseline="0">
                <a:solidFill>
                  <a:schemeClr val="bg1"/>
                </a:solidFill>
              </a:defRPr>
            </a:lvl1pPr>
          </a:lstStyle>
          <a:p>
            <a:fld id="{D19490E2-CA85-C940-B72C-CCD4B452E0DB}" type="slidenum">
              <a:rPr lang="en-US" smtClean="0"/>
              <a:pPr/>
              <a:t>‹#›</a:t>
            </a:fld>
            <a:endParaRPr lang="en-US"/>
          </a:p>
        </p:txBody>
      </p:sp>
      <p:grpSp>
        <p:nvGrpSpPr>
          <p:cNvPr id="16" name="Group 15">
            <a:extLst>
              <a:ext uri="{FF2B5EF4-FFF2-40B4-BE49-F238E27FC236}">
                <a16:creationId xmlns:a16="http://schemas.microsoft.com/office/drawing/2014/main" id="{01B726FF-CD68-6C4A-97EB-7FBB0885F1DC}"/>
              </a:ext>
            </a:extLst>
          </p:cNvPr>
          <p:cNvGrpSpPr/>
          <p:nvPr userDrawn="1"/>
        </p:nvGrpSpPr>
        <p:grpSpPr>
          <a:xfrm>
            <a:off x="11601300" y="0"/>
            <a:ext cx="593325" cy="3948265"/>
            <a:chOff x="11601300" y="0"/>
            <a:chExt cx="593325" cy="3948265"/>
          </a:xfrm>
        </p:grpSpPr>
        <p:pic>
          <p:nvPicPr>
            <p:cNvPr id="14" name="Google Shape;66;p2">
              <a:extLst>
                <a:ext uri="{FF2B5EF4-FFF2-40B4-BE49-F238E27FC236}">
                  <a16:creationId xmlns:a16="http://schemas.microsoft.com/office/drawing/2014/main" id="{5C25E95F-928A-AA44-9141-A0CD197DE662}"/>
                </a:ext>
              </a:extLst>
            </p:cNvPr>
            <p:cNvPicPr preferRelativeResize="0"/>
            <p:nvPr userDrawn="1"/>
          </p:nvPicPr>
          <p:blipFill rotWithShape="1">
            <a:blip r:embed="rId15">
              <a:alphaModFix/>
              <a:extLst>
                <a:ext uri="{28A0092B-C50C-407E-A947-70E740481C1C}">
                  <a14:useLocalDpi xmlns:a14="http://schemas.microsoft.com/office/drawing/2010/main"/>
                </a:ext>
              </a:extLst>
            </a:blip>
            <a:srcRect b="-231"/>
            <a:stretch/>
          </p:blipFill>
          <p:spPr>
            <a:xfrm>
              <a:off x="11603925" y="0"/>
              <a:ext cx="590700" cy="3772950"/>
            </a:xfrm>
            <a:prstGeom prst="rect">
              <a:avLst/>
            </a:prstGeom>
            <a:noFill/>
            <a:ln>
              <a:noFill/>
            </a:ln>
          </p:spPr>
        </p:pic>
        <p:sp>
          <p:nvSpPr>
            <p:cNvPr id="15" name="Google Shape;67;p2">
              <a:extLst>
                <a:ext uri="{FF2B5EF4-FFF2-40B4-BE49-F238E27FC236}">
                  <a16:creationId xmlns:a16="http://schemas.microsoft.com/office/drawing/2014/main" id="{5F44F4FB-7E8D-964F-B615-5D01B9861B33}"/>
                </a:ext>
              </a:extLst>
            </p:cNvPr>
            <p:cNvSpPr/>
            <p:nvPr userDrawn="1"/>
          </p:nvSpPr>
          <p:spPr>
            <a:xfrm>
              <a:off x="11601300" y="3745465"/>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dirty="0">
                <a:solidFill>
                  <a:srgbClr val="FFFFFF"/>
                </a:solidFill>
                <a:latin typeface="Calibri"/>
                <a:ea typeface="Calibri"/>
                <a:cs typeface="Calibri"/>
                <a:sym typeface="Calibri"/>
              </a:endParaRPr>
            </a:p>
          </p:txBody>
        </p:sp>
      </p:grpSp>
      <p:sp>
        <p:nvSpPr>
          <p:cNvPr id="4" name="Date Placeholder 3">
            <a:extLst>
              <a:ext uri="{FF2B5EF4-FFF2-40B4-BE49-F238E27FC236}">
                <a16:creationId xmlns:a16="http://schemas.microsoft.com/office/drawing/2014/main" id="{901A42E8-F234-084A-9923-0DC9FAABB4DB}"/>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10/16/23</a:t>
            </a:fld>
            <a:endParaRPr lang="en-US" dirty="0"/>
          </a:p>
        </p:txBody>
      </p:sp>
    </p:spTree>
    <p:extLst>
      <p:ext uri="{BB962C8B-B14F-4D97-AF65-F5344CB8AC3E}">
        <p14:creationId xmlns:p14="http://schemas.microsoft.com/office/powerpoint/2010/main" val="109362264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3200" b="1" i="0" kern="1200" baseline="0">
          <a:solidFill>
            <a:schemeClr val="accent1"/>
          </a:solidFill>
          <a:latin typeface="+mj-lt"/>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200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tiff"/><Relationship Id="rId7" Type="http://schemas.openxmlformats.org/officeDocument/2006/relationships/image" Target="../media/image10.tiff"/><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image" Target="../media/image9.tiff"/><Relationship Id="rId5" Type="http://schemas.openxmlformats.org/officeDocument/2006/relationships/image" Target="../media/image8.tiff"/><Relationship Id="rId4" Type="http://schemas.openxmlformats.org/officeDocument/2006/relationships/image" Target="../media/image7.jpeg"/></Relationships>
</file>

<file path=ppt/slides/_rels/slide100.xml.rels><?xml version="1.0" encoding="UTF-8" standalone="yes"?>
<Relationships xmlns="http://schemas.openxmlformats.org/package/2006/relationships"><Relationship Id="rId3" Type="http://schemas.openxmlformats.org/officeDocument/2006/relationships/image" Target="../media/image98.jp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74.xml"/><Relationship Id="rId1" Type="http://schemas.openxmlformats.org/officeDocument/2006/relationships/slideLayout" Target="../slideLayouts/slideLayout2.xml"/><Relationship Id="rId4" Type="http://schemas.openxmlformats.org/officeDocument/2006/relationships/image" Target="../media/image100.png"/></Relationships>
</file>

<file path=ppt/slides/_rels/slide105.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75.xml"/><Relationship Id="rId1" Type="http://schemas.openxmlformats.org/officeDocument/2006/relationships/slideLayout" Target="../slideLayouts/slideLayout2.xml"/><Relationship Id="rId5" Type="http://schemas.openxmlformats.org/officeDocument/2006/relationships/image" Target="../media/image103.png"/><Relationship Id="rId4" Type="http://schemas.openxmlformats.org/officeDocument/2006/relationships/image" Target="../media/image102.png"/></Relationships>
</file>

<file path=ppt/slides/_rels/slide106.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76.xml"/><Relationship Id="rId1" Type="http://schemas.openxmlformats.org/officeDocument/2006/relationships/slideLayout" Target="../slideLayouts/slideLayout2.xml"/><Relationship Id="rId5" Type="http://schemas.openxmlformats.org/officeDocument/2006/relationships/image" Target="../media/image106.png"/><Relationship Id="rId4" Type="http://schemas.openxmlformats.org/officeDocument/2006/relationships/image" Target="../media/image105.png"/></Relationships>
</file>

<file path=ppt/slides/_rels/slide107.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79.xml"/><Relationship Id="rId1" Type="http://schemas.openxmlformats.org/officeDocument/2006/relationships/slideLayout" Target="../slideLayouts/slideLayout2.xml"/><Relationship Id="rId4" Type="http://schemas.openxmlformats.org/officeDocument/2006/relationships/image" Target="../media/image110.png"/></Relationships>
</file>

<file path=ppt/slides/_rels/slide11.xml.rels><?xml version="1.0" encoding="UTF-8" standalone="yes"?>
<Relationships xmlns="http://schemas.openxmlformats.org/package/2006/relationships"><Relationship Id="rId3" Type="http://schemas.openxmlformats.org/officeDocument/2006/relationships/image" Target="../media/image12.tiff"/><Relationship Id="rId7" Type="http://schemas.openxmlformats.org/officeDocument/2006/relationships/image" Target="../media/image10.tiff"/><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image" Target="../media/image9.tiff"/><Relationship Id="rId5" Type="http://schemas.openxmlformats.org/officeDocument/2006/relationships/image" Target="../media/image8.tiff"/><Relationship Id="rId4" Type="http://schemas.openxmlformats.org/officeDocument/2006/relationships/image" Target="../media/image7.jpeg"/></Relationships>
</file>

<file path=ppt/slides/_rels/slide110.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80.xml"/><Relationship Id="rId1" Type="http://schemas.openxmlformats.org/officeDocument/2006/relationships/slideLayout" Target="../slideLayouts/slideLayout2.xml"/><Relationship Id="rId4" Type="http://schemas.openxmlformats.org/officeDocument/2006/relationships/image" Target="../media/image112.png"/></Relationships>
</file>

<file path=ppt/slides/_rels/slide111.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82.xml"/><Relationship Id="rId1" Type="http://schemas.openxmlformats.org/officeDocument/2006/relationships/slideLayout" Target="../slideLayouts/slideLayout2.xml"/><Relationship Id="rId4" Type="http://schemas.openxmlformats.org/officeDocument/2006/relationships/image" Target="../media/image115.png"/></Relationships>
</file>

<file path=ppt/slides/_rels/slide113.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85.xml"/><Relationship Id="rId1" Type="http://schemas.openxmlformats.org/officeDocument/2006/relationships/slideLayout" Target="../slideLayouts/slideLayout2.xml"/><Relationship Id="rId5" Type="http://schemas.openxmlformats.org/officeDocument/2006/relationships/image" Target="../media/image118.png"/><Relationship Id="rId4" Type="http://schemas.openxmlformats.org/officeDocument/2006/relationships/image" Target="../media/image117.png"/></Relationships>
</file>

<file path=ppt/slides/_rels/slide116.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86.xml"/><Relationship Id="rId1" Type="http://schemas.openxmlformats.org/officeDocument/2006/relationships/slideLayout" Target="../slideLayouts/slideLayout2.xml"/><Relationship Id="rId4" Type="http://schemas.openxmlformats.org/officeDocument/2006/relationships/image" Target="../media/image120.png"/></Relationships>
</file>

<file path=ppt/slides/_rels/slide117.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tiff"/><Relationship Id="rId7" Type="http://schemas.openxmlformats.org/officeDocument/2006/relationships/image" Target="../media/image10.tiff"/><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image" Target="../media/image9.tiff"/><Relationship Id="rId5" Type="http://schemas.openxmlformats.org/officeDocument/2006/relationships/image" Target="../media/image8.tiff"/><Relationship Id="rId4" Type="http://schemas.openxmlformats.org/officeDocument/2006/relationships/image" Target="../media/image7.jpeg"/></Relationships>
</file>

<file path=ppt/slides/_rels/slide13.xml.rels><?xml version="1.0" encoding="UTF-8" standalone="yes"?>
<Relationships xmlns="http://schemas.openxmlformats.org/package/2006/relationships"><Relationship Id="rId3" Type="http://schemas.openxmlformats.org/officeDocument/2006/relationships/image" Target="../media/image12.tiff"/><Relationship Id="rId7" Type="http://schemas.openxmlformats.org/officeDocument/2006/relationships/image" Target="../media/image10.tiff"/><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image" Target="../media/image9.tiff"/><Relationship Id="rId5" Type="http://schemas.openxmlformats.org/officeDocument/2006/relationships/image" Target="../media/image8.tiff"/><Relationship Id="rId4" Type="http://schemas.openxmlformats.org/officeDocument/2006/relationships/image" Target="../media/image7.jpeg"/></Relationships>
</file>

<file path=ppt/slides/_rels/slide14.xml.rels><?xml version="1.0" encoding="UTF-8" standalone="yes"?>
<Relationships xmlns="http://schemas.openxmlformats.org/package/2006/relationships"><Relationship Id="rId3" Type="http://schemas.openxmlformats.org/officeDocument/2006/relationships/image" Target="../media/image12.tiff"/><Relationship Id="rId7" Type="http://schemas.openxmlformats.org/officeDocument/2006/relationships/image" Target="../media/image10.tiff"/><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openxmlformats.org/officeDocument/2006/relationships/image" Target="../media/image9.tiff"/><Relationship Id="rId5" Type="http://schemas.openxmlformats.org/officeDocument/2006/relationships/image" Target="../media/image8.tiff"/><Relationship Id="rId4" Type="http://schemas.openxmlformats.org/officeDocument/2006/relationships/image" Target="../media/image7.jpeg"/></Relationships>
</file>

<file path=ppt/slides/_rels/slide15.xml.rels><?xml version="1.0" encoding="UTF-8" standalone="yes"?>
<Relationships xmlns="http://schemas.openxmlformats.org/package/2006/relationships"><Relationship Id="rId3" Type="http://schemas.openxmlformats.org/officeDocument/2006/relationships/image" Target="../media/image12.tiff"/><Relationship Id="rId7" Type="http://schemas.openxmlformats.org/officeDocument/2006/relationships/image" Target="../media/image10.tiff"/><Relationship Id="rId2" Type="http://schemas.openxmlformats.org/officeDocument/2006/relationships/notesSlide" Target="../notesSlides/notesSlide15.xml"/><Relationship Id="rId1" Type="http://schemas.openxmlformats.org/officeDocument/2006/relationships/slideLayout" Target="../slideLayouts/slideLayout4.xml"/><Relationship Id="rId6" Type="http://schemas.openxmlformats.org/officeDocument/2006/relationships/image" Target="../media/image9.tiff"/><Relationship Id="rId5" Type="http://schemas.openxmlformats.org/officeDocument/2006/relationships/image" Target="../media/image8.tiff"/><Relationship Id="rId4" Type="http://schemas.openxmlformats.org/officeDocument/2006/relationships/image" Target="../media/image7.jpeg"/></Relationships>
</file>

<file path=ppt/slides/_rels/slide16.xml.rels><?xml version="1.0" encoding="UTF-8" standalone="yes"?>
<Relationships xmlns="http://schemas.openxmlformats.org/package/2006/relationships"><Relationship Id="rId3" Type="http://schemas.openxmlformats.org/officeDocument/2006/relationships/image" Target="../media/image12.tiff"/><Relationship Id="rId7" Type="http://schemas.openxmlformats.org/officeDocument/2006/relationships/image" Target="../media/image10.tiff"/><Relationship Id="rId2" Type="http://schemas.openxmlformats.org/officeDocument/2006/relationships/notesSlide" Target="../notesSlides/notesSlide16.xml"/><Relationship Id="rId1" Type="http://schemas.openxmlformats.org/officeDocument/2006/relationships/slideLayout" Target="../slideLayouts/slideLayout4.xml"/><Relationship Id="rId6" Type="http://schemas.openxmlformats.org/officeDocument/2006/relationships/image" Target="../media/image9.tiff"/><Relationship Id="rId5" Type="http://schemas.openxmlformats.org/officeDocument/2006/relationships/image" Target="../media/image8.tiff"/><Relationship Id="rId4" Type="http://schemas.openxmlformats.org/officeDocument/2006/relationships/image" Target="../media/image7.jpeg"/></Relationships>
</file>

<file path=ppt/slides/_rels/slide17.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image" Target="../media/image10.tiff"/><Relationship Id="rId5" Type="http://schemas.openxmlformats.org/officeDocument/2006/relationships/image" Target="../media/image9.tiff"/><Relationship Id="rId4" Type="http://schemas.openxmlformats.org/officeDocument/2006/relationships/image" Target="../media/image8.tif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9.xml"/><Relationship Id="rId1" Type="http://schemas.openxmlformats.org/officeDocument/2006/relationships/slideLayout" Target="../slideLayouts/slideLayout12.xml"/><Relationship Id="rId5" Type="http://schemas.openxmlformats.org/officeDocument/2006/relationships/image" Target="../media/image15.tiff"/><Relationship Id="rId4" Type="http://schemas.openxmlformats.org/officeDocument/2006/relationships/image" Target="../media/image14.tiff"/></Relationships>
</file>

<file path=ppt/slides/_rels/slide2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2.xml"/><Relationship Id="rId1" Type="http://schemas.openxmlformats.org/officeDocument/2006/relationships/slideLayout" Target="../slideLayouts/slideLayout12.xml"/><Relationship Id="rId4" Type="http://schemas.openxmlformats.org/officeDocument/2006/relationships/image" Target="../media/image15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8" Type="http://schemas.openxmlformats.org/officeDocument/2006/relationships/image" Target="../media/image10.tiff"/><Relationship Id="rId3" Type="http://schemas.openxmlformats.org/officeDocument/2006/relationships/image" Target="../media/image11.png"/><Relationship Id="rId7" Type="http://schemas.openxmlformats.org/officeDocument/2006/relationships/image" Target="../media/image9.tiff"/><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8.tiff"/><Relationship Id="rId5" Type="http://schemas.openxmlformats.org/officeDocument/2006/relationships/image" Target="../media/image7.jpeg"/><Relationship Id="rId4" Type="http://schemas.openxmlformats.org/officeDocument/2006/relationships/image" Target="../media/image12.tiff"/></Relationships>
</file>

<file path=ppt/slides/_rels/slide30.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2.tiff"/><Relationship Id="rId7" Type="http://schemas.openxmlformats.org/officeDocument/2006/relationships/image" Target="../media/image10.tiff"/><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9.tiff"/><Relationship Id="rId5" Type="http://schemas.openxmlformats.org/officeDocument/2006/relationships/image" Target="../media/image8.tiff"/><Relationship Id="rId4" Type="http://schemas.openxmlformats.org/officeDocument/2006/relationships/image" Target="../media/image7.jpe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tags" Target="../tags/tag3.xml"/><Relationship Id="rId7" Type="http://schemas.openxmlformats.org/officeDocument/2006/relationships/image" Target="../media/image18.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17.png"/><Relationship Id="rId5" Type="http://schemas.openxmlformats.org/officeDocument/2006/relationships/notesSlide" Target="../notesSlides/notesSlide24.xml"/><Relationship Id="rId10" Type="http://schemas.openxmlformats.org/officeDocument/2006/relationships/image" Target="../media/image21.png"/><Relationship Id="rId4" Type="http://schemas.openxmlformats.org/officeDocument/2006/relationships/slideLayout" Target="../slideLayouts/slideLayout2.xml"/><Relationship Id="rId9" Type="http://schemas.openxmlformats.org/officeDocument/2006/relationships/image" Target="../media/image20.png"/></Relationships>
</file>

<file path=ppt/slides/_rels/slide46.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tags" Target="../tags/tag6.xml"/><Relationship Id="rId7" Type="http://schemas.openxmlformats.org/officeDocument/2006/relationships/image" Target="../media/image20.png"/><Relationship Id="rId2" Type="http://schemas.openxmlformats.org/officeDocument/2006/relationships/tags" Target="../tags/tag5.xml"/><Relationship Id="rId1" Type="http://schemas.openxmlformats.org/officeDocument/2006/relationships/tags" Target="../tags/tag4.xml"/><Relationship Id="rId6" Type="http://schemas.openxmlformats.org/officeDocument/2006/relationships/image" Target="../media/image19.png"/><Relationship Id="rId5" Type="http://schemas.openxmlformats.org/officeDocument/2006/relationships/notesSlide" Target="../notesSlides/notesSlide25.xml"/><Relationship Id="rId10" Type="http://schemas.openxmlformats.org/officeDocument/2006/relationships/image" Target="../media/image22.png"/><Relationship Id="rId4" Type="http://schemas.openxmlformats.org/officeDocument/2006/relationships/slideLayout" Target="../slideLayouts/slideLayout2.xml"/><Relationship Id="rId9" Type="http://schemas.openxmlformats.org/officeDocument/2006/relationships/image" Target="../media/image17.png"/></Relationships>
</file>

<file path=ppt/slides/_rels/slide47.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28.png"/><Relationship Id="rId3" Type="http://schemas.openxmlformats.org/officeDocument/2006/relationships/tags" Target="../tags/tag9.xml"/><Relationship Id="rId7" Type="http://schemas.openxmlformats.org/officeDocument/2006/relationships/notesSlide" Target="../notesSlides/notesSlide26.xml"/><Relationship Id="rId12" Type="http://schemas.openxmlformats.org/officeDocument/2006/relationships/image" Target="../media/image27.png"/><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slideLayout" Target="../slideLayouts/slideLayout2.xml"/><Relationship Id="rId11" Type="http://schemas.openxmlformats.org/officeDocument/2006/relationships/image" Target="../media/image26.png"/><Relationship Id="rId5" Type="http://schemas.openxmlformats.org/officeDocument/2006/relationships/tags" Target="../tags/tag11.xml"/><Relationship Id="rId10" Type="http://schemas.openxmlformats.org/officeDocument/2006/relationships/image" Target="../media/image25.png"/><Relationship Id="rId4" Type="http://schemas.openxmlformats.org/officeDocument/2006/relationships/tags" Target="../tags/tag10.xml"/><Relationship Id="rId9" Type="http://schemas.openxmlformats.org/officeDocument/2006/relationships/image" Target="../media/image24.png"/></Relationships>
</file>

<file path=ppt/slides/_rels/slide4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slideLayout" Target="../slideLayouts/slideLayout2.xml"/><Relationship Id="rId1" Type="http://schemas.openxmlformats.org/officeDocument/2006/relationships/tags" Target="../tags/tag12.xml"/><Relationship Id="rId4" Type="http://schemas.openxmlformats.org/officeDocument/2006/relationships/image" Target="../media/image30.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2.tiff"/><Relationship Id="rId7" Type="http://schemas.openxmlformats.org/officeDocument/2006/relationships/image" Target="../media/image10.tiff"/><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9.tiff"/><Relationship Id="rId5" Type="http://schemas.openxmlformats.org/officeDocument/2006/relationships/image" Target="../media/image8.tiff"/><Relationship Id="rId4" Type="http://schemas.openxmlformats.org/officeDocument/2006/relationships/image" Target="../media/image7.jpeg"/></Relationships>
</file>

<file path=ppt/slides/_rels/slide5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0.tiff"/><Relationship Id="rId1" Type="http://schemas.openxmlformats.org/officeDocument/2006/relationships/slideLayout" Target="../slideLayouts/slideLayout7.xml"/><Relationship Id="rId5" Type="http://schemas.openxmlformats.org/officeDocument/2006/relationships/image" Target="../media/image8.tiff"/><Relationship Id="rId4" Type="http://schemas.openxmlformats.org/officeDocument/2006/relationships/image" Target="../media/image32.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0.tiff"/><Relationship Id="rId1" Type="http://schemas.openxmlformats.org/officeDocument/2006/relationships/slideLayout" Target="../slideLayouts/slideLayout7.xml"/><Relationship Id="rId4" Type="http://schemas.openxmlformats.org/officeDocument/2006/relationships/image" Target="../media/image33.emf"/></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tags" Target="../tags/tag15.xml"/><Relationship Id="rId7" Type="http://schemas.openxmlformats.org/officeDocument/2006/relationships/image" Target="../media/image35.png"/><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image" Target="../media/image34.png"/><Relationship Id="rId5" Type="http://schemas.openxmlformats.org/officeDocument/2006/relationships/notesSlide" Target="../notesSlides/notesSlide29.xml"/><Relationship Id="rId4"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0.tiff"/><Relationship Id="rId1" Type="http://schemas.openxmlformats.org/officeDocument/2006/relationships/slideLayout" Target="../slideLayouts/slideLayout7.xml"/><Relationship Id="rId4" Type="http://schemas.openxmlformats.org/officeDocument/2006/relationships/image" Target="../media/image33.emf"/></Relationships>
</file>

<file path=ppt/slides/_rels/slide5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0.tiff"/><Relationship Id="rId1" Type="http://schemas.openxmlformats.org/officeDocument/2006/relationships/slideLayout" Target="../slideLayouts/slideLayout7.xml"/><Relationship Id="rId5" Type="http://schemas.openxmlformats.org/officeDocument/2006/relationships/image" Target="../media/image37.png"/><Relationship Id="rId4" Type="http://schemas.openxmlformats.org/officeDocument/2006/relationships/image" Target="../media/image33.emf"/></Relationships>
</file>

<file path=ppt/slides/_rels/slide57.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3.emf"/><Relationship Id="rId4" Type="http://schemas.openxmlformats.org/officeDocument/2006/relationships/image" Target="../media/image31.png"/></Relationships>
</file>

<file path=ppt/slides/_rels/slide58.xml.rels><?xml version="1.0" encoding="UTF-8" standalone="yes"?>
<Relationships xmlns="http://schemas.openxmlformats.org/package/2006/relationships"><Relationship Id="rId8" Type="http://schemas.openxmlformats.org/officeDocument/2006/relationships/image" Target="../media/image33.emf"/><Relationship Id="rId3" Type="http://schemas.openxmlformats.org/officeDocument/2006/relationships/notesSlide" Target="../notesSlides/notesSlide31.xml"/><Relationship Id="rId7" Type="http://schemas.openxmlformats.org/officeDocument/2006/relationships/image" Target="../media/image31.png"/><Relationship Id="rId2" Type="http://schemas.openxmlformats.org/officeDocument/2006/relationships/slideLayout" Target="../slideLayouts/slideLayout2.xml"/><Relationship Id="rId1" Type="http://schemas.openxmlformats.org/officeDocument/2006/relationships/tags" Target="../tags/tag16.xml"/><Relationship Id="rId6" Type="http://schemas.openxmlformats.org/officeDocument/2006/relationships/image" Target="../media/image10.tiff"/><Relationship Id="rId5" Type="http://schemas.openxmlformats.org/officeDocument/2006/relationships/image" Target="../media/image39.png"/><Relationship Id="rId4" Type="http://schemas.openxmlformats.org/officeDocument/2006/relationships/image" Target="../media/image38.png"/></Relationships>
</file>

<file path=ppt/slides/_rels/slide59.xml.rels><?xml version="1.0" encoding="UTF-8" standalone="yes"?>
<Relationships xmlns="http://schemas.openxmlformats.org/package/2006/relationships"><Relationship Id="rId8" Type="http://schemas.openxmlformats.org/officeDocument/2006/relationships/tags" Target="../tags/tag24.xml"/><Relationship Id="rId13" Type="http://schemas.openxmlformats.org/officeDocument/2006/relationships/tags" Target="../tags/tag29.xml"/><Relationship Id="rId18" Type="http://schemas.openxmlformats.org/officeDocument/2006/relationships/image" Target="../media/image10.tiff"/><Relationship Id="rId26" Type="http://schemas.openxmlformats.org/officeDocument/2006/relationships/image" Target="../media/image43.png"/><Relationship Id="rId3" Type="http://schemas.openxmlformats.org/officeDocument/2006/relationships/tags" Target="../tags/tag19.xml"/><Relationship Id="rId21" Type="http://schemas.openxmlformats.org/officeDocument/2006/relationships/image" Target="../media/image37.png"/><Relationship Id="rId7" Type="http://schemas.openxmlformats.org/officeDocument/2006/relationships/tags" Target="../tags/tag23.xml"/><Relationship Id="rId12" Type="http://schemas.openxmlformats.org/officeDocument/2006/relationships/tags" Target="../tags/tag28.xml"/><Relationship Id="rId17" Type="http://schemas.openxmlformats.org/officeDocument/2006/relationships/notesSlide" Target="../notesSlides/notesSlide32.xml"/><Relationship Id="rId25" Type="http://schemas.openxmlformats.org/officeDocument/2006/relationships/image" Target="../media/image42.png"/><Relationship Id="rId2" Type="http://schemas.openxmlformats.org/officeDocument/2006/relationships/tags" Target="../tags/tag18.xml"/><Relationship Id="rId16" Type="http://schemas.openxmlformats.org/officeDocument/2006/relationships/slideLayout" Target="../slideLayouts/slideLayout2.xml"/><Relationship Id="rId20" Type="http://schemas.openxmlformats.org/officeDocument/2006/relationships/image" Target="../media/image33.emf"/><Relationship Id="rId1" Type="http://schemas.openxmlformats.org/officeDocument/2006/relationships/tags" Target="../tags/tag17.xml"/><Relationship Id="rId6" Type="http://schemas.openxmlformats.org/officeDocument/2006/relationships/tags" Target="../tags/tag22.xml"/><Relationship Id="rId11" Type="http://schemas.openxmlformats.org/officeDocument/2006/relationships/tags" Target="../tags/tag27.xml"/><Relationship Id="rId24" Type="http://schemas.openxmlformats.org/officeDocument/2006/relationships/image" Target="../media/image39.png"/><Relationship Id="rId5" Type="http://schemas.openxmlformats.org/officeDocument/2006/relationships/tags" Target="../tags/tag21.xml"/><Relationship Id="rId15" Type="http://schemas.openxmlformats.org/officeDocument/2006/relationships/tags" Target="../tags/tag31.xml"/><Relationship Id="rId23" Type="http://schemas.openxmlformats.org/officeDocument/2006/relationships/image" Target="../media/image41.png"/><Relationship Id="rId10" Type="http://schemas.openxmlformats.org/officeDocument/2006/relationships/tags" Target="../tags/tag26.xml"/><Relationship Id="rId19" Type="http://schemas.openxmlformats.org/officeDocument/2006/relationships/image" Target="../media/image31.png"/><Relationship Id="rId4" Type="http://schemas.openxmlformats.org/officeDocument/2006/relationships/tags" Target="../tags/tag20.xml"/><Relationship Id="rId9" Type="http://schemas.openxmlformats.org/officeDocument/2006/relationships/tags" Target="../tags/tag25.xml"/><Relationship Id="rId14" Type="http://schemas.openxmlformats.org/officeDocument/2006/relationships/tags" Target="../tags/tag30.xml"/><Relationship Id="rId22" Type="http://schemas.openxmlformats.org/officeDocument/2006/relationships/image" Target="../media/image40.png"/></Relationships>
</file>

<file path=ppt/slides/_rels/slide6.xml.rels><?xml version="1.0" encoding="UTF-8" standalone="yes"?>
<Relationships xmlns="http://schemas.openxmlformats.org/package/2006/relationships"><Relationship Id="rId3" Type="http://schemas.openxmlformats.org/officeDocument/2006/relationships/image" Target="../media/image12.tiff"/><Relationship Id="rId7" Type="http://schemas.openxmlformats.org/officeDocument/2006/relationships/image" Target="../media/image10.tiff"/><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image" Target="../media/image9.tiff"/><Relationship Id="rId5" Type="http://schemas.openxmlformats.org/officeDocument/2006/relationships/image" Target="../media/image8.tiff"/><Relationship Id="rId4" Type="http://schemas.openxmlformats.org/officeDocument/2006/relationships/image" Target="../media/image7.jpe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0.tiff"/><Relationship Id="rId1" Type="http://schemas.openxmlformats.org/officeDocument/2006/relationships/slideLayout" Target="../slideLayouts/slideLayout7.xml"/><Relationship Id="rId5" Type="http://schemas.openxmlformats.org/officeDocument/2006/relationships/image" Target="../media/image8.tiff"/><Relationship Id="rId4" Type="http://schemas.openxmlformats.org/officeDocument/2006/relationships/image" Target="../media/image32.png"/></Relationships>
</file>

<file path=ppt/slides/_rels/slide6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2.xml"/><Relationship Id="rId1" Type="http://schemas.openxmlformats.org/officeDocument/2006/relationships/tags" Target="../tags/tag32.xml"/><Relationship Id="rId4" Type="http://schemas.openxmlformats.org/officeDocument/2006/relationships/image" Target="../media/image45.png"/></Relationships>
</file>

<file path=ppt/slides/_rels/slide64.xml.rels><?xml version="1.0" encoding="UTF-8" standalone="yes"?>
<Relationships xmlns="http://schemas.openxmlformats.org/package/2006/relationships"><Relationship Id="rId8" Type="http://schemas.openxmlformats.org/officeDocument/2006/relationships/image" Target="../media/image10.tiff"/><Relationship Id="rId13" Type="http://schemas.openxmlformats.org/officeDocument/2006/relationships/image" Target="../media/image47.png"/><Relationship Id="rId3" Type="http://schemas.openxmlformats.org/officeDocument/2006/relationships/tags" Target="../tags/tag35.xml"/><Relationship Id="rId7" Type="http://schemas.openxmlformats.org/officeDocument/2006/relationships/image" Target="../media/image46.png"/><Relationship Id="rId12" Type="http://schemas.openxmlformats.org/officeDocument/2006/relationships/image" Target="../media/image33.emf"/><Relationship Id="rId2" Type="http://schemas.openxmlformats.org/officeDocument/2006/relationships/tags" Target="../tags/tag34.xml"/><Relationship Id="rId1" Type="http://schemas.openxmlformats.org/officeDocument/2006/relationships/tags" Target="../tags/tag33.xml"/><Relationship Id="rId6" Type="http://schemas.openxmlformats.org/officeDocument/2006/relationships/notesSlide" Target="../notesSlides/notesSlide36.xml"/><Relationship Id="rId11" Type="http://schemas.openxmlformats.org/officeDocument/2006/relationships/image" Target="../media/image8.tiff"/><Relationship Id="rId5" Type="http://schemas.openxmlformats.org/officeDocument/2006/relationships/slideLayout" Target="../slideLayouts/slideLayout2.xml"/><Relationship Id="rId15" Type="http://schemas.openxmlformats.org/officeDocument/2006/relationships/image" Target="../media/image49.png"/><Relationship Id="rId10" Type="http://schemas.openxmlformats.org/officeDocument/2006/relationships/image" Target="../media/image32.png"/><Relationship Id="rId4" Type="http://schemas.openxmlformats.org/officeDocument/2006/relationships/tags" Target="../tags/tag36.xml"/><Relationship Id="rId9" Type="http://schemas.openxmlformats.org/officeDocument/2006/relationships/image" Target="../media/image31.png"/><Relationship Id="rId14" Type="http://schemas.openxmlformats.org/officeDocument/2006/relationships/image" Target="../media/image48.png"/></Relationships>
</file>

<file path=ppt/slides/_rels/slide65.xml.rels><?xml version="1.0" encoding="UTF-8" standalone="yes"?>
<Relationships xmlns="http://schemas.openxmlformats.org/package/2006/relationships"><Relationship Id="rId8" Type="http://schemas.openxmlformats.org/officeDocument/2006/relationships/image" Target="../media/image48.png"/><Relationship Id="rId13" Type="http://schemas.openxmlformats.org/officeDocument/2006/relationships/image" Target="../media/image32.png"/><Relationship Id="rId3" Type="http://schemas.openxmlformats.org/officeDocument/2006/relationships/tags" Target="../tags/tag39.xml"/><Relationship Id="rId7" Type="http://schemas.openxmlformats.org/officeDocument/2006/relationships/image" Target="../media/image47.png"/><Relationship Id="rId12" Type="http://schemas.openxmlformats.org/officeDocument/2006/relationships/image" Target="../media/image31.png"/><Relationship Id="rId2" Type="http://schemas.openxmlformats.org/officeDocument/2006/relationships/tags" Target="../tags/tag38.xml"/><Relationship Id="rId1" Type="http://schemas.openxmlformats.org/officeDocument/2006/relationships/tags" Target="../tags/tag37.xml"/><Relationship Id="rId6" Type="http://schemas.openxmlformats.org/officeDocument/2006/relationships/notesSlide" Target="../notesSlides/notesSlide37.xml"/><Relationship Id="rId11" Type="http://schemas.openxmlformats.org/officeDocument/2006/relationships/image" Target="../media/image10.tiff"/><Relationship Id="rId5" Type="http://schemas.openxmlformats.org/officeDocument/2006/relationships/slideLayout" Target="../slideLayouts/slideLayout2.xml"/><Relationship Id="rId15" Type="http://schemas.openxmlformats.org/officeDocument/2006/relationships/image" Target="../media/image33.emf"/><Relationship Id="rId10" Type="http://schemas.openxmlformats.org/officeDocument/2006/relationships/image" Target="../media/image46.png"/><Relationship Id="rId4" Type="http://schemas.openxmlformats.org/officeDocument/2006/relationships/tags" Target="../tags/tag40.xml"/><Relationship Id="rId9" Type="http://schemas.openxmlformats.org/officeDocument/2006/relationships/image" Target="../media/image49.png"/><Relationship Id="rId14" Type="http://schemas.openxmlformats.org/officeDocument/2006/relationships/image" Target="../media/image8.tiff"/></Relationships>
</file>

<file path=ppt/slides/_rels/slide6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42.xml"/><Relationship Id="rId1" Type="http://schemas.openxmlformats.org/officeDocument/2006/relationships/tags" Target="../tags/tag41.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notesSlide" Target="../notesSlides/notesSlide38.xml"/></Relationships>
</file>

<file path=ppt/slides/_rels/slide6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tags" Target="../tags/tag45.xml"/><Relationship Id="rId7" Type="http://schemas.openxmlformats.org/officeDocument/2006/relationships/image" Target="../media/image54.png"/><Relationship Id="rId2" Type="http://schemas.openxmlformats.org/officeDocument/2006/relationships/tags" Target="../tags/tag44.xml"/><Relationship Id="rId1" Type="http://schemas.openxmlformats.org/officeDocument/2006/relationships/tags" Target="../tags/tag43.xml"/><Relationship Id="rId6" Type="http://schemas.openxmlformats.org/officeDocument/2006/relationships/image" Target="../media/image53.png"/><Relationship Id="rId5" Type="http://schemas.openxmlformats.org/officeDocument/2006/relationships/notesSlide" Target="../notesSlides/notesSlide39.xml"/><Relationship Id="rId4"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tiff"/><Relationship Id="rId7" Type="http://schemas.openxmlformats.org/officeDocument/2006/relationships/image" Target="../media/image10.tiff"/><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image" Target="../media/image9.tiff"/><Relationship Id="rId5" Type="http://schemas.openxmlformats.org/officeDocument/2006/relationships/image" Target="../media/image8.tiff"/><Relationship Id="rId4" Type="http://schemas.openxmlformats.org/officeDocument/2006/relationships/image" Target="../media/image7.jpeg"/></Relationships>
</file>

<file path=ppt/slides/_rels/slide7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2.xml"/><Relationship Id="rId1" Type="http://schemas.openxmlformats.org/officeDocument/2006/relationships/tags" Target="../tags/tag46.xml"/><Relationship Id="rId4" Type="http://schemas.openxmlformats.org/officeDocument/2006/relationships/image" Target="../media/image57.png"/></Relationships>
</file>

<file path=ppt/slides/_rels/slide7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7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7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48.xml"/><Relationship Id="rId1" Type="http://schemas.openxmlformats.org/officeDocument/2006/relationships/tags" Target="../tags/tag47.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notesSlide" Target="../notesSlides/notesSlide46.xml"/></Relationships>
</file>

<file path=ppt/slides/_rels/slide7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67.png"/><Relationship Id="rId2" Type="http://schemas.openxmlformats.org/officeDocument/2006/relationships/tags" Target="../tags/tag50.xml"/><Relationship Id="rId1" Type="http://schemas.openxmlformats.org/officeDocument/2006/relationships/tags" Target="../tags/tag49.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notesSlide" Target="../notesSlides/notesSlide48.xml"/></Relationships>
</file>

<file path=ppt/slides/_rels/slide78.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67.png"/><Relationship Id="rId2" Type="http://schemas.openxmlformats.org/officeDocument/2006/relationships/tags" Target="../tags/tag52.xml"/><Relationship Id="rId1" Type="http://schemas.openxmlformats.org/officeDocument/2006/relationships/tags" Target="../tags/tag51.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notesSlide" Target="../notesSlides/notesSlide49.xml"/></Relationships>
</file>

<file path=ppt/slides/_rels/slide7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tiff"/><Relationship Id="rId7" Type="http://schemas.openxmlformats.org/officeDocument/2006/relationships/image" Target="../media/image10.tiff"/><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9.tiff"/><Relationship Id="rId5" Type="http://schemas.openxmlformats.org/officeDocument/2006/relationships/image" Target="../media/image8.tiff"/><Relationship Id="rId4" Type="http://schemas.openxmlformats.org/officeDocument/2006/relationships/image" Target="../media/image7.jpeg"/></Relationships>
</file>

<file path=ppt/slides/_rels/slide80.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2.xml"/><Relationship Id="rId1" Type="http://schemas.openxmlformats.org/officeDocument/2006/relationships/tags" Target="../tags/tag53.xml"/><Relationship Id="rId4" Type="http://schemas.openxmlformats.org/officeDocument/2006/relationships/image" Target="../media/image45.png"/></Relationships>
</file>

<file path=ppt/slides/_rels/slide8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8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8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8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8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86.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82.png"/></Relationships>
</file>

<file path=ppt/slides/_rels/slide8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84.png"/></Relationships>
</file>

<file path=ppt/slides/_rels/slide8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image" Target="../media/image86.png"/></Relationships>
</file>

<file path=ppt/slides/_rels/slide89.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88.png"/></Relationships>
</file>

<file path=ppt/slides/_rels/slide9.xml.rels><?xml version="1.0" encoding="UTF-8" standalone="yes"?>
<Relationships xmlns="http://schemas.openxmlformats.org/package/2006/relationships"><Relationship Id="rId3" Type="http://schemas.openxmlformats.org/officeDocument/2006/relationships/image" Target="../media/image12.tiff"/><Relationship Id="rId7" Type="http://schemas.openxmlformats.org/officeDocument/2006/relationships/image" Target="../media/image10.tiff"/><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image" Target="../media/image9.tiff"/><Relationship Id="rId5" Type="http://schemas.openxmlformats.org/officeDocument/2006/relationships/image" Target="../media/image8.tiff"/><Relationship Id="rId4" Type="http://schemas.openxmlformats.org/officeDocument/2006/relationships/image" Target="../media/image7.jpeg"/></Relationships>
</file>

<file path=ppt/slides/_rels/slide9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90.png"/></Relationships>
</file>

<file path=ppt/slides/_rels/slide91.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image" Target="../media/image92.png"/></Relationships>
</file>

<file path=ppt/slides/_rels/slide92.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image" Target="../media/image94.png"/></Relationships>
</file>

<file path=ppt/slides/_rels/slide93.xml.rels><?xml version="1.0" encoding="UTF-8" standalone="yes"?>
<Relationships xmlns="http://schemas.openxmlformats.org/package/2006/relationships"><Relationship Id="rId3" Type="http://schemas.openxmlformats.org/officeDocument/2006/relationships/notesSlide" Target="../notesSlides/notesSlide64.xml"/><Relationship Id="rId2" Type="http://schemas.openxmlformats.org/officeDocument/2006/relationships/slideLayout" Target="../slideLayouts/slideLayout2.xml"/><Relationship Id="rId1" Type="http://schemas.openxmlformats.org/officeDocument/2006/relationships/tags" Target="../tags/tag54.xml"/><Relationship Id="rId4" Type="http://schemas.openxmlformats.org/officeDocument/2006/relationships/image" Target="../media/image45.png"/></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56.xml"/><Relationship Id="rId1" Type="http://schemas.openxmlformats.org/officeDocument/2006/relationships/tags" Target="../tags/tag55.xml"/><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notesSlide" Target="../notesSlides/notesSlide66.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97.jpe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7C86E-9E8B-C44E-9E28-53D304F812C8}"/>
              </a:ext>
            </a:extLst>
          </p:cNvPr>
          <p:cNvSpPr>
            <a:spLocks noGrp="1"/>
          </p:cNvSpPr>
          <p:nvPr>
            <p:ph type="ctrTitle"/>
          </p:nvPr>
        </p:nvSpPr>
        <p:spPr/>
        <p:txBody>
          <a:bodyPr>
            <a:normAutofit/>
          </a:bodyPr>
          <a:lstStyle/>
          <a:p>
            <a:r>
              <a:rPr lang="en-US" dirty="0"/>
              <a:t>Markov Decision Processes</a:t>
            </a:r>
          </a:p>
        </p:txBody>
      </p:sp>
      <p:sp>
        <p:nvSpPr>
          <p:cNvPr id="3" name="Subtitle 2">
            <a:extLst>
              <a:ext uri="{FF2B5EF4-FFF2-40B4-BE49-F238E27FC236}">
                <a16:creationId xmlns:a16="http://schemas.microsoft.com/office/drawing/2014/main" id="{6FAFBDBC-AABD-DC4B-BBC9-7C7BE6B4B83A}"/>
              </a:ext>
            </a:extLst>
          </p:cNvPr>
          <p:cNvSpPr>
            <a:spLocks noGrp="1"/>
          </p:cNvSpPr>
          <p:nvPr>
            <p:ph type="subTitle" idx="1"/>
          </p:nvPr>
        </p:nvSpPr>
        <p:spPr/>
        <p:txBody>
          <a:bodyPr/>
          <a:lstStyle/>
          <a:p>
            <a:endParaRPr lang="en-US" dirty="0"/>
          </a:p>
        </p:txBody>
      </p:sp>
      <p:sp>
        <p:nvSpPr>
          <p:cNvPr id="5" name="Google Shape;295;p20">
            <a:extLst>
              <a:ext uri="{FF2B5EF4-FFF2-40B4-BE49-F238E27FC236}">
                <a16:creationId xmlns:a16="http://schemas.microsoft.com/office/drawing/2014/main" id="{28F39DB9-28C7-4E2E-0009-94E1AD2B58A0}"/>
              </a:ext>
            </a:extLst>
          </p:cNvPr>
          <p:cNvSpPr/>
          <p:nvPr/>
        </p:nvSpPr>
        <p:spPr>
          <a:xfrm>
            <a:off x="6576680" y="557358"/>
            <a:ext cx="3821405" cy="1153220"/>
          </a:xfrm>
          <a:prstGeom prst="wedgeRoundRectCallout">
            <a:avLst>
              <a:gd name="adj1" fmla="val 61932"/>
              <a:gd name="adj2" fmla="val 184312"/>
              <a:gd name="adj3" fmla="val 0"/>
            </a:avLst>
          </a:prstGeom>
          <a:solidFill>
            <a:srgbClr val="FFAE2B"/>
          </a:solidFill>
          <a:ln>
            <a:noFill/>
          </a:ln>
        </p:spPr>
        <p:txBody>
          <a:bodyPr spcFirstLastPara="1" wrap="square" lIns="91425" tIns="91425" rIns="91425" bIns="91425" anchor="ctr" anchorCtr="0">
            <a:noAutofit/>
          </a:bodyPr>
          <a:lstStyle/>
          <a:p>
            <a:pPr lvl="0" algn="ctr"/>
            <a:r>
              <a:rPr lang="en-US" sz="2500" b="1" dirty="0">
                <a:solidFill>
                  <a:schemeClr val="dk1"/>
                </a:solidFill>
                <a:latin typeface="Open Sans"/>
                <a:ea typeface="Open Sans"/>
                <a:cs typeface="Open Sans"/>
                <a:sym typeface="Open Sans"/>
              </a:rPr>
              <a:t>The date for Midterm 2 has been set.  It is Dec 19.</a:t>
            </a:r>
            <a:endParaRPr sz="2500" b="1" dirty="0">
              <a:solidFill>
                <a:schemeClr val="dk1"/>
              </a:solidFill>
              <a:latin typeface="Open Sans"/>
              <a:ea typeface="Open Sans"/>
              <a:cs typeface="Open Sans"/>
              <a:sym typeface="Open Sans"/>
            </a:endParaRPr>
          </a:p>
        </p:txBody>
      </p:sp>
      <p:sp>
        <p:nvSpPr>
          <p:cNvPr id="6" name="Google Shape;295;p20">
            <a:extLst>
              <a:ext uri="{FF2B5EF4-FFF2-40B4-BE49-F238E27FC236}">
                <a16:creationId xmlns:a16="http://schemas.microsoft.com/office/drawing/2014/main" id="{84ABDD9F-7EE2-BE13-ACAC-DE2101C80A3E}"/>
              </a:ext>
            </a:extLst>
          </p:cNvPr>
          <p:cNvSpPr/>
          <p:nvPr/>
        </p:nvSpPr>
        <p:spPr>
          <a:xfrm>
            <a:off x="5619404" y="2933378"/>
            <a:ext cx="3671775" cy="942601"/>
          </a:xfrm>
          <a:prstGeom prst="wedgeRoundRectCallout">
            <a:avLst>
              <a:gd name="adj1" fmla="val 76259"/>
              <a:gd name="adj2" fmla="val 37103"/>
              <a:gd name="adj3" fmla="val 0"/>
            </a:avLst>
          </a:prstGeom>
          <a:solidFill>
            <a:srgbClr val="FFAE2B"/>
          </a:solidFill>
          <a:ln>
            <a:noFill/>
          </a:ln>
        </p:spPr>
        <p:txBody>
          <a:bodyPr spcFirstLastPara="1" wrap="square" lIns="91425" tIns="91425" rIns="91425" bIns="91425" anchor="ctr" anchorCtr="0">
            <a:noAutofit/>
          </a:bodyPr>
          <a:lstStyle/>
          <a:p>
            <a:pPr lvl="0" algn="ctr"/>
            <a:r>
              <a:rPr lang="en-US" sz="2500" b="1" dirty="0">
                <a:solidFill>
                  <a:schemeClr val="dk1"/>
                </a:solidFill>
                <a:latin typeface="Open Sans"/>
                <a:ea typeface="Open Sans"/>
                <a:cs typeface="Open Sans"/>
                <a:sym typeface="Open Sans"/>
              </a:rPr>
              <a:t>HW5 is due Oct 25</a:t>
            </a:r>
            <a:endParaRPr sz="2500" b="1" dirty="0">
              <a:solidFill>
                <a:schemeClr val="dk1"/>
              </a:solidFill>
              <a:latin typeface="Open Sans"/>
              <a:ea typeface="Open Sans"/>
              <a:cs typeface="Open Sans"/>
              <a:sym typeface="Open Sans"/>
            </a:endParaRPr>
          </a:p>
        </p:txBody>
      </p:sp>
    </p:spTree>
    <p:extLst>
      <p:ext uri="{BB962C8B-B14F-4D97-AF65-F5344CB8AC3E}">
        <p14:creationId xmlns:p14="http://schemas.microsoft.com/office/powerpoint/2010/main" val="39040471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Content Placeholder 35">
            <a:extLst>
              <a:ext uri="{FF2B5EF4-FFF2-40B4-BE49-F238E27FC236}">
                <a16:creationId xmlns:a16="http://schemas.microsoft.com/office/drawing/2014/main" id="{83FF81B6-353D-F74E-8C64-67854A7ED442}"/>
              </a:ext>
            </a:extLst>
          </p:cNvPr>
          <p:cNvSpPr>
            <a:spLocks noGrp="1"/>
          </p:cNvSpPr>
          <p:nvPr>
            <p:ph sz="half" idx="1"/>
          </p:nvPr>
        </p:nvSpPr>
        <p:spPr/>
        <p:txBody>
          <a:bodyPr/>
          <a:lstStyle/>
          <a:p>
            <a:r>
              <a:rPr lang="en-US" dirty="0"/>
              <a:t>For action sequence </a:t>
            </a:r>
          </a:p>
          <a:p>
            <a:pPr algn="ctr"/>
            <a:r>
              <a:rPr lang="en-US" dirty="0"/>
              <a:t>[</a:t>
            </a:r>
            <a:r>
              <a:rPr lang="en-US" i="1" dirty="0"/>
              <a:t>Up, Up, Right, Right, Right</a:t>
            </a:r>
            <a:r>
              <a:rPr lang="en-US" dirty="0"/>
              <a:t>], </a:t>
            </a:r>
          </a:p>
          <a:p>
            <a:r>
              <a:rPr lang="en-US" dirty="0"/>
              <a:t>what’s the probability that the millennium falcon reaches the intended goal? </a:t>
            </a:r>
          </a:p>
        </p:txBody>
      </p:sp>
      <p:sp>
        <p:nvSpPr>
          <p:cNvPr id="2" name="Title 1">
            <a:extLst>
              <a:ext uri="{FF2B5EF4-FFF2-40B4-BE49-F238E27FC236}">
                <a16:creationId xmlns:a16="http://schemas.microsoft.com/office/drawing/2014/main" id="{97664E13-4AF8-044D-9B57-F8C9D2A92989}"/>
              </a:ext>
            </a:extLst>
          </p:cNvPr>
          <p:cNvSpPr>
            <a:spLocks noGrp="1"/>
          </p:cNvSpPr>
          <p:nvPr>
            <p:ph type="title"/>
          </p:nvPr>
        </p:nvSpPr>
        <p:spPr/>
        <p:txBody>
          <a:bodyPr/>
          <a:lstStyle/>
          <a:p>
            <a:r>
              <a:rPr lang="en-US" dirty="0"/>
              <a:t>Navigating an Asteroid Field</a:t>
            </a:r>
          </a:p>
        </p:txBody>
      </p:sp>
      <p:sp>
        <p:nvSpPr>
          <p:cNvPr id="87" name="TextBox 86">
            <a:extLst>
              <a:ext uri="{FF2B5EF4-FFF2-40B4-BE49-F238E27FC236}">
                <a16:creationId xmlns:a16="http://schemas.microsoft.com/office/drawing/2014/main" id="{145228C1-4197-6D4F-BEF0-85A5E127FA42}"/>
              </a:ext>
            </a:extLst>
          </p:cNvPr>
          <p:cNvSpPr txBox="1"/>
          <p:nvPr/>
        </p:nvSpPr>
        <p:spPr>
          <a:xfrm>
            <a:off x="6765984" y="6042130"/>
            <a:ext cx="316112" cy="369332"/>
          </a:xfrm>
          <a:prstGeom prst="rect">
            <a:avLst/>
          </a:prstGeom>
          <a:noFill/>
        </p:spPr>
        <p:txBody>
          <a:bodyPr wrap="none" rtlCol="0">
            <a:spAutoFit/>
          </a:bodyPr>
          <a:lstStyle/>
          <a:p>
            <a:r>
              <a:rPr lang="en-US" dirty="0"/>
              <a:t>1</a:t>
            </a:r>
          </a:p>
        </p:txBody>
      </p:sp>
      <p:sp>
        <p:nvSpPr>
          <p:cNvPr id="88" name="TextBox 87">
            <a:extLst>
              <a:ext uri="{FF2B5EF4-FFF2-40B4-BE49-F238E27FC236}">
                <a16:creationId xmlns:a16="http://schemas.microsoft.com/office/drawing/2014/main" id="{F62FC5C0-709E-BB4E-BCC8-799F3BA9B16A}"/>
              </a:ext>
            </a:extLst>
          </p:cNvPr>
          <p:cNvSpPr txBox="1"/>
          <p:nvPr/>
        </p:nvSpPr>
        <p:spPr>
          <a:xfrm>
            <a:off x="8010050" y="6040506"/>
            <a:ext cx="316112" cy="369332"/>
          </a:xfrm>
          <a:prstGeom prst="rect">
            <a:avLst/>
          </a:prstGeom>
          <a:noFill/>
        </p:spPr>
        <p:txBody>
          <a:bodyPr wrap="none" rtlCol="0">
            <a:spAutoFit/>
          </a:bodyPr>
          <a:lstStyle/>
          <a:p>
            <a:r>
              <a:rPr lang="en-US" dirty="0"/>
              <a:t>2</a:t>
            </a:r>
          </a:p>
        </p:txBody>
      </p:sp>
      <p:sp>
        <p:nvSpPr>
          <p:cNvPr id="89" name="TextBox 88">
            <a:extLst>
              <a:ext uri="{FF2B5EF4-FFF2-40B4-BE49-F238E27FC236}">
                <a16:creationId xmlns:a16="http://schemas.microsoft.com/office/drawing/2014/main" id="{5562E0BB-142A-1545-B844-B9456E7F3F91}"/>
              </a:ext>
            </a:extLst>
          </p:cNvPr>
          <p:cNvSpPr txBox="1"/>
          <p:nvPr/>
        </p:nvSpPr>
        <p:spPr>
          <a:xfrm>
            <a:off x="9254116" y="6053089"/>
            <a:ext cx="316112" cy="369332"/>
          </a:xfrm>
          <a:prstGeom prst="rect">
            <a:avLst/>
          </a:prstGeom>
          <a:noFill/>
        </p:spPr>
        <p:txBody>
          <a:bodyPr wrap="none" rtlCol="0">
            <a:spAutoFit/>
          </a:bodyPr>
          <a:lstStyle/>
          <a:p>
            <a:r>
              <a:rPr lang="en-US" dirty="0"/>
              <a:t>3</a:t>
            </a:r>
          </a:p>
        </p:txBody>
      </p:sp>
      <p:sp>
        <p:nvSpPr>
          <p:cNvPr id="90" name="TextBox 89">
            <a:extLst>
              <a:ext uri="{FF2B5EF4-FFF2-40B4-BE49-F238E27FC236}">
                <a16:creationId xmlns:a16="http://schemas.microsoft.com/office/drawing/2014/main" id="{DD599B05-4CDF-4F48-AC4B-A905844794CC}"/>
              </a:ext>
            </a:extLst>
          </p:cNvPr>
          <p:cNvSpPr txBox="1"/>
          <p:nvPr/>
        </p:nvSpPr>
        <p:spPr>
          <a:xfrm>
            <a:off x="10498182" y="6051465"/>
            <a:ext cx="316112" cy="369332"/>
          </a:xfrm>
          <a:prstGeom prst="rect">
            <a:avLst/>
          </a:prstGeom>
          <a:noFill/>
        </p:spPr>
        <p:txBody>
          <a:bodyPr wrap="none" rtlCol="0">
            <a:spAutoFit/>
          </a:bodyPr>
          <a:lstStyle/>
          <a:p>
            <a:r>
              <a:rPr lang="en-US" dirty="0"/>
              <a:t>4</a:t>
            </a:r>
          </a:p>
        </p:txBody>
      </p:sp>
      <p:sp>
        <p:nvSpPr>
          <p:cNvPr id="91" name="TextBox 90">
            <a:extLst>
              <a:ext uri="{FF2B5EF4-FFF2-40B4-BE49-F238E27FC236}">
                <a16:creationId xmlns:a16="http://schemas.microsoft.com/office/drawing/2014/main" id="{8CF6042F-C503-654C-A7D7-A937C7DA96E6}"/>
              </a:ext>
            </a:extLst>
          </p:cNvPr>
          <p:cNvSpPr txBox="1"/>
          <p:nvPr/>
        </p:nvSpPr>
        <p:spPr>
          <a:xfrm>
            <a:off x="5933414" y="5183012"/>
            <a:ext cx="316112" cy="369332"/>
          </a:xfrm>
          <a:prstGeom prst="rect">
            <a:avLst/>
          </a:prstGeom>
          <a:noFill/>
        </p:spPr>
        <p:txBody>
          <a:bodyPr wrap="none" rtlCol="0">
            <a:spAutoFit/>
          </a:bodyPr>
          <a:lstStyle/>
          <a:p>
            <a:r>
              <a:rPr lang="en-US" dirty="0"/>
              <a:t>1</a:t>
            </a:r>
          </a:p>
        </p:txBody>
      </p:sp>
      <p:sp>
        <p:nvSpPr>
          <p:cNvPr id="92" name="TextBox 91">
            <a:extLst>
              <a:ext uri="{FF2B5EF4-FFF2-40B4-BE49-F238E27FC236}">
                <a16:creationId xmlns:a16="http://schemas.microsoft.com/office/drawing/2014/main" id="{0BD35F00-0DA7-4D4E-BC17-5B61E488A39E}"/>
              </a:ext>
            </a:extLst>
          </p:cNvPr>
          <p:cNvSpPr txBox="1"/>
          <p:nvPr/>
        </p:nvSpPr>
        <p:spPr>
          <a:xfrm>
            <a:off x="5925264" y="3875790"/>
            <a:ext cx="316112" cy="369332"/>
          </a:xfrm>
          <a:prstGeom prst="rect">
            <a:avLst/>
          </a:prstGeom>
          <a:noFill/>
        </p:spPr>
        <p:txBody>
          <a:bodyPr wrap="none" rtlCol="0">
            <a:spAutoFit/>
          </a:bodyPr>
          <a:lstStyle/>
          <a:p>
            <a:r>
              <a:rPr lang="en-US" dirty="0"/>
              <a:t>2</a:t>
            </a:r>
          </a:p>
        </p:txBody>
      </p:sp>
      <p:sp>
        <p:nvSpPr>
          <p:cNvPr id="93" name="TextBox 92">
            <a:extLst>
              <a:ext uri="{FF2B5EF4-FFF2-40B4-BE49-F238E27FC236}">
                <a16:creationId xmlns:a16="http://schemas.microsoft.com/office/drawing/2014/main" id="{DEF87A9B-2F65-6A48-860C-9F38C97DB77E}"/>
              </a:ext>
            </a:extLst>
          </p:cNvPr>
          <p:cNvSpPr txBox="1"/>
          <p:nvPr/>
        </p:nvSpPr>
        <p:spPr>
          <a:xfrm>
            <a:off x="5918274" y="2609046"/>
            <a:ext cx="316112" cy="369332"/>
          </a:xfrm>
          <a:prstGeom prst="rect">
            <a:avLst/>
          </a:prstGeom>
          <a:noFill/>
        </p:spPr>
        <p:txBody>
          <a:bodyPr wrap="none" rtlCol="0">
            <a:spAutoFit/>
          </a:bodyPr>
          <a:lstStyle/>
          <a:p>
            <a:r>
              <a:rPr lang="en-US" dirty="0"/>
              <a:t>3</a:t>
            </a:r>
          </a:p>
        </p:txBody>
      </p:sp>
      <p:sp>
        <p:nvSpPr>
          <p:cNvPr id="29" name="TextBox 28">
            <a:extLst>
              <a:ext uri="{FF2B5EF4-FFF2-40B4-BE49-F238E27FC236}">
                <a16:creationId xmlns:a16="http://schemas.microsoft.com/office/drawing/2014/main" id="{B65F4E63-A38D-3C46-AA3C-CAF7C3150C9A}"/>
              </a:ext>
            </a:extLst>
          </p:cNvPr>
          <p:cNvSpPr txBox="1"/>
          <p:nvPr/>
        </p:nvSpPr>
        <p:spPr>
          <a:xfrm>
            <a:off x="709223" y="4333223"/>
            <a:ext cx="2061783" cy="369332"/>
          </a:xfrm>
          <a:prstGeom prst="rect">
            <a:avLst/>
          </a:prstGeom>
          <a:noFill/>
        </p:spPr>
        <p:txBody>
          <a:bodyPr wrap="none" rtlCol="0">
            <a:spAutoFit/>
          </a:bodyPr>
          <a:lstStyle/>
          <a:p>
            <a:r>
              <a:rPr lang="en-US" dirty="0"/>
              <a:t>Transition Model:</a:t>
            </a:r>
          </a:p>
        </p:txBody>
      </p:sp>
      <p:grpSp>
        <p:nvGrpSpPr>
          <p:cNvPr id="30" name="Group 29">
            <a:extLst>
              <a:ext uri="{FF2B5EF4-FFF2-40B4-BE49-F238E27FC236}">
                <a16:creationId xmlns:a16="http://schemas.microsoft.com/office/drawing/2014/main" id="{D660ACAB-2D90-1246-BF9B-1580CD6E12F5}"/>
              </a:ext>
            </a:extLst>
          </p:cNvPr>
          <p:cNvGrpSpPr/>
          <p:nvPr/>
        </p:nvGrpSpPr>
        <p:grpSpPr>
          <a:xfrm>
            <a:off x="2976325" y="3934757"/>
            <a:ext cx="2361945" cy="2116708"/>
            <a:chOff x="2346595" y="1672526"/>
            <a:chExt cx="2361945" cy="2116708"/>
          </a:xfrm>
        </p:grpSpPr>
        <p:sp>
          <p:nvSpPr>
            <p:cNvPr id="31" name="Rectangle 30">
              <a:extLst>
                <a:ext uri="{FF2B5EF4-FFF2-40B4-BE49-F238E27FC236}">
                  <a16:creationId xmlns:a16="http://schemas.microsoft.com/office/drawing/2014/main" id="{CF0047BF-3AA7-AA42-BFEF-8CA8D6711366}"/>
                </a:ext>
              </a:extLst>
            </p:cNvPr>
            <p:cNvSpPr/>
            <p:nvPr/>
          </p:nvSpPr>
          <p:spPr>
            <a:xfrm>
              <a:off x="2933150" y="2522315"/>
              <a:ext cx="1266918" cy="1266919"/>
            </a:xfrm>
            <a:prstGeom prst="rect">
              <a:avLst/>
            </a:prstGeom>
            <a:blipFill>
              <a:blip r:embed="rId3"/>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a:p>
              <a:pPr algn="ctr"/>
              <a:r>
                <a:rPr lang="en-US" dirty="0"/>
                <a:t>Action: Up</a:t>
              </a:r>
            </a:p>
          </p:txBody>
        </p:sp>
        <p:sp>
          <p:nvSpPr>
            <p:cNvPr id="32" name="Up Arrow 31">
              <a:extLst>
                <a:ext uri="{FF2B5EF4-FFF2-40B4-BE49-F238E27FC236}">
                  <a16:creationId xmlns:a16="http://schemas.microsoft.com/office/drawing/2014/main" id="{6088E6D7-4169-AA48-BE10-937CBC726EAD}"/>
                </a:ext>
              </a:extLst>
            </p:cNvPr>
            <p:cNvSpPr/>
            <p:nvPr/>
          </p:nvSpPr>
          <p:spPr>
            <a:xfrm>
              <a:off x="3221894" y="2003758"/>
              <a:ext cx="689429" cy="1157533"/>
            </a:xfrm>
            <a:prstGeom prst="up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Left-Right Arrow 32">
              <a:extLst>
                <a:ext uri="{FF2B5EF4-FFF2-40B4-BE49-F238E27FC236}">
                  <a16:creationId xmlns:a16="http://schemas.microsoft.com/office/drawing/2014/main" id="{8F7E5BFB-7D46-AA47-918F-F9581B1E8365}"/>
                </a:ext>
              </a:extLst>
            </p:cNvPr>
            <p:cNvSpPr/>
            <p:nvPr/>
          </p:nvSpPr>
          <p:spPr>
            <a:xfrm>
              <a:off x="2567764" y="2831810"/>
              <a:ext cx="1997687" cy="323964"/>
            </a:xfrm>
            <a:prstGeom prst="lef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F1397CC3-F8BF-F545-9119-455B7E9D3EC2}"/>
                </a:ext>
              </a:extLst>
            </p:cNvPr>
            <p:cNvSpPr txBox="1"/>
            <p:nvPr/>
          </p:nvSpPr>
          <p:spPr>
            <a:xfrm>
              <a:off x="3299287" y="1672526"/>
              <a:ext cx="508473" cy="369332"/>
            </a:xfrm>
            <a:prstGeom prst="rect">
              <a:avLst/>
            </a:prstGeom>
            <a:noFill/>
          </p:spPr>
          <p:txBody>
            <a:bodyPr wrap="none" rtlCol="0">
              <a:spAutoFit/>
            </a:bodyPr>
            <a:lstStyle/>
            <a:p>
              <a:r>
                <a:rPr lang="en-US" dirty="0"/>
                <a:t>0.8</a:t>
              </a:r>
            </a:p>
          </p:txBody>
        </p:sp>
        <p:sp>
          <p:nvSpPr>
            <p:cNvPr id="37" name="TextBox 36">
              <a:extLst>
                <a:ext uri="{FF2B5EF4-FFF2-40B4-BE49-F238E27FC236}">
                  <a16:creationId xmlns:a16="http://schemas.microsoft.com/office/drawing/2014/main" id="{4D0AC9C6-679A-5F47-857F-AA1B08920A13}"/>
                </a:ext>
              </a:extLst>
            </p:cNvPr>
            <p:cNvSpPr txBox="1"/>
            <p:nvPr/>
          </p:nvSpPr>
          <p:spPr>
            <a:xfrm>
              <a:off x="2346595" y="2462478"/>
              <a:ext cx="508473" cy="369332"/>
            </a:xfrm>
            <a:prstGeom prst="rect">
              <a:avLst/>
            </a:prstGeom>
            <a:noFill/>
          </p:spPr>
          <p:txBody>
            <a:bodyPr wrap="none" rtlCol="0">
              <a:spAutoFit/>
            </a:bodyPr>
            <a:lstStyle/>
            <a:p>
              <a:r>
                <a:rPr lang="en-US" dirty="0"/>
                <a:t>0.1</a:t>
              </a:r>
            </a:p>
          </p:txBody>
        </p:sp>
        <p:sp>
          <p:nvSpPr>
            <p:cNvPr id="38" name="TextBox 37">
              <a:extLst>
                <a:ext uri="{FF2B5EF4-FFF2-40B4-BE49-F238E27FC236}">
                  <a16:creationId xmlns:a16="http://schemas.microsoft.com/office/drawing/2014/main" id="{D0320526-45DC-1341-8CA9-F6AC340CC826}"/>
                </a:ext>
              </a:extLst>
            </p:cNvPr>
            <p:cNvSpPr txBox="1"/>
            <p:nvPr/>
          </p:nvSpPr>
          <p:spPr>
            <a:xfrm>
              <a:off x="4200067" y="2462478"/>
              <a:ext cx="508473" cy="369332"/>
            </a:xfrm>
            <a:prstGeom prst="rect">
              <a:avLst/>
            </a:prstGeom>
            <a:noFill/>
          </p:spPr>
          <p:txBody>
            <a:bodyPr wrap="none" rtlCol="0">
              <a:spAutoFit/>
            </a:bodyPr>
            <a:lstStyle/>
            <a:p>
              <a:r>
                <a:rPr lang="en-US" dirty="0"/>
                <a:t>0.1</a:t>
              </a:r>
            </a:p>
          </p:txBody>
        </p:sp>
      </p:grpSp>
      <p:grpSp>
        <p:nvGrpSpPr>
          <p:cNvPr id="40" name="Group 39">
            <a:extLst>
              <a:ext uri="{FF2B5EF4-FFF2-40B4-BE49-F238E27FC236}">
                <a16:creationId xmlns:a16="http://schemas.microsoft.com/office/drawing/2014/main" id="{DDF13A72-0423-7D49-904D-A94A6C467960}"/>
              </a:ext>
            </a:extLst>
          </p:cNvPr>
          <p:cNvGrpSpPr/>
          <p:nvPr/>
        </p:nvGrpSpPr>
        <p:grpSpPr>
          <a:xfrm>
            <a:off x="6253247" y="2151925"/>
            <a:ext cx="5100553" cy="3808909"/>
            <a:chOff x="6253247" y="2151925"/>
            <a:chExt cx="5100553" cy="3808909"/>
          </a:xfrm>
        </p:grpSpPr>
        <p:pic>
          <p:nvPicPr>
            <p:cNvPr id="41" name="Picture 2" descr="Starfield Dark – stylish, high-quality wallpaper with fast delivery –  Photowall">
              <a:extLst>
                <a:ext uri="{FF2B5EF4-FFF2-40B4-BE49-F238E27FC236}">
                  <a16:creationId xmlns:a16="http://schemas.microsoft.com/office/drawing/2014/main" id="{A4CCD99F-D897-1243-82F0-9B24567C8B8A}"/>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99572" y="2151925"/>
              <a:ext cx="5054228" cy="3795995"/>
            </a:xfrm>
            <a:prstGeom prst="rect">
              <a:avLst/>
            </a:prstGeom>
            <a:noFill/>
            <a:extLst>
              <a:ext uri="{909E8E84-426E-40DD-AFC4-6F175D3DCCD1}">
                <a14:hiddenFill xmlns:a14="http://schemas.microsoft.com/office/drawing/2010/main">
                  <a:solidFill>
                    <a:srgbClr val="FFFFFF"/>
                  </a:solidFill>
                </a14:hiddenFill>
              </a:ext>
            </a:extLst>
          </p:spPr>
        </p:pic>
        <p:grpSp>
          <p:nvGrpSpPr>
            <p:cNvPr id="42" name="Group 41">
              <a:extLst>
                <a:ext uri="{FF2B5EF4-FFF2-40B4-BE49-F238E27FC236}">
                  <a16:creationId xmlns:a16="http://schemas.microsoft.com/office/drawing/2014/main" id="{2237A3EC-89FE-7F40-B531-3F6FB7EAF144}"/>
                </a:ext>
              </a:extLst>
            </p:cNvPr>
            <p:cNvGrpSpPr/>
            <p:nvPr/>
          </p:nvGrpSpPr>
          <p:grpSpPr>
            <a:xfrm>
              <a:off x="6253247" y="2160077"/>
              <a:ext cx="5067674" cy="3800757"/>
              <a:chOff x="6456556" y="2714547"/>
              <a:chExt cx="3657600" cy="2743201"/>
            </a:xfrm>
            <a:solidFill>
              <a:schemeClr val="tx1"/>
            </a:solidFill>
          </p:grpSpPr>
          <p:sp>
            <p:nvSpPr>
              <p:cNvPr id="49" name="Rectangle 48">
                <a:extLst>
                  <a:ext uri="{FF2B5EF4-FFF2-40B4-BE49-F238E27FC236}">
                    <a16:creationId xmlns:a16="http://schemas.microsoft.com/office/drawing/2014/main" id="{905F2BDA-CCB5-6E4A-9B88-C3C8DBE3702F}"/>
                  </a:ext>
                </a:extLst>
              </p:cNvPr>
              <p:cNvSpPr/>
              <p:nvPr/>
            </p:nvSpPr>
            <p:spPr>
              <a:xfrm>
                <a:off x="7364899" y="3635183"/>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p>
            </p:txBody>
          </p:sp>
          <p:sp>
            <p:nvSpPr>
              <p:cNvPr id="50" name="Rectangle 49">
                <a:extLst>
                  <a:ext uri="{FF2B5EF4-FFF2-40B4-BE49-F238E27FC236}">
                    <a16:creationId xmlns:a16="http://schemas.microsoft.com/office/drawing/2014/main" id="{B23A0C64-C523-ED45-8140-3907F02B05A1}"/>
                  </a:ext>
                </a:extLst>
              </p:cNvPr>
              <p:cNvSpPr/>
              <p:nvPr/>
            </p:nvSpPr>
            <p:spPr>
              <a:xfrm>
                <a:off x="9197683" y="2714547"/>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Rectangle 50">
                <a:extLst>
                  <a:ext uri="{FF2B5EF4-FFF2-40B4-BE49-F238E27FC236}">
                    <a16:creationId xmlns:a16="http://schemas.microsoft.com/office/drawing/2014/main" id="{BE673C0C-F7C4-C649-8EA6-B6C844D09F5D}"/>
                  </a:ext>
                </a:extLst>
              </p:cNvPr>
              <p:cNvSpPr/>
              <p:nvPr/>
            </p:nvSpPr>
            <p:spPr>
              <a:xfrm>
                <a:off x="7370344" y="2714547"/>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Rectangle 51">
                <a:extLst>
                  <a:ext uri="{FF2B5EF4-FFF2-40B4-BE49-F238E27FC236}">
                    <a16:creationId xmlns:a16="http://schemas.microsoft.com/office/drawing/2014/main" id="{C636FD7C-CBE5-6A4B-BE0C-5DC6CA9303D2}"/>
                  </a:ext>
                </a:extLst>
              </p:cNvPr>
              <p:cNvSpPr/>
              <p:nvPr/>
            </p:nvSpPr>
            <p:spPr>
              <a:xfrm>
                <a:off x="8285356" y="27145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67968675-ACCF-2545-815B-BAA25F2D54B8}"/>
                  </a:ext>
                </a:extLst>
              </p:cNvPr>
              <p:cNvSpPr/>
              <p:nvPr/>
            </p:nvSpPr>
            <p:spPr>
              <a:xfrm>
                <a:off x="6456556" y="36289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Rectangle 53">
                <a:extLst>
                  <a:ext uri="{FF2B5EF4-FFF2-40B4-BE49-F238E27FC236}">
                    <a16:creationId xmlns:a16="http://schemas.microsoft.com/office/drawing/2014/main" id="{636179FD-7B98-5D4D-8C6E-2354E263109E}"/>
                  </a:ext>
                </a:extLst>
              </p:cNvPr>
              <p:cNvSpPr/>
              <p:nvPr/>
            </p:nvSpPr>
            <p:spPr>
              <a:xfrm>
                <a:off x="6457592" y="2714547"/>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Rectangle 54">
                <a:extLst>
                  <a:ext uri="{FF2B5EF4-FFF2-40B4-BE49-F238E27FC236}">
                    <a16:creationId xmlns:a16="http://schemas.microsoft.com/office/drawing/2014/main" id="{C3A566E2-C4A0-5E43-AE47-0BD96B6D2BE9}"/>
                  </a:ext>
                </a:extLst>
              </p:cNvPr>
              <p:cNvSpPr/>
              <p:nvPr/>
            </p:nvSpPr>
            <p:spPr>
              <a:xfrm>
                <a:off x="8285356" y="36289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Rectangle 55">
                <a:extLst>
                  <a:ext uri="{FF2B5EF4-FFF2-40B4-BE49-F238E27FC236}">
                    <a16:creationId xmlns:a16="http://schemas.microsoft.com/office/drawing/2014/main" id="{22B6D49F-B5B2-2A41-8E56-E13C1CF18B9B}"/>
                  </a:ext>
                </a:extLst>
              </p:cNvPr>
              <p:cNvSpPr/>
              <p:nvPr/>
            </p:nvSpPr>
            <p:spPr>
              <a:xfrm>
                <a:off x="9199756" y="36289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C0DA490F-3124-4B4B-AEB3-2379C273F46C}"/>
                  </a:ext>
                </a:extLst>
              </p:cNvPr>
              <p:cNvSpPr/>
              <p:nvPr/>
            </p:nvSpPr>
            <p:spPr>
              <a:xfrm>
                <a:off x="64565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8198BCC2-F3F6-7646-9C17-1A38B294BF0F}"/>
                  </a:ext>
                </a:extLst>
              </p:cNvPr>
              <p:cNvSpPr/>
              <p:nvPr/>
            </p:nvSpPr>
            <p:spPr>
              <a:xfrm>
                <a:off x="73709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Rectangle 58">
                <a:extLst>
                  <a:ext uri="{FF2B5EF4-FFF2-40B4-BE49-F238E27FC236}">
                    <a16:creationId xmlns:a16="http://schemas.microsoft.com/office/drawing/2014/main" id="{5A5E912C-B52B-9349-A4A6-8FAAF97C7EDA}"/>
                  </a:ext>
                </a:extLst>
              </p:cNvPr>
              <p:cNvSpPr/>
              <p:nvPr/>
            </p:nvSpPr>
            <p:spPr>
              <a:xfrm>
                <a:off x="82853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Rectangle 59">
                <a:extLst>
                  <a:ext uri="{FF2B5EF4-FFF2-40B4-BE49-F238E27FC236}">
                    <a16:creationId xmlns:a16="http://schemas.microsoft.com/office/drawing/2014/main" id="{6D6A9504-6266-B34A-9FF3-C953E45887AB}"/>
                  </a:ext>
                </a:extLst>
              </p:cNvPr>
              <p:cNvSpPr/>
              <p:nvPr/>
            </p:nvSpPr>
            <p:spPr>
              <a:xfrm>
                <a:off x="91997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43" name="Picture 42">
              <a:extLst>
                <a:ext uri="{FF2B5EF4-FFF2-40B4-BE49-F238E27FC236}">
                  <a16:creationId xmlns:a16="http://schemas.microsoft.com/office/drawing/2014/main" id="{B4D071E8-4BF2-B34D-9A55-5E1405701D88}"/>
                </a:ext>
              </a:extLst>
            </p:cNvPr>
            <p:cNvPicPr>
              <a:picLocks noChangeAspect="1"/>
            </p:cNvPicPr>
            <p:nvPr/>
          </p:nvPicPr>
          <p:blipFill>
            <a:blip r:embed="rId5"/>
            <a:stretch>
              <a:fillRect/>
            </a:stretch>
          </p:blipFill>
          <p:spPr>
            <a:xfrm>
              <a:off x="10165337" y="3636708"/>
              <a:ext cx="941527" cy="826430"/>
            </a:xfrm>
            <a:prstGeom prst="rect">
              <a:avLst/>
            </a:prstGeom>
          </p:spPr>
        </p:pic>
        <p:sp>
          <p:nvSpPr>
            <p:cNvPr id="44" name="Rectangle 43">
              <a:extLst>
                <a:ext uri="{FF2B5EF4-FFF2-40B4-BE49-F238E27FC236}">
                  <a16:creationId xmlns:a16="http://schemas.microsoft.com/office/drawing/2014/main" id="{F51D6254-0F0E-784C-BF68-8CF4F57B16F8}"/>
                </a:ext>
              </a:extLst>
            </p:cNvPr>
            <p:cNvSpPr/>
            <p:nvPr/>
          </p:nvSpPr>
          <p:spPr>
            <a:xfrm>
              <a:off x="10787652" y="3506633"/>
              <a:ext cx="431528" cy="369332"/>
            </a:xfrm>
            <a:prstGeom prst="rect">
              <a:avLst/>
            </a:prstGeom>
            <a:solidFill>
              <a:schemeClr val="accent2"/>
            </a:solidFill>
            <a:ln w="38100">
              <a:solidFill>
                <a:schemeClr val="accent1">
                  <a:shade val="50000"/>
                </a:schemeClr>
              </a:solidFill>
            </a:ln>
          </p:spPr>
          <p:txBody>
            <a:bodyPr wrap="none">
              <a:spAutoFit/>
            </a:bodyPr>
            <a:lstStyle/>
            <a:p>
              <a:r>
                <a:rPr lang="en-US" dirty="0"/>
                <a:t>–1</a:t>
              </a:r>
            </a:p>
          </p:txBody>
        </p:sp>
        <p:pic>
          <p:nvPicPr>
            <p:cNvPr id="45" name="Picture 44">
              <a:extLst>
                <a:ext uri="{FF2B5EF4-FFF2-40B4-BE49-F238E27FC236}">
                  <a16:creationId xmlns:a16="http://schemas.microsoft.com/office/drawing/2014/main" id="{B06FFBE8-291A-9347-B87E-6D94DD3293DC}"/>
                </a:ext>
              </a:extLst>
            </p:cNvPr>
            <p:cNvPicPr>
              <a:picLocks noChangeAspect="1"/>
            </p:cNvPicPr>
            <p:nvPr/>
          </p:nvPicPr>
          <p:blipFill>
            <a:blip r:embed="rId5"/>
            <a:stretch>
              <a:fillRect/>
            </a:stretch>
          </p:blipFill>
          <p:spPr>
            <a:xfrm>
              <a:off x="7576993" y="3732787"/>
              <a:ext cx="968790" cy="850360"/>
            </a:xfrm>
            <a:prstGeom prst="rect">
              <a:avLst/>
            </a:prstGeom>
          </p:spPr>
        </p:pic>
        <p:sp>
          <p:nvSpPr>
            <p:cNvPr id="46" name="Rectangle 45">
              <a:extLst>
                <a:ext uri="{FF2B5EF4-FFF2-40B4-BE49-F238E27FC236}">
                  <a16:creationId xmlns:a16="http://schemas.microsoft.com/office/drawing/2014/main" id="{F25034D6-7C19-F34F-A312-4692954A7760}"/>
                </a:ext>
              </a:extLst>
            </p:cNvPr>
            <p:cNvSpPr/>
            <p:nvPr/>
          </p:nvSpPr>
          <p:spPr>
            <a:xfrm>
              <a:off x="8224245" y="3506633"/>
              <a:ext cx="431528" cy="369332"/>
            </a:xfrm>
            <a:prstGeom prst="rect">
              <a:avLst/>
            </a:prstGeom>
            <a:solidFill>
              <a:schemeClr val="accent2"/>
            </a:solidFill>
            <a:ln w="38100">
              <a:solidFill>
                <a:schemeClr val="accent1">
                  <a:shade val="50000"/>
                </a:schemeClr>
              </a:solidFill>
            </a:ln>
          </p:spPr>
          <p:txBody>
            <a:bodyPr wrap="none">
              <a:spAutoFit/>
            </a:bodyPr>
            <a:lstStyle/>
            <a:p>
              <a:r>
                <a:rPr lang="en-US" dirty="0"/>
                <a:t>–1</a:t>
              </a:r>
            </a:p>
          </p:txBody>
        </p:sp>
        <p:pic>
          <p:nvPicPr>
            <p:cNvPr id="47" name="Picture 46">
              <a:extLst>
                <a:ext uri="{FF2B5EF4-FFF2-40B4-BE49-F238E27FC236}">
                  <a16:creationId xmlns:a16="http://schemas.microsoft.com/office/drawing/2014/main" id="{5E0284F0-52E0-3144-A2C7-CE9C227CDFDB}"/>
                </a:ext>
              </a:extLst>
            </p:cNvPr>
            <p:cNvPicPr>
              <a:picLocks noChangeAspect="1"/>
            </p:cNvPicPr>
            <p:nvPr/>
          </p:nvPicPr>
          <p:blipFill>
            <a:blip r:embed="rId6"/>
            <a:stretch>
              <a:fillRect/>
            </a:stretch>
          </p:blipFill>
          <p:spPr>
            <a:xfrm>
              <a:off x="10104965" y="2252033"/>
              <a:ext cx="1153898" cy="1153898"/>
            </a:xfrm>
            <a:prstGeom prst="rect">
              <a:avLst/>
            </a:prstGeom>
          </p:spPr>
        </p:pic>
        <p:sp>
          <p:nvSpPr>
            <p:cNvPr id="48" name="Rectangle 47">
              <a:extLst>
                <a:ext uri="{FF2B5EF4-FFF2-40B4-BE49-F238E27FC236}">
                  <a16:creationId xmlns:a16="http://schemas.microsoft.com/office/drawing/2014/main" id="{B2BE1B46-56C6-0C4F-BA80-F7F50E1CB393}"/>
                </a:ext>
              </a:extLst>
            </p:cNvPr>
            <p:cNvSpPr/>
            <p:nvPr/>
          </p:nvSpPr>
          <p:spPr>
            <a:xfrm>
              <a:off x="10787652" y="2239714"/>
              <a:ext cx="447558" cy="369332"/>
            </a:xfrm>
            <a:prstGeom prst="rect">
              <a:avLst/>
            </a:prstGeom>
            <a:solidFill>
              <a:schemeClr val="accent5"/>
            </a:solidFill>
            <a:ln w="38100">
              <a:solidFill>
                <a:schemeClr val="accent1">
                  <a:shade val="50000"/>
                </a:schemeClr>
              </a:solidFill>
            </a:ln>
          </p:spPr>
          <p:txBody>
            <a:bodyPr wrap="none">
              <a:spAutoFit/>
            </a:bodyPr>
            <a:lstStyle/>
            <a:p>
              <a:r>
                <a:rPr lang="en-US" dirty="0"/>
                <a:t>+1</a:t>
              </a:r>
            </a:p>
          </p:txBody>
        </p:sp>
      </p:grpSp>
      <p:pic>
        <p:nvPicPr>
          <p:cNvPr id="61" name="Picture 60">
            <a:extLst>
              <a:ext uri="{FF2B5EF4-FFF2-40B4-BE49-F238E27FC236}">
                <a16:creationId xmlns:a16="http://schemas.microsoft.com/office/drawing/2014/main" id="{481DE7BA-50E0-6140-BA5D-2E624C552125}"/>
              </a:ext>
            </a:extLst>
          </p:cNvPr>
          <p:cNvPicPr>
            <a:picLocks noChangeAspect="1"/>
          </p:cNvPicPr>
          <p:nvPr/>
        </p:nvPicPr>
        <p:blipFill>
          <a:blip r:embed="rId7"/>
          <a:stretch>
            <a:fillRect/>
          </a:stretch>
        </p:blipFill>
        <p:spPr>
          <a:xfrm>
            <a:off x="6443298" y="4713371"/>
            <a:ext cx="1043985" cy="1241006"/>
          </a:xfrm>
          <a:prstGeom prst="rect">
            <a:avLst/>
          </a:prstGeom>
        </p:spPr>
      </p:pic>
    </p:spTree>
    <p:extLst>
      <p:ext uri="{BB962C8B-B14F-4D97-AF65-F5344CB8AC3E}">
        <p14:creationId xmlns:p14="http://schemas.microsoft.com/office/powerpoint/2010/main" val="308743460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17"/>
          <p:cNvSpPr txBox="1">
            <a:spLocks noGrp="1"/>
          </p:cNvSpPr>
          <p:nvPr>
            <p:ph type="title"/>
          </p:nvPr>
        </p:nvSpPr>
        <p:spPr>
          <a:xfrm>
            <a:off x="0" y="-25400"/>
            <a:ext cx="121920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Utilities</a:t>
            </a:r>
            <a:endParaRPr/>
          </a:p>
        </p:txBody>
      </p:sp>
      <p:sp>
        <p:nvSpPr>
          <p:cNvPr id="301" name="Google Shape;301;p17"/>
          <p:cNvSpPr txBox="1">
            <a:spLocks noGrp="1"/>
          </p:cNvSpPr>
          <p:nvPr>
            <p:ph type="body" idx="1"/>
          </p:nvPr>
        </p:nvSpPr>
        <p:spPr>
          <a:xfrm>
            <a:off x="406400" y="1397001"/>
            <a:ext cx="5842000" cy="4729164"/>
          </a:xfrm>
          <a:prstGeom prst="rect">
            <a:avLst/>
          </a:prstGeom>
          <a:noFill/>
          <a:ln>
            <a:noFill/>
          </a:ln>
        </p:spPr>
        <p:txBody>
          <a:bodyPr spcFirstLastPara="1" wrap="square" lIns="91425" tIns="45700" rIns="91425" bIns="45700" anchor="t" anchorCtr="0">
            <a:noAutofit/>
          </a:bodyPr>
          <a:lstStyle/>
          <a:p>
            <a:pPr marL="342882" lvl="0" indent="-342882" algn="l" rtl="0">
              <a:spcBef>
                <a:spcPts val="0"/>
              </a:spcBef>
              <a:spcAft>
                <a:spcPts val="0"/>
              </a:spcAft>
              <a:buSzPts val="3200"/>
              <a:buChar char="▪"/>
            </a:pPr>
            <a:r>
              <a:rPr lang="en-US"/>
              <a:t>Read Chapter 16 of the textbook (sections 16.1-16.3)</a:t>
            </a:r>
            <a:endParaRPr/>
          </a:p>
        </p:txBody>
      </p:sp>
      <p:pic>
        <p:nvPicPr>
          <p:cNvPr id="302" name="Google Shape;302;p17" descr="Russell &amp; Norvig, Artificial Intelligence: A Modern Approach, 4th Edition |  Pearson"/>
          <p:cNvPicPr preferRelativeResize="0"/>
          <p:nvPr/>
        </p:nvPicPr>
        <p:blipFill rotWithShape="1">
          <a:blip r:embed="rId3">
            <a:alphaModFix/>
          </a:blip>
          <a:srcRect/>
          <a:stretch/>
        </p:blipFill>
        <p:spPr>
          <a:xfrm>
            <a:off x="7162800" y="1397001"/>
            <a:ext cx="3913099" cy="4953000"/>
          </a:xfrm>
          <a:prstGeom prst="rect">
            <a:avLst/>
          </a:prstGeom>
          <a:noFill/>
          <a:ln>
            <a:noFill/>
          </a:ln>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7C86E-9E8B-C44E-9E28-53D304F812C8}"/>
              </a:ext>
            </a:extLst>
          </p:cNvPr>
          <p:cNvSpPr>
            <a:spLocks noGrp="1"/>
          </p:cNvSpPr>
          <p:nvPr>
            <p:ph type="ctrTitle"/>
          </p:nvPr>
        </p:nvSpPr>
        <p:spPr/>
        <p:txBody>
          <a:bodyPr>
            <a:normAutofit/>
          </a:bodyPr>
          <a:lstStyle/>
          <a:p>
            <a:r>
              <a:rPr lang="en-US" dirty="0"/>
              <a:t>Utilities</a:t>
            </a:r>
          </a:p>
        </p:txBody>
      </p:sp>
      <p:sp>
        <p:nvSpPr>
          <p:cNvPr id="3" name="Subtitle 2">
            <a:extLst>
              <a:ext uri="{FF2B5EF4-FFF2-40B4-BE49-F238E27FC236}">
                <a16:creationId xmlns:a16="http://schemas.microsoft.com/office/drawing/2014/main" id="{6FAFBDBC-AABD-DC4B-BBC9-7C7BE6B4B83A}"/>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103967598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p18"/>
          <p:cNvSpPr txBox="1">
            <a:spLocks noGrp="1"/>
          </p:cNvSpPr>
          <p:nvPr>
            <p:ph type="title"/>
          </p:nvPr>
        </p:nvSpPr>
        <p:spPr>
          <a:xfrm>
            <a:off x="0" y="-25400"/>
            <a:ext cx="121920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Maximum Expected Utility</a:t>
            </a:r>
            <a:endParaRPr/>
          </a:p>
        </p:txBody>
      </p:sp>
      <p:sp>
        <p:nvSpPr>
          <p:cNvPr id="309" name="Google Shape;309;p18"/>
          <p:cNvSpPr txBox="1">
            <a:spLocks noGrp="1"/>
          </p:cNvSpPr>
          <p:nvPr>
            <p:ph type="body" idx="1"/>
          </p:nvPr>
        </p:nvSpPr>
        <p:spPr>
          <a:xfrm>
            <a:off x="304800" y="1752600"/>
            <a:ext cx="11582400" cy="3394472"/>
          </a:xfrm>
          <a:prstGeom prst="rect">
            <a:avLst/>
          </a:prstGeom>
          <a:noFill/>
          <a:ln>
            <a:noFill/>
          </a:ln>
        </p:spPr>
        <p:txBody>
          <a:bodyPr spcFirstLastPara="1" wrap="square" lIns="91425" tIns="45700" rIns="91425" bIns="45700" anchor="t" anchorCtr="0">
            <a:noAutofit/>
          </a:bodyPr>
          <a:lstStyle/>
          <a:p>
            <a:pPr marL="342882" lvl="0" indent="-342882" algn="l" rtl="0">
              <a:lnSpc>
                <a:spcPct val="90000"/>
              </a:lnSpc>
              <a:spcBef>
                <a:spcPts val="0"/>
              </a:spcBef>
              <a:spcAft>
                <a:spcPts val="0"/>
              </a:spcAft>
              <a:buSzPts val="2200"/>
              <a:buChar char="▪"/>
            </a:pPr>
            <a:r>
              <a:rPr lang="en-US" sz="2200"/>
              <a:t>Why should we average utilities?  Why not minimax?</a:t>
            </a:r>
            <a:endParaRPr/>
          </a:p>
          <a:p>
            <a:pPr marL="342882" lvl="0" indent="-203182" algn="l" rtl="0">
              <a:lnSpc>
                <a:spcPct val="90000"/>
              </a:lnSpc>
              <a:spcBef>
                <a:spcPts val="440"/>
              </a:spcBef>
              <a:spcAft>
                <a:spcPts val="0"/>
              </a:spcAft>
              <a:buSzPts val="2200"/>
              <a:buNone/>
            </a:pPr>
            <a:endParaRPr sz="2200"/>
          </a:p>
          <a:p>
            <a:pPr marL="342882" lvl="0" indent="-342882" algn="l" rtl="0">
              <a:lnSpc>
                <a:spcPct val="90000"/>
              </a:lnSpc>
              <a:spcBef>
                <a:spcPts val="440"/>
              </a:spcBef>
              <a:spcAft>
                <a:spcPts val="0"/>
              </a:spcAft>
              <a:buSzPts val="2200"/>
              <a:buChar char="▪"/>
            </a:pPr>
            <a:r>
              <a:rPr lang="en-US" sz="2200"/>
              <a:t>Principle of maximum expected utility:</a:t>
            </a:r>
            <a:endParaRPr/>
          </a:p>
          <a:p>
            <a:pPr marL="742913" lvl="1" indent="-285736" algn="l" rtl="0">
              <a:lnSpc>
                <a:spcPct val="90000"/>
              </a:lnSpc>
              <a:spcBef>
                <a:spcPts val="440"/>
              </a:spcBef>
              <a:spcAft>
                <a:spcPts val="0"/>
              </a:spcAft>
              <a:buSzPts val="2200"/>
              <a:buChar char="▪"/>
            </a:pPr>
            <a:r>
              <a:rPr lang="en-US" sz="2200"/>
              <a:t>A rational agent should choose the action that </a:t>
            </a:r>
            <a:r>
              <a:rPr lang="en-US" sz="2200">
                <a:solidFill>
                  <a:srgbClr val="CC0000"/>
                </a:solidFill>
              </a:rPr>
              <a:t>maximizes its expected utility, given its knowledge</a:t>
            </a:r>
            <a:endParaRPr sz="2200"/>
          </a:p>
          <a:p>
            <a:pPr marL="342882" lvl="0" indent="-342882" algn="l" rtl="0">
              <a:spcBef>
                <a:spcPts val="440"/>
              </a:spcBef>
              <a:spcAft>
                <a:spcPts val="0"/>
              </a:spcAft>
              <a:buSzPts val="2200"/>
              <a:buChar char="▪"/>
            </a:pPr>
            <a:r>
              <a:rPr lang="en-US" sz="2200"/>
              <a:t>Questions:</a:t>
            </a:r>
            <a:endParaRPr/>
          </a:p>
          <a:p>
            <a:pPr marL="742913" lvl="1" indent="-285736" algn="l" rtl="0">
              <a:spcBef>
                <a:spcPts val="440"/>
              </a:spcBef>
              <a:spcAft>
                <a:spcPts val="0"/>
              </a:spcAft>
              <a:buSzPts val="2200"/>
              <a:buChar char="▪"/>
            </a:pPr>
            <a:r>
              <a:rPr lang="en-US" sz="2200"/>
              <a:t>Where do utilities come from?</a:t>
            </a:r>
            <a:endParaRPr/>
          </a:p>
          <a:p>
            <a:pPr marL="742913" lvl="1" indent="-285736" algn="l" rtl="0">
              <a:spcBef>
                <a:spcPts val="440"/>
              </a:spcBef>
              <a:spcAft>
                <a:spcPts val="0"/>
              </a:spcAft>
              <a:buSzPts val="2200"/>
              <a:buChar char="▪"/>
            </a:pPr>
            <a:r>
              <a:rPr lang="en-US" sz="2200"/>
              <a:t>How do we know such utilities even exist?</a:t>
            </a:r>
            <a:endParaRPr/>
          </a:p>
          <a:p>
            <a:pPr marL="742913" lvl="1" indent="-285736" algn="l" rtl="0">
              <a:spcBef>
                <a:spcPts val="440"/>
              </a:spcBef>
              <a:spcAft>
                <a:spcPts val="0"/>
              </a:spcAft>
              <a:buSzPts val="2200"/>
              <a:buChar char="▪"/>
            </a:pPr>
            <a:r>
              <a:rPr lang="en-US" sz="2200"/>
              <a:t>How do we know that averaging even makes sense?</a:t>
            </a:r>
            <a:endParaRPr/>
          </a:p>
          <a:p>
            <a:pPr marL="742913" lvl="1" indent="-285736" algn="l" rtl="0">
              <a:spcBef>
                <a:spcPts val="440"/>
              </a:spcBef>
              <a:spcAft>
                <a:spcPts val="0"/>
              </a:spcAft>
              <a:buSzPts val="2200"/>
              <a:buChar char="▪"/>
            </a:pPr>
            <a:r>
              <a:rPr lang="en-US" sz="2200"/>
              <a:t>What if our behavior (preferences) can’t be described by utilities?</a:t>
            </a:r>
            <a:endParaRPr/>
          </a:p>
          <a:p>
            <a:pPr marL="342882" lvl="0" indent="-203182" algn="l" rtl="0">
              <a:lnSpc>
                <a:spcPct val="90000"/>
              </a:lnSpc>
              <a:spcBef>
                <a:spcPts val="440"/>
              </a:spcBef>
              <a:spcAft>
                <a:spcPts val="0"/>
              </a:spcAft>
              <a:buSzPts val="2200"/>
              <a:buNone/>
            </a:pPr>
            <a:endParaRPr sz="2200"/>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grpSp>
        <p:nvGrpSpPr>
          <p:cNvPr id="315" name="Google Shape;315;p19"/>
          <p:cNvGrpSpPr/>
          <p:nvPr/>
        </p:nvGrpSpPr>
        <p:grpSpPr>
          <a:xfrm>
            <a:off x="3581400" y="2125325"/>
            <a:ext cx="4914900" cy="290148"/>
            <a:chOff x="2743200" y="2414952"/>
            <a:chExt cx="6553200" cy="386864"/>
          </a:xfrm>
        </p:grpSpPr>
        <p:sp>
          <p:nvSpPr>
            <p:cNvPr id="316" name="Google Shape;316;p19"/>
            <p:cNvSpPr/>
            <p:nvPr/>
          </p:nvSpPr>
          <p:spPr>
            <a:xfrm rot="10800000">
              <a:off x="2743200" y="2414952"/>
              <a:ext cx="476250" cy="381000"/>
            </a:xfrm>
            <a:prstGeom prst="triangle">
              <a:avLst>
                <a:gd name="adj" fmla="val 50000"/>
              </a:avLst>
            </a:prstGeom>
            <a:solidFill>
              <a:srgbClr val="FF999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17" name="Google Shape;317;p19"/>
            <p:cNvSpPr/>
            <p:nvPr/>
          </p:nvSpPr>
          <p:spPr>
            <a:xfrm rot="10800000">
              <a:off x="4419600" y="2420815"/>
              <a:ext cx="476250" cy="381000"/>
            </a:xfrm>
            <a:prstGeom prst="triangle">
              <a:avLst>
                <a:gd name="adj" fmla="val 50000"/>
              </a:avLst>
            </a:prstGeom>
            <a:solidFill>
              <a:srgbClr val="FF999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18" name="Google Shape;318;p19"/>
            <p:cNvSpPr/>
            <p:nvPr/>
          </p:nvSpPr>
          <p:spPr>
            <a:xfrm rot="10800000">
              <a:off x="7162800" y="2420815"/>
              <a:ext cx="476250" cy="381000"/>
            </a:xfrm>
            <a:prstGeom prst="triangle">
              <a:avLst>
                <a:gd name="adj" fmla="val 50000"/>
              </a:avLst>
            </a:prstGeom>
            <a:solidFill>
              <a:srgbClr val="FF999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19" name="Google Shape;319;p19"/>
            <p:cNvSpPr/>
            <p:nvPr/>
          </p:nvSpPr>
          <p:spPr>
            <a:xfrm rot="10800000">
              <a:off x="8820150" y="2420816"/>
              <a:ext cx="476250" cy="381000"/>
            </a:xfrm>
            <a:prstGeom prst="triangle">
              <a:avLst>
                <a:gd name="adj" fmla="val 50000"/>
              </a:avLst>
            </a:prstGeom>
            <a:solidFill>
              <a:srgbClr val="FF999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320" name="Google Shape;320;p19"/>
          <p:cNvSpPr txBox="1">
            <a:spLocks noGrp="1"/>
          </p:cNvSpPr>
          <p:nvPr>
            <p:ph type="title"/>
          </p:nvPr>
        </p:nvSpPr>
        <p:spPr>
          <a:xfrm>
            <a:off x="0" y="-25400"/>
            <a:ext cx="121920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dirty="0"/>
              <a:t>Why Expectations?</a:t>
            </a:r>
            <a:endParaRPr dirty="0"/>
          </a:p>
        </p:txBody>
      </p:sp>
      <p:sp>
        <p:nvSpPr>
          <p:cNvPr id="321" name="Google Shape;321;p19"/>
          <p:cNvSpPr txBox="1">
            <a:spLocks noGrp="1"/>
          </p:cNvSpPr>
          <p:nvPr>
            <p:ph type="body" idx="1"/>
          </p:nvPr>
        </p:nvSpPr>
        <p:spPr>
          <a:xfrm>
            <a:off x="1109662" y="3511337"/>
            <a:ext cx="10015538" cy="2346324"/>
          </a:xfrm>
          <a:prstGeom prst="rect">
            <a:avLst/>
          </a:prstGeom>
          <a:noFill/>
          <a:ln>
            <a:noFill/>
          </a:ln>
        </p:spPr>
        <p:txBody>
          <a:bodyPr spcFirstLastPara="1" wrap="square" lIns="91425" tIns="45700" rIns="91425" bIns="45700" anchor="t" anchorCtr="0">
            <a:noAutofit/>
          </a:bodyPr>
          <a:lstStyle/>
          <a:p>
            <a:pPr marL="342882" lvl="0" indent="-342882" algn="l" rtl="0">
              <a:spcBef>
                <a:spcPts val="0"/>
              </a:spcBef>
              <a:spcAft>
                <a:spcPts val="0"/>
              </a:spcAft>
              <a:buSzPts val="2200"/>
              <a:buChar char="▪"/>
            </a:pPr>
            <a:r>
              <a:rPr lang="en-US" sz="2200"/>
              <a:t>For worst-case minimax reasoning, terminal function scale doesn’t matter</a:t>
            </a:r>
            <a:endParaRPr/>
          </a:p>
          <a:p>
            <a:pPr marL="742913" lvl="1" indent="-285736" algn="l" rtl="0">
              <a:spcBef>
                <a:spcPts val="440"/>
              </a:spcBef>
              <a:spcAft>
                <a:spcPts val="0"/>
              </a:spcAft>
              <a:buSzPts val="2200"/>
              <a:buChar char="▪"/>
            </a:pPr>
            <a:r>
              <a:rPr lang="en-US" sz="2200"/>
              <a:t>We just want better states to have higher evaluations (get the ordering right)</a:t>
            </a:r>
            <a:endParaRPr/>
          </a:p>
          <a:p>
            <a:pPr marL="742913" lvl="1" indent="-285736" algn="l" rtl="0">
              <a:spcBef>
                <a:spcPts val="440"/>
              </a:spcBef>
              <a:spcAft>
                <a:spcPts val="0"/>
              </a:spcAft>
              <a:buSzPts val="2200"/>
              <a:buChar char="▪"/>
            </a:pPr>
            <a:r>
              <a:rPr lang="en-US" sz="2200"/>
              <a:t>We call this </a:t>
            </a:r>
            <a:r>
              <a:rPr lang="en-US" sz="2200">
                <a:solidFill>
                  <a:srgbClr val="C00000"/>
                </a:solidFill>
              </a:rPr>
              <a:t>insensitivity to monotonic transformations</a:t>
            </a:r>
            <a:endParaRPr/>
          </a:p>
          <a:p>
            <a:pPr marL="1142942" lvl="2" indent="-88888" algn="l" rtl="0">
              <a:spcBef>
                <a:spcPts val="440"/>
              </a:spcBef>
              <a:spcAft>
                <a:spcPts val="0"/>
              </a:spcAft>
              <a:buSzPts val="2200"/>
              <a:buNone/>
            </a:pPr>
            <a:endParaRPr sz="2200"/>
          </a:p>
          <a:p>
            <a:pPr marL="342882" lvl="0" indent="-342882" algn="l" rtl="0">
              <a:spcBef>
                <a:spcPts val="440"/>
              </a:spcBef>
              <a:spcAft>
                <a:spcPts val="0"/>
              </a:spcAft>
              <a:buSzPts val="2200"/>
              <a:buChar char="▪"/>
            </a:pPr>
            <a:r>
              <a:rPr lang="en-US" sz="2200"/>
              <a:t>For average-case expectimax reasoning, we need </a:t>
            </a:r>
            <a:r>
              <a:rPr lang="en-US" sz="2200" i="1"/>
              <a:t>magnitudes</a:t>
            </a:r>
            <a:r>
              <a:rPr lang="en-US" sz="2200"/>
              <a:t> to be meaningful</a:t>
            </a:r>
            <a:endParaRPr/>
          </a:p>
        </p:txBody>
      </p:sp>
      <p:cxnSp>
        <p:nvCxnSpPr>
          <p:cNvPr id="322" name="Google Shape;322;p19"/>
          <p:cNvCxnSpPr>
            <a:cxnSpLocks/>
            <a:stCxn id="323" idx="4"/>
            <a:endCxn id="324" idx="0"/>
          </p:cNvCxnSpPr>
          <p:nvPr/>
        </p:nvCxnSpPr>
        <p:spPr>
          <a:xfrm>
            <a:off x="3759995" y="2428662"/>
            <a:ext cx="144379" cy="185737"/>
          </a:xfrm>
          <a:prstGeom prst="straightConnector1">
            <a:avLst/>
          </a:prstGeom>
          <a:noFill/>
          <a:ln w="9525" cap="flat" cmpd="sng">
            <a:solidFill>
              <a:schemeClr val="dk1"/>
            </a:solidFill>
            <a:prstDash val="solid"/>
            <a:round/>
            <a:headEnd type="none" w="med" len="med"/>
            <a:tailEnd type="triangle" w="med" len="med"/>
          </a:ln>
        </p:spPr>
      </p:cxnSp>
      <p:sp>
        <p:nvSpPr>
          <p:cNvPr id="325" name="Google Shape;325;p19"/>
          <p:cNvSpPr/>
          <p:nvPr/>
        </p:nvSpPr>
        <p:spPr>
          <a:xfrm>
            <a:off x="3026979" y="2614399"/>
            <a:ext cx="458514" cy="285750"/>
          </a:xfrm>
          <a:prstGeom prst="rect">
            <a:avLst/>
          </a:prstGeom>
          <a:solidFill>
            <a:srgbClr val="E8D1FF"/>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rgbClr val="0C0C0C"/>
                </a:solidFill>
                <a:latin typeface="Calibri"/>
                <a:ea typeface="Calibri"/>
                <a:cs typeface="Calibri"/>
                <a:sym typeface="Calibri"/>
              </a:rPr>
              <a:t>0</a:t>
            </a:r>
            <a:endParaRPr/>
          </a:p>
        </p:txBody>
      </p:sp>
      <p:sp>
        <p:nvSpPr>
          <p:cNvPr id="324" name="Google Shape;324;p19"/>
          <p:cNvSpPr/>
          <p:nvPr/>
        </p:nvSpPr>
        <p:spPr>
          <a:xfrm>
            <a:off x="3598698" y="2614399"/>
            <a:ext cx="611352" cy="285750"/>
          </a:xfrm>
          <a:prstGeom prst="rect">
            <a:avLst/>
          </a:prstGeom>
          <a:solidFill>
            <a:srgbClr val="E8D1FF"/>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rgbClr val="0C0C0C"/>
                </a:solidFill>
                <a:latin typeface="Calibri"/>
                <a:ea typeface="Calibri"/>
                <a:cs typeface="Calibri"/>
                <a:sym typeface="Calibri"/>
              </a:rPr>
              <a:t>40</a:t>
            </a:r>
            <a:endParaRPr/>
          </a:p>
        </p:txBody>
      </p:sp>
      <p:cxnSp>
        <p:nvCxnSpPr>
          <p:cNvPr id="326" name="Google Shape;326;p19"/>
          <p:cNvCxnSpPr>
            <a:cxnSpLocks/>
            <a:stCxn id="323" idx="4"/>
            <a:endCxn id="325" idx="0"/>
          </p:cNvCxnSpPr>
          <p:nvPr/>
        </p:nvCxnSpPr>
        <p:spPr>
          <a:xfrm flipH="1">
            <a:off x="3256236" y="2428662"/>
            <a:ext cx="503759" cy="185737"/>
          </a:xfrm>
          <a:prstGeom prst="straightConnector1">
            <a:avLst/>
          </a:prstGeom>
          <a:noFill/>
          <a:ln w="9525" cap="flat" cmpd="sng">
            <a:solidFill>
              <a:schemeClr val="dk1"/>
            </a:solidFill>
            <a:prstDash val="solid"/>
            <a:round/>
            <a:headEnd type="none" w="med" len="med"/>
            <a:tailEnd type="triangle" w="med" len="med"/>
          </a:ln>
        </p:spPr>
      </p:cxnSp>
      <p:cxnSp>
        <p:nvCxnSpPr>
          <p:cNvPr id="327" name="Google Shape;327;p19"/>
          <p:cNvCxnSpPr>
            <a:cxnSpLocks/>
            <a:stCxn id="328" idx="4"/>
            <a:endCxn id="329" idx="0"/>
          </p:cNvCxnSpPr>
          <p:nvPr/>
        </p:nvCxnSpPr>
        <p:spPr>
          <a:xfrm>
            <a:off x="5017295" y="2414374"/>
            <a:ext cx="256159" cy="185737"/>
          </a:xfrm>
          <a:prstGeom prst="straightConnector1">
            <a:avLst/>
          </a:prstGeom>
          <a:noFill/>
          <a:ln w="9525" cap="flat" cmpd="sng">
            <a:solidFill>
              <a:schemeClr val="dk1"/>
            </a:solidFill>
            <a:prstDash val="solid"/>
            <a:round/>
            <a:headEnd type="none" w="med" len="med"/>
            <a:tailEnd type="triangle" w="med" len="med"/>
          </a:ln>
        </p:spPr>
      </p:cxnSp>
      <p:sp>
        <p:nvSpPr>
          <p:cNvPr id="330" name="Google Shape;330;p19"/>
          <p:cNvSpPr/>
          <p:nvPr/>
        </p:nvSpPr>
        <p:spPr>
          <a:xfrm>
            <a:off x="4418067" y="2600111"/>
            <a:ext cx="534933" cy="285750"/>
          </a:xfrm>
          <a:prstGeom prst="rect">
            <a:avLst/>
          </a:prstGeom>
          <a:solidFill>
            <a:srgbClr val="E8D1FF"/>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rgbClr val="0C0C0C"/>
                </a:solidFill>
                <a:latin typeface="Calibri"/>
                <a:ea typeface="Calibri"/>
                <a:cs typeface="Calibri"/>
                <a:sym typeface="Calibri"/>
              </a:rPr>
              <a:t>20</a:t>
            </a:r>
            <a:endParaRPr/>
          </a:p>
        </p:txBody>
      </p:sp>
      <p:sp>
        <p:nvSpPr>
          <p:cNvPr id="329" name="Google Shape;329;p19"/>
          <p:cNvSpPr/>
          <p:nvPr/>
        </p:nvSpPr>
        <p:spPr>
          <a:xfrm>
            <a:off x="5005987" y="2600111"/>
            <a:ext cx="534933" cy="285750"/>
          </a:xfrm>
          <a:prstGeom prst="rect">
            <a:avLst/>
          </a:prstGeom>
          <a:solidFill>
            <a:srgbClr val="E8D1FF"/>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rgbClr val="0C0C0C"/>
                </a:solidFill>
                <a:latin typeface="Calibri"/>
                <a:ea typeface="Calibri"/>
                <a:cs typeface="Calibri"/>
                <a:sym typeface="Calibri"/>
              </a:rPr>
              <a:t>30</a:t>
            </a:r>
            <a:endParaRPr dirty="0"/>
          </a:p>
        </p:txBody>
      </p:sp>
      <p:cxnSp>
        <p:nvCxnSpPr>
          <p:cNvPr id="331" name="Google Shape;331;p19"/>
          <p:cNvCxnSpPr>
            <a:cxnSpLocks/>
            <a:stCxn id="328" idx="4"/>
            <a:endCxn id="330" idx="0"/>
          </p:cNvCxnSpPr>
          <p:nvPr/>
        </p:nvCxnSpPr>
        <p:spPr>
          <a:xfrm flipH="1">
            <a:off x="4685534" y="2414374"/>
            <a:ext cx="331761" cy="185737"/>
          </a:xfrm>
          <a:prstGeom prst="straightConnector1">
            <a:avLst/>
          </a:prstGeom>
          <a:noFill/>
          <a:ln w="9525" cap="flat" cmpd="sng">
            <a:solidFill>
              <a:schemeClr val="dk1"/>
            </a:solidFill>
            <a:prstDash val="solid"/>
            <a:round/>
            <a:headEnd type="none" w="med" len="med"/>
            <a:tailEnd type="triangle" w="med" len="med"/>
          </a:ln>
        </p:spPr>
      </p:cxnSp>
      <p:cxnSp>
        <p:nvCxnSpPr>
          <p:cNvPr id="332" name="Google Shape;332;p19"/>
          <p:cNvCxnSpPr>
            <a:stCxn id="333" idx="3"/>
            <a:endCxn id="328" idx="0"/>
          </p:cNvCxnSpPr>
          <p:nvPr/>
        </p:nvCxnSpPr>
        <p:spPr>
          <a:xfrm>
            <a:off x="4381500" y="1914311"/>
            <a:ext cx="635700" cy="171300"/>
          </a:xfrm>
          <a:prstGeom prst="straightConnector1">
            <a:avLst/>
          </a:prstGeom>
          <a:noFill/>
          <a:ln w="12700" cap="flat" cmpd="sng">
            <a:solidFill>
              <a:schemeClr val="dk1"/>
            </a:solidFill>
            <a:prstDash val="solid"/>
            <a:round/>
            <a:headEnd type="none" w="med" len="med"/>
            <a:tailEnd type="triangle" w="med" len="med"/>
          </a:ln>
        </p:spPr>
      </p:cxnSp>
      <p:cxnSp>
        <p:nvCxnSpPr>
          <p:cNvPr id="334" name="Google Shape;334;p19"/>
          <p:cNvCxnSpPr>
            <a:stCxn id="333" idx="3"/>
            <a:endCxn id="323" idx="0"/>
          </p:cNvCxnSpPr>
          <p:nvPr/>
        </p:nvCxnSpPr>
        <p:spPr>
          <a:xfrm flipH="1">
            <a:off x="3759900" y="1914311"/>
            <a:ext cx="621600" cy="185700"/>
          </a:xfrm>
          <a:prstGeom prst="straightConnector1">
            <a:avLst/>
          </a:prstGeom>
          <a:noFill/>
          <a:ln w="9525" cap="flat" cmpd="sng">
            <a:solidFill>
              <a:schemeClr val="dk1"/>
            </a:solidFill>
            <a:prstDash val="solid"/>
            <a:round/>
            <a:headEnd type="none" w="med" len="med"/>
            <a:tailEnd type="triangle" w="med" len="med"/>
          </a:ln>
        </p:spPr>
      </p:cxnSp>
      <p:sp>
        <p:nvSpPr>
          <p:cNvPr id="333" name="Google Shape;333;p19"/>
          <p:cNvSpPr/>
          <p:nvPr/>
        </p:nvSpPr>
        <p:spPr>
          <a:xfrm>
            <a:off x="4210050" y="1628561"/>
            <a:ext cx="342900" cy="285750"/>
          </a:xfrm>
          <a:prstGeom prst="triangle">
            <a:avLst>
              <a:gd name="adj" fmla="val 50000"/>
            </a:avLst>
          </a:prstGeom>
          <a:solidFill>
            <a:srgbClr val="99CCFF"/>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35" name="Google Shape;335;p19"/>
          <p:cNvSpPr/>
          <p:nvPr/>
        </p:nvSpPr>
        <p:spPr>
          <a:xfrm>
            <a:off x="5767388" y="2542961"/>
            <a:ext cx="700087" cy="400050"/>
          </a:xfrm>
          <a:prstGeom prst="rightArrow">
            <a:avLst>
              <a:gd name="adj1" fmla="val 100000"/>
              <a:gd name="adj2" fmla="val 26972"/>
            </a:avLst>
          </a:prstGeom>
          <a:solidFill>
            <a:schemeClr val="lt1"/>
          </a:solidFill>
          <a:ln w="25400" cap="flat" cmpd="sng">
            <a:solidFill>
              <a:schemeClr val="accent6"/>
            </a:solidFill>
            <a:prstDash val="dot"/>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Calibri"/>
                <a:ea typeface="Calibri"/>
                <a:cs typeface="Calibri"/>
                <a:sym typeface="Calibri"/>
              </a:rPr>
              <a:t>x</a:t>
            </a:r>
            <a:r>
              <a:rPr lang="en-US" sz="1800" baseline="30000">
                <a:solidFill>
                  <a:schemeClr val="dk1"/>
                </a:solidFill>
                <a:latin typeface="Calibri"/>
                <a:ea typeface="Calibri"/>
                <a:cs typeface="Calibri"/>
                <a:sym typeface="Calibri"/>
              </a:rPr>
              <a:t>2</a:t>
            </a:r>
            <a:endParaRPr/>
          </a:p>
        </p:txBody>
      </p:sp>
      <p:cxnSp>
        <p:nvCxnSpPr>
          <p:cNvPr id="336" name="Google Shape;336;p19"/>
          <p:cNvCxnSpPr>
            <a:cxnSpLocks/>
            <a:stCxn id="337" idx="4"/>
            <a:endCxn id="338" idx="0"/>
          </p:cNvCxnSpPr>
          <p:nvPr/>
        </p:nvCxnSpPr>
        <p:spPr>
          <a:xfrm>
            <a:off x="7074695" y="2428662"/>
            <a:ext cx="326183" cy="185737"/>
          </a:xfrm>
          <a:prstGeom prst="straightConnector1">
            <a:avLst/>
          </a:prstGeom>
          <a:noFill/>
          <a:ln w="9525" cap="flat" cmpd="sng">
            <a:solidFill>
              <a:schemeClr val="dk1"/>
            </a:solidFill>
            <a:prstDash val="solid"/>
            <a:round/>
            <a:headEnd type="none" w="med" len="med"/>
            <a:tailEnd type="triangle" w="med" len="med"/>
          </a:ln>
        </p:spPr>
      </p:cxnSp>
      <p:sp>
        <p:nvSpPr>
          <p:cNvPr id="339" name="Google Shape;339;p19"/>
          <p:cNvSpPr/>
          <p:nvPr/>
        </p:nvSpPr>
        <p:spPr>
          <a:xfrm>
            <a:off x="6530870" y="2614399"/>
            <a:ext cx="499992" cy="285750"/>
          </a:xfrm>
          <a:prstGeom prst="rect">
            <a:avLst/>
          </a:prstGeom>
          <a:solidFill>
            <a:srgbClr val="E8D1FF"/>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rgbClr val="0C0C0C"/>
                </a:solidFill>
                <a:latin typeface="Calibri"/>
                <a:ea typeface="Calibri"/>
                <a:cs typeface="Calibri"/>
                <a:sym typeface="Calibri"/>
              </a:rPr>
              <a:t>0</a:t>
            </a:r>
            <a:endParaRPr/>
          </a:p>
        </p:txBody>
      </p:sp>
      <p:sp>
        <p:nvSpPr>
          <p:cNvPr id="338" name="Google Shape;338;p19"/>
          <p:cNvSpPr/>
          <p:nvPr/>
        </p:nvSpPr>
        <p:spPr>
          <a:xfrm>
            <a:off x="7067550" y="2614399"/>
            <a:ext cx="666656" cy="285750"/>
          </a:xfrm>
          <a:prstGeom prst="rect">
            <a:avLst/>
          </a:prstGeom>
          <a:solidFill>
            <a:srgbClr val="E8D1FF"/>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rgbClr val="0C0C0C"/>
                </a:solidFill>
                <a:latin typeface="Calibri"/>
                <a:ea typeface="Calibri"/>
                <a:cs typeface="Calibri"/>
                <a:sym typeface="Calibri"/>
              </a:rPr>
              <a:t>1600</a:t>
            </a:r>
            <a:endParaRPr dirty="0"/>
          </a:p>
        </p:txBody>
      </p:sp>
      <p:cxnSp>
        <p:nvCxnSpPr>
          <p:cNvPr id="340" name="Google Shape;340;p19"/>
          <p:cNvCxnSpPr>
            <a:cxnSpLocks/>
            <a:stCxn id="337" idx="4"/>
            <a:endCxn id="339" idx="0"/>
          </p:cNvCxnSpPr>
          <p:nvPr/>
        </p:nvCxnSpPr>
        <p:spPr>
          <a:xfrm flipH="1">
            <a:off x="6780866" y="2428662"/>
            <a:ext cx="293829" cy="185737"/>
          </a:xfrm>
          <a:prstGeom prst="straightConnector1">
            <a:avLst/>
          </a:prstGeom>
          <a:noFill/>
          <a:ln w="9525" cap="flat" cmpd="sng">
            <a:solidFill>
              <a:schemeClr val="dk1"/>
            </a:solidFill>
            <a:prstDash val="solid"/>
            <a:round/>
            <a:headEnd type="none" w="med" len="med"/>
            <a:tailEnd type="triangle" w="med" len="med"/>
          </a:ln>
        </p:spPr>
      </p:cxnSp>
      <p:cxnSp>
        <p:nvCxnSpPr>
          <p:cNvPr id="341" name="Google Shape;341;p19"/>
          <p:cNvCxnSpPr>
            <a:cxnSpLocks/>
            <a:stCxn id="342" idx="4"/>
            <a:endCxn id="343" idx="0"/>
          </p:cNvCxnSpPr>
          <p:nvPr/>
        </p:nvCxnSpPr>
        <p:spPr>
          <a:xfrm>
            <a:off x="8331995" y="2414374"/>
            <a:ext cx="467787" cy="185737"/>
          </a:xfrm>
          <a:prstGeom prst="straightConnector1">
            <a:avLst/>
          </a:prstGeom>
          <a:noFill/>
          <a:ln w="9525" cap="flat" cmpd="sng">
            <a:solidFill>
              <a:schemeClr val="dk1"/>
            </a:solidFill>
            <a:prstDash val="solid"/>
            <a:round/>
            <a:headEnd type="none" w="med" len="med"/>
            <a:tailEnd type="triangle" w="med" len="med"/>
          </a:ln>
        </p:spPr>
      </p:cxnSp>
      <p:grpSp>
        <p:nvGrpSpPr>
          <p:cNvPr id="344" name="Google Shape;344;p19"/>
          <p:cNvGrpSpPr/>
          <p:nvPr/>
        </p:nvGrpSpPr>
        <p:grpSpPr>
          <a:xfrm>
            <a:off x="3595688" y="2085761"/>
            <a:ext cx="4900613" cy="342900"/>
            <a:chOff x="2762250" y="2362200"/>
            <a:chExt cx="6534150" cy="457200"/>
          </a:xfrm>
        </p:grpSpPr>
        <p:sp>
          <p:nvSpPr>
            <p:cNvPr id="323" name="Google Shape;323;p19"/>
            <p:cNvSpPr/>
            <p:nvPr/>
          </p:nvSpPr>
          <p:spPr>
            <a:xfrm>
              <a:off x="2762250" y="2381250"/>
              <a:ext cx="438150" cy="438150"/>
            </a:xfrm>
            <a:prstGeom prst="ellipse">
              <a:avLst/>
            </a:prstGeom>
            <a:solidFill>
              <a:srgbClr val="B5EDC2"/>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28" name="Google Shape;328;p19"/>
            <p:cNvSpPr/>
            <p:nvPr/>
          </p:nvSpPr>
          <p:spPr>
            <a:xfrm>
              <a:off x="4438650" y="2362200"/>
              <a:ext cx="438150" cy="438150"/>
            </a:xfrm>
            <a:prstGeom prst="ellipse">
              <a:avLst/>
            </a:prstGeom>
            <a:solidFill>
              <a:srgbClr val="B5EDC2"/>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37" name="Google Shape;337;p19"/>
            <p:cNvSpPr/>
            <p:nvPr/>
          </p:nvSpPr>
          <p:spPr>
            <a:xfrm>
              <a:off x="7181850" y="2381250"/>
              <a:ext cx="438150" cy="438150"/>
            </a:xfrm>
            <a:prstGeom prst="ellipse">
              <a:avLst/>
            </a:prstGeom>
            <a:solidFill>
              <a:srgbClr val="B5EDC2"/>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42" name="Google Shape;342;p19"/>
            <p:cNvSpPr/>
            <p:nvPr/>
          </p:nvSpPr>
          <p:spPr>
            <a:xfrm>
              <a:off x="8858250" y="2362200"/>
              <a:ext cx="438150" cy="438150"/>
            </a:xfrm>
            <a:prstGeom prst="ellipse">
              <a:avLst/>
            </a:prstGeom>
            <a:solidFill>
              <a:srgbClr val="B5EDC2"/>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sp>
        <p:nvSpPr>
          <p:cNvPr id="345" name="Google Shape;345;p19"/>
          <p:cNvSpPr/>
          <p:nvPr/>
        </p:nvSpPr>
        <p:spPr>
          <a:xfrm>
            <a:off x="7867650" y="2600111"/>
            <a:ext cx="583324" cy="285750"/>
          </a:xfrm>
          <a:prstGeom prst="rect">
            <a:avLst/>
          </a:prstGeom>
          <a:solidFill>
            <a:srgbClr val="E8D1FF"/>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rgbClr val="0C0C0C"/>
                </a:solidFill>
                <a:latin typeface="Calibri"/>
                <a:ea typeface="Calibri"/>
                <a:cs typeface="Calibri"/>
                <a:sym typeface="Calibri"/>
              </a:rPr>
              <a:t>400</a:t>
            </a:r>
            <a:endParaRPr/>
          </a:p>
        </p:txBody>
      </p:sp>
      <p:sp>
        <p:nvSpPr>
          <p:cNvPr id="343" name="Google Shape;343;p19"/>
          <p:cNvSpPr/>
          <p:nvPr/>
        </p:nvSpPr>
        <p:spPr>
          <a:xfrm>
            <a:off x="8508120" y="2600111"/>
            <a:ext cx="583324" cy="285750"/>
          </a:xfrm>
          <a:prstGeom prst="rect">
            <a:avLst/>
          </a:prstGeom>
          <a:solidFill>
            <a:srgbClr val="E8D1FF"/>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rgbClr val="0C0C0C"/>
                </a:solidFill>
                <a:latin typeface="Calibri"/>
                <a:ea typeface="Calibri"/>
                <a:cs typeface="Calibri"/>
                <a:sym typeface="Calibri"/>
              </a:rPr>
              <a:t>900</a:t>
            </a:r>
            <a:endParaRPr/>
          </a:p>
        </p:txBody>
      </p:sp>
      <p:cxnSp>
        <p:nvCxnSpPr>
          <p:cNvPr id="346" name="Google Shape;346;p19"/>
          <p:cNvCxnSpPr>
            <a:cxnSpLocks/>
            <a:stCxn id="342" idx="4"/>
            <a:endCxn id="345" idx="0"/>
          </p:cNvCxnSpPr>
          <p:nvPr/>
        </p:nvCxnSpPr>
        <p:spPr>
          <a:xfrm flipH="1">
            <a:off x="8159312" y="2414374"/>
            <a:ext cx="172683" cy="185737"/>
          </a:xfrm>
          <a:prstGeom prst="straightConnector1">
            <a:avLst/>
          </a:prstGeom>
          <a:noFill/>
          <a:ln w="9525" cap="flat" cmpd="sng">
            <a:solidFill>
              <a:schemeClr val="dk1"/>
            </a:solidFill>
            <a:prstDash val="solid"/>
            <a:round/>
            <a:headEnd type="none" w="med" len="med"/>
            <a:tailEnd type="triangle" w="med" len="med"/>
          </a:ln>
        </p:spPr>
      </p:cxnSp>
      <p:cxnSp>
        <p:nvCxnSpPr>
          <p:cNvPr id="347" name="Google Shape;347;p19"/>
          <p:cNvCxnSpPr>
            <a:stCxn id="348" idx="3"/>
            <a:endCxn id="342" idx="0"/>
          </p:cNvCxnSpPr>
          <p:nvPr/>
        </p:nvCxnSpPr>
        <p:spPr>
          <a:xfrm>
            <a:off x="7696200" y="1914311"/>
            <a:ext cx="635700" cy="171300"/>
          </a:xfrm>
          <a:prstGeom prst="straightConnector1">
            <a:avLst/>
          </a:prstGeom>
          <a:noFill/>
          <a:ln w="9525" cap="flat" cmpd="sng">
            <a:solidFill>
              <a:schemeClr val="dk1"/>
            </a:solidFill>
            <a:prstDash val="solid"/>
            <a:round/>
            <a:headEnd type="none" w="med" len="med"/>
            <a:tailEnd type="triangle" w="med" len="med"/>
          </a:ln>
        </p:spPr>
      </p:cxnSp>
      <p:cxnSp>
        <p:nvCxnSpPr>
          <p:cNvPr id="349" name="Google Shape;349;p19"/>
          <p:cNvCxnSpPr>
            <a:stCxn id="348" idx="3"/>
            <a:endCxn id="337" idx="0"/>
          </p:cNvCxnSpPr>
          <p:nvPr/>
        </p:nvCxnSpPr>
        <p:spPr>
          <a:xfrm flipH="1">
            <a:off x="7074600" y="1914311"/>
            <a:ext cx="621600" cy="185700"/>
          </a:xfrm>
          <a:prstGeom prst="straightConnector1">
            <a:avLst/>
          </a:prstGeom>
          <a:noFill/>
          <a:ln w="12700" cap="flat" cmpd="sng">
            <a:solidFill>
              <a:schemeClr val="dk1"/>
            </a:solidFill>
            <a:prstDash val="solid"/>
            <a:round/>
            <a:headEnd type="none" w="med" len="med"/>
            <a:tailEnd type="triangle" w="med" len="med"/>
          </a:ln>
        </p:spPr>
      </p:cxnSp>
      <p:sp>
        <p:nvSpPr>
          <p:cNvPr id="348" name="Google Shape;348;p19"/>
          <p:cNvSpPr/>
          <p:nvPr/>
        </p:nvSpPr>
        <p:spPr>
          <a:xfrm>
            <a:off x="7524750" y="1628561"/>
            <a:ext cx="342900" cy="285750"/>
          </a:xfrm>
          <a:prstGeom prst="triangle">
            <a:avLst>
              <a:gd name="adj" fmla="val 50000"/>
            </a:avLst>
          </a:prstGeom>
          <a:solidFill>
            <a:srgbClr val="99CCFF"/>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1"/>
                                          </p:stCondLst>
                                        </p:cTn>
                                        <p:tgtEl>
                                          <p:spTgt spid="315"/>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3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Google Shape;354;p20"/>
          <p:cNvSpPr txBox="1">
            <a:spLocks noGrp="1"/>
          </p:cNvSpPr>
          <p:nvPr>
            <p:ph type="title"/>
          </p:nvPr>
        </p:nvSpPr>
        <p:spPr>
          <a:xfrm>
            <a:off x="0" y="-25400"/>
            <a:ext cx="121920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Utilities</a:t>
            </a:r>
            <a:endParaRPr/>
          </a:p>
        </p:txBody>
      </p:sp>
      <p:sp>
        <p:nvSpPr>
          <p:cNvPr id="355" name="Google Shape;355;p20"/>
          <p:cNvSpPr txBox="1">
            <a:spLocks noGrp="1"/>
          </p:cNvSpPr>
          <p:nvPr>
            <p:ph type="body" idx="1"/>
          </p:nvPr>
        </p:nvSpPr>
        <p:spPr>
          <a:xfrm>
            <a:off x="381000" y="1524000"/>
            <a:ext cx="6000750" cy="4953000"/>
          </a:xfrm>
          <a:prstGeom prst="rect">
            <a:avLst/>
          </a:prstGeom>
          <a:noFill/>
          <a:ln>
            <a:noFill/>
          </a:ln>
        </p:spPr>
        <p:txBody>
          <a:bodyPr spcFirstLastPara="1" wrap="square" lIns="91425" tIns="45700" rIns="91425" bIns="45700" anchor="t" anchorCtr="0">
            <a:noAutofit/>
          </a:bodyPr>
          <a:lstStyle/>
          <a:p>
            <a:pPr marL="342882" lvl="0" indent="-342882" algn="l" rtl="0">
              <a:lnSpc>
                <a:spcPct val="80000"/>
              </a:lnSpc>
              <a:spcBef>
                <a:spcPts val="0"/>
              </a:spcBef>
              <a:spcAft>
                <a:spcPts val="0"/>
              </a:spcAft>
              <a:buSzPts val="2200"/>
              <a:buChar char="▪"/>
            </a:pPr>
            <a:r>
              <a:rPr lang="en-US" sz="2200">
                <a:solidFill>
                  <a:srgbClr val="CC0000"/>
                </a:solidFill>
                <a:latin typeface="Arial"/>
                <a:ea typeface="Arial"/>
                <a:cs typeface="Arial"/>
                <a:sym typeface="Arial"/>
              </a:rPr>
              <a:t>Utilities are functions from outcomes (states of the world) to real numbers that describe an agent’s preferences</a:t>
            </a:r>
            <a:endParaRPr/>
          </a:p>
          <a:p>
            <a:pPr marL="742913" lvl="1" indent="-146036" algn="l" rtl="0">
              <a:lnSpc>
                <a:spcPct val="80000"/>
              </a:lnSpc>
              <a:spcBef>
                <a:spcPts val="440"/>
              </a:spcBef>
              <a:spcAft>
                <a:spcPts val="0"/>
              </a:spcAft>
              <a:buSzPts val="2200"/>
              <a:buNone/>
            </a:pPr>
            <a:endParaRPr sz="2200">
              <a:latin typeface="Arial"/>
              <a:ea typeface="Arial"/>
              <a:cs typeface="Arial"/>
              <a:sym typeface="Arial"/>
            </a:endParaRPr>
          </a:p>
          <a:p>
            <a:pPr marL="342882" lvl="0" indent="-342882" algn="l" rtl="0">
              <a:lnSpc>
                <a:spcPct val="80000"/>
              </a:lnSpc>
              <a:spcBef>
                <a:spcPts val="440"/>
              </a:spcBef>
              <a:spcAft>
                <a:spcPts val="0"/>
              </a:spcAft>
              <a:buSzPts val="2200"/>
              <a:buChar char="▪"/>
            </a:pPr>
            <a:r>
              <a:rPr lang="en-US" sz="2200">
                <a:latin typeface="Arial"/>
                <a:ea typeface="Arial"/>
                <a:cs typeface="Arial"/>
                <a:sym typeface="Arial"/>
              </a:rPr>
              <a:t>Where do utilities come from?</a:t>
            </a:r>
            <a:endParaRPr/>
          </a:p>
          <a:p>
            <a:pPr marL="742913" lvl="1" indent="-285736" algn="l" rtl="0">
              <a:lnSpc>
                <a:spcPct val="80000"/>
              </a:lnSpc>
              <a:spcBef>
                <a:spcPts val="440"/>
              </a:spcBef>
              <a:spcAft>
                <a:spcPts val="0"/>
              </a:spcAft>
              <a:buSzPts val="2200"/>
              <a:buChar char="▪"/>
            </a:pPr>
            <a:r>
              <a:rPr lang="en-US" sz="2200">
                <a:latin typeface="Arial"/>
                <a:ea typeface="Arial"/>
                <a:cs typeface="Arial"/>
                <a:sym typeface="Arial"/>
              </a:rPr>
              <a:t>In a game, may be simple (+1/-1)</a:t>
            </a:r>
            <a:endParaRPr/>
          </a:p>
          <a:p>
            <a:pPr marL="742913" lvl="1" indent="-285736" algn="l" rtl="0">
              <a:lnSpc>
                <a:spcPct val="80000"/>
              </a:lnSpc>
              <a:spcBef>
                <a:spcPts val="440"/>
              </a:spcBef>
              <a:spcAft>
                <a:spcPts val="0"/>
              </a:spcAft>
              <a:buSzPts val="2200"/>
              <a:buChar char="▪"/>
            </a:pPr>
            <a:r>
              <a:rPr lang="en-US" sz="2200">
                <a:latin typeface="Arial"/>
                <a:ea typeface="Arial"/>
                <a:cs typeface="Arial"/>
                <a:sym typeface="Arial"/>
              </a:rPr>
              <a:t>Utilities summarize the agent’s goals</a:t>
            </a:r>
            <a:endParaRPr/>
          </a:p>
          <a:p>
            <a:pPr marL="742913" lvl="1" indent="-285736" algn="l" rtl="0">
              <a:lnSpc>
                <a:spcPct val="80000"/>
              </a:lnSpc>
              <a:spcBef>
                <a:spcPts val="440"/>
              </a:spcBef>
              <a:spcAft>
                <a:spcPts val="0"/>
              </a:spcAft>
              <a:buSzPts val="2200"/>
              <a:buChar char="▪"/>
            </a:pPr>
            <a:r>
              <a:rPr lang="en-US" sz="2200">
                <a:latin typeface="Arial"/>
                <a:ea typeface="Arial"/>
                <a:cs typeface="Arial"/>
                <a:sym typeface="Arial"/>
              </a:rPr>
              <a:t>Theorem: any “rational” preferences can be summarized as a utility function</a:t>
            </a:r>
            <a:endParaRPr/>
          </a:p>
          <a:p>
            <a:pPr marL="742913" lvl="1" indent="-146036" algn="l" rtl="0">
              <a:lnSpc>
                <a:spcPct val="80000"/>
              </a:lnSpc>
              <a:spcBef>
                <a:spcPts val="440"/>
              </a:spcBef>
              <a:spcAft>
                <a:spcPts val="0"/>
              </a:spcAft>
              <a:buSzPts val="2200"/>
              <a:buNone/>
            </a:pPr>
            <a:endParaRPr sz="2200">
              <a:latin typeface="Arial"/>
              <a:ea typeface="Arial"/>
              <a:cs typeface="Arial"/>
              <a:sym typeface="Arial"/>
            </a:endParaRPr>
          </a:p>
          <a:p>
            <a:pPr marL="342882" lvl="0" indent="-342882" algn="l" rtl="0">
              <a:lnSpc>
                <a:spcPct val="80000"/>
              </a:lnSpc>
              <a:spcBef>
                <a:spcPts val="440"/>
              </a:spcBef>
              <a:spcAft>
                <a:spcPts val="0"/>
              </a:spcAft>
              <a:buSzPts val="2200"/>
              <a:buChar char="▪"/>
            </a:pPr>
            <a:r>
              <a:rPr lang="en-US" sz="2200">
                <a:latin typeface="Arial"/>
                <a:ea typeface="Arial"/>
                <a:cs typeface="Arial"/>
                <a:sym typeface="Arial"/>
              </a:rPr>
              <a:t>We hard-wire utilities and let behaviors emerge</a:t>
            </a:r>
            <a:endParaRPr/>
          </a:p>
          <a:p>
            <a:pPr marL="742913" lvl="1" indent="-285736" algn="l" rtl="0">
              <a:lnSpc>
                <a:spcPct val="80000"/>
              </a:lnSpc>
              <a:spcBef>
                <a:spcPts val="440"/>
              </a:spcBef>
              <a:spcAft>
                <a:spcPts val="0"/>
              </a:spcAft>
              <a:buSzPts val="2200"/>
              <a:buChar char="▪"/>
            </a:pPr>
            <a:r>
              <a:rPr lang="en-US" sz="2200">
                <a:latin typeface="Arial"/>
                <a:ea typeface="Arial"/>
                <a:cs typeface="Arial"/>
                <a:sym typeface="Arial"/>
              </a:rPr>
              <a:t>Why don’t we let agents pick utilities?</a:t>
            </a:r>
            <a:endParaRPr/>
          </a:p>
          <a:p>
            <a:pPr marL="742913" lvl="1" indent="-285736" algn="l" rtl="0">
              <a:lnSpc>
                <a:spcPct val="80000"/>
              </a:lnSpc>
              <a:spcBef>
                <a:spcPts val="440"/>
              </a:spcBef>
              <a:spcAft>
                <a:spcPts val="0"/>
              </a:spcAft>
              <a:buSzPts val="2200"/>
              <a:buChar char="▪"/>
            </a:pPr>
            <a:r>
              <a:rPr lang="en-US" sz="2200">
                <a:latin typeface="Arial"/>
                <a:ea typeface="Arial"/>
                <a:cs typeface="Arial"/>
                <a:sym typeface="Arial"/>
              </a:rPr>
              <a:t>Why don’t we prescribe behaviors?</a:t>
            </a:r>
            <a:endParaRPr/>
          </a:p>
          <a:p>
            <a:pPr marL="342882" lvl="0" indent="-342882" algn="l" rtl="0">
              <a:lnSpc>
                <a:spcPct val="80000"/>
              </a:lnSpc>
              <a:spcBef>
                <a:spcPts val="440"/>
              </a:spcBef>
              <a:spcAft>
                <a:spcPts val="0"/>
              </a:spcAft>
              <a:buSzPts val="2200"/>
              <a:buFont typeface="Noto Sans Symbols"/>
              <a:buNone/>
            </a:pPr>
            <a:endParaRPr sz="2200">
              <a:latin typeface="Arial"/>
              <a:ea typeface="Arial"/>
              <a:cs typeface="Arial"/>
              <a:sym typeface="Arial"/>
            </a:endParaRPr>
          </a:p>
        </p:txBody>
      </p:sp>
      <p:pic>
        <p:nvPicPr>
          <p:cNvPr id="356" name="Google Shape;356;p20"/>
          <p:cNvPicPr preferRelativeResize="0"/>
          <p:nvPr/>
        </p:nvPicPr>
        <p:blipFill rotWithShape="1">
          <a:blip r:embed="rId3">
            <a:alphaModFix/>
          </a:blip>
          <a:srcRect/>
          <a:stretch/>
        </p:blipFill>
        <p:spPr>
          <a:xfrm>
            <a:off x="8896757" y="2286000"/>
            <a:ext cx="1085036" cy="1600200"/>
          </a:xfrm>
          <a:prstGeom prst="rect">
            <a:avLst/>
          </a:prstGeom>
          <a:noFill/>
          <a:ln>
            <a:noFill/>
          </a:ln>
        </p:spPr>
      </p:pic>
      <p:pic>
        <p:nvPicPr>
          <p:cNvPr id="357" name="Google Shape;357;p20" descr="C:\Users\Dan\Dropbox\Office\CS 188\Ketrina Art\Utilities\IceCreamUtilities.png"/>
          <p:cNvPicPr preferRelativeResize="0"/>
          <p:nvPr/>
        </p:nvPicPr>
        <p:blipFill rotWithShape="1">
          <a:blip r:embed="rId4">
            <a:alphaModFix/>
          </a:blip>
          <a:srcRect l="57902" t="75000" r="32764" b="9000"/>
          <a:stretch/>
        </p:blipFill>
        <p:spPr>
          <a:xfrm>
            <a:off x="6381750" y="2857500"/>
            <a:ext cx="800100" cy="914400"/>
          </a:xfrm>
          <a:prstGeom prst="rect">
            <a:avLst/>
          </a:prstGeom>
          <a:noFill/>
          <a:ln>
            <a:noFill/>
          </a:ln>
        </p:spPr>
      </p:pic>
      <p:pic>
        <p:nvPicPr>
          <p:cNvPr id="358" name="Google Shape;358;p20" descr="C:\Users\Dan\Dropbox\Office\CS 188\Ketrina Art\Utilities\IceCreamUtilities.png"/>
          <p:cNvPicPr preferRelativeResize="0"/>
          <p:nvPr/>
        </p:nvPicPr>
        <p:blipFill rotWithShape="1">
          <a:blip r:embed="rId4">
            <a:alphaModFix/>
          </a:blip>
          <a:srcRect l="41236" t="67000" r="48764" b="9000"/>
          <a:stretch/>
        </p:blipFill>
        <p:spPr>
          <a:xfrm>
            <a:off x="7581900" y="2457450"/>
            <a:ext cx="857250" cy="1371600"/>
          </a:xfrm>
          <a:prstGeom prst="rect">
            <a:avLst/>
          </a:prstGeom>
          <a:noFill/>
          <a:ln>
            <a:noFill/>
          </a:ln>
        </p:spPr>
      </p:pic>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pic>
        <p:nvPicPr>
          <p:cNvPr id="364" name="Google Shape;364;p21"/>
          <p:cNvPicPr preferRelativeResize="0"/>
          <p:nvPr/>
        </p:nvPicPr>
        <p:blipFill rotWithShape="1">
          <a:blip r:embed="rId3">
            <a:alphaModFix/>
          </a:blip>
          <a:srcRect/>
          <a:stretch/>
        </p:blipFill>
        <p:spPr>
          <a:xfrm>
            <a:off x="3067052" y="3943352"/>
            <a:ext cx="1869281" cy="1869281"/>
          </a:xfrm>
          <a:prstGeom prst="rect">
            <a:avLst/>
          </a:prstGeom>
          <a:noFill/>
          <a:ln>
            <a:noFill/>
          </a:ln>
        </p:spPr>
      </p:pic>
      <p:pic>
        <p:nvPicPr>
          <p:cNvPr id="365" name="Google Shape;365;p21"/>
          <p:cNvPicPr preferRelativeResize="0"/>
          <p:nvPr/>
        </p:nvPicPr>
        <p:blipFill rotWithShape="1">
          <a:blip r:embed="rId4">
            <a:alphaModFix/>
          </a:blip>
          <a:srcRect/>
          <a:stretch/>
        </p:blipFill>
        <p:spPr>
          <a:xfrm>
            <a:off x="5808353" y="4165660"/>
            <a:ext cx="2061197" cy="1691879"/>
          </a:xfrm>
          <a:prstGeom prst="rect">
            <a:avLst/>
          </a:prstGeom>
          <a:noFill/>
          <a:ln>
            <a:noFill/>
          </a:ln>
        </p:spPr>
      </p:pic>
      <p:pic>
        <p:nvPicPr>
          <p:cNvPr id="366" name="Google Shape;366;p21"/>
          <p:cNvPicPr preferRelativeResize="0"/>
          <p:nvPr/>
        </p:nvPicPr>
        <p:blipFill rotWithShape="1">
          <a:blip r:embed="rId5">
            <a:alphaModFix/>
          </a:blip>
          <a:srcRect/>
          <a:stretch/>
        </p:blipFill>
        <p:spPr>
          <a:xfrm>
            <a:off x="7981951" y="4114801"/>
            <a:ext cx="1675091" cy="1732359"/>
          </a:xfrm>
          <a:prstGeom prst="rect">
            <a:avLst/>
          </a:prstGeom>
          <a:noFill/>
          <a:ln>
            <a:noFill/>
          </a:ln>
        </p:spPr>
      </p:pic>
      <p:sp>
        <p:nvSpPr>
          <p:cNvPr id="367" name="Google Shape;367;p21"/>
          <p:cNvSpPr txBox="1">
            <a:spLocks noGrp="1"/>
          </p:cNvSpPr>
          <p:nvPr>
            <p:ph type="title"/>
          </p:nvPr>
        </p:nvSpPr>
        <p:spPr>
          <a:xfrm>
            <a:off x="0" y="-25400"/>
            <a:ext cx="121920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sz="3000"/>
              <a:t>Utilities: Uncertain Outcomes</a:t>
            </a:r>
            <a:endParaRPr/>
          </a:p>
        </p:txBody>
      </p:sp>
      <p:sp>
        <p:nvSpPr>
          <p:cNvPr id="368" name="Google Shape;368;p21"/>
          <p:cNvSpPr/>
          <p:nvPr/>
        </p:nvSpPr>
        <p:spPr>
          <a:xfrm>
            <a:off x="5467350" y="2114550"/>
            <a:ext cx="571500" cy="400050"/>
          </a:xfrm>
          <a:prstGeom prst="triangle">
            <a:avLst>
              <a:gd name="adj" fmla="val 50000"/>
            </a:avLst>
          </a:prstGeom>
          <a:solidFill>
            <a:srgbClr val="99CCFF"/>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500">
              <a:solidFill>
                <a:schemeClr val="lt1"/>
              </a:solidFill>
              <a:latin typeface="Calibri"/>
              <a:ea typeface="Calibri"/>
              <a:cs typeface="Calibri"/>
              <a:sym typeface="Calibri"/>
            </a:endParaRPr>
          </a:p>
        </p:txBody>
      </p:sp>
      <p:sp>
        <p:nvSpPr>
          <p:cNvPr id="369" name="Google Shape;369;p21"/>
          <p:cNvSpPr/>
          <p:nvPr/>
        </p:nvSpPr>
        <p:spPr>
          <a:xfrm>
            <a:off x="3695700" y="2971800"/>
            <a:ext cx="457200" cy="457200"/>
          </a:xfrm>
          <a:prstGeom prst="ellipse">
            <a:avLst/>
          </a:prstGeom>
          <a:solidFill>
            <a:srgbClr val="B5EDC2"/>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500">
              <a:solidFill>
                <a:schemeClr val="lt1"/>
              </a:solidFill>
              <a:latin typeface="Calibri"/>
              <a:ea typeface="Calibri"/>
              <a:cs typeface="Calibri"/>
              <a:sym typeface="Calibri"/>
            </a:endParaRPr>
          </a:p>
        </p:txBody>
      </p:sp>
      <p:sp>
        <p:nvSpPr>
          <p:cNvPr id="370" name="Google Shape;370;p21"/>
          <p:cNvSpPr/>
          <p:nvPr/>
        </p:nvSpPr>
        <p:spPr>
          <a:xfrm>
            <a:off x="7410450" y="2971800"/>
            <a:ext cx="457200" cy="457200"/>
          </a:xfrm>
          <a:prstGeom prst="ellipse">
            <a:avLst/>
          </a:prstGeom>
          <a:solidFill>
            <a:srgbClr val="B5EDC2"/>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500">
              <a:solidFill>
                <a:schemeClr val="lt1"/>
              </a:solidFill>
              <a:latin typeface="Calibri"/>
              <a:ea typeface="Calibri"/>
              <a:cs typeface="Calibri"/>
              <a:sym typeface="Calibri"/>
            </a:endParaRPr>
          </a:p>
        </p:txBody>
      </p:sp>
      <p:cxnSp>
        <p:nvCxnSpPr>
          <p:cNvPr id="371" name="Google Shape;371;p21"/>
          <p:cNvCxnSpPr>
            <a:stCxn id="368" idx="3"/>
            <a:endCxn id="370" idx="0"/>
          </p:cNvCxnSpPr>
          <p:nvPr/>
        </p:nvCxnSpPr>
        <p:spPr>
          <a:xfrm>
            <a:off x="5753100" y="2514600"/>
            <a:ext cx="1885800" cy="457200"/>
          </a:xfrm>
          <a:prstGeom prst="straightConnector1">
            <a:avLst/>
          </a:prstGeom>
          <a:noFill/>
          <a:ln w="28575" cap="flat" cmpd="sng">
            <a:solidFill>
              <a:schemeClr val="dk1"/>
            </a:solidFill>
            <a:prstDash val="solid"/>
            <a:round/>
            <a:headEnd type="none" w="sm" len="sm"/>
            <a:tailEnd type="triangle" w="med" len="med"/>
          </a:ln>
        </p:spPr>
      </p:cxnSp>
      <p:cxnSp>
        <p:nvCxnSpPr>
          <p:cNvPr id="372" name="Google Shape;372;p21"/>
          <p:cNvCxnSpPr>
            <a:stCxn id="368" idx="3"/>
            <a:endCxn id="369" idx="0"/>
          </p:cNvCxnSpPr>
          <p:nvPr/>
        </p:nvCxnSpPr>
        <p:spPr>
          <a:xfrm flipH="1">
            <a:off x="3924300" y="2514600"/>
            <a:ext cx="1828800" cy="457200"/>
          </a:xfrm>
          <a:prstGeom prst="straightConnector1">
            <a:avLst/>
          </a:prstGeom>
          <a:noFill/>
          <a:ln w="28575" cap="flat" cmpd="sng">
            <a:solidFill>
              <a:schemeClr val="dk1"/>
            </a:solidFill>
            <a:prstDash val="solid"/>
            <a:round/>
            <a:headEnd type="none" w="sm" len="sm"/>
            <a:tailEnd type="triangle" w="med" len="med"/>
          </a:ln>
        </p:spPr>
      </p:cxnSp>
      <p:cxnSp>
        <p:nvCxnSpPr>
          <p:cNvPr id="373" name="Google Shape;373;p21"/>
          <p:cNvCxnSpPr>
            <a:stCxn id="369" idx="4"/>
          </p:cNvCxnSpPr>
          <p:nvPr/>
        </p:nvCxnSpPr>
        <p:spPr>
          <a:xfrm>
            <a:off x="3924300" y="3429000"/>
            <a:ext cx="0" cy="685800"/>
          </a:xfrm>
          <a:prstGeom prst="straightConnector1">
            <a:avLst/>
          </a:prstGeom>
          <a:noFill/>
          <a:ln w="28575" cap="flat" cmpd="sng">
            <a:solidFill>
              <a:schemeClr val="dk1"/>
            </a:solidFill>
            <a:prstDash val="solid"/>
            <a:round/>
            <a:headEnd type="none" w="sm" len="sm"/>
            <a:tailEnd type="triangle" w="lg" len="lg"/>
          </a:ln>
        </p:spPr>
      </p:cxnSp>
      <p:cxnSp>
        <p:nvCxnSpPr>
          <p:cNvPr id="374" name="Google Shape;374;p21"/>
          <p:cNvCxnSpPr/>
          <p:nvPr/>
        </p:nvCxnSpPr>
        <p:spPr>
          <a:xfrm>
            <a:off x="7639050" y="3429000"/>
            <a:ext cx="857250" cy="685800"/>
          </a:xfrm>
          <a:prstGeom prst="straightConnector1">
            <a:avLst/>
          </a:prstGeom>
          <a:noFill/>
          <a:ln w="28575" cap="flat" cmpd="sng">
            <a:solidFill>
              <a:schemeClr val="dk1"/>
            </a:solidFill>
            <a:prstDash val="solid"/>
            <a:round/>
            <a:headEnd type="none" w="sm" len="sm"/>
            <a:tailEnd type="triangle" w="lg" len="lg"/>
          </a:ln>
        </p:spPr>
      </p:cxnSp>
      <p:cxnSp>
        <p:nvCxnSpPr>
          <p:cNvPr id="375" name="Google Shape;375;p21"/>
          <p:cNvCxnSpPr>
            <a:stCxn id="370" idx="4"/>
          </p:cNvCxnSpPr>
          <p:nvPr/>
        </p:nvCxnSpPr>
        <p:spPr>
          <a:xfrm flipH="1">
            <a:off x="6838950" y="3429000"/>
            <a:ext cx="800100" cy="685800"/>
          </a:xfrm>
          <a:prstGeom prst="straightConnector1">
            <a:avLst/>
          </a:prstGeom>
          <a:noFill/>
          <a:ln w="28575" cap="flat" cmpd="sng">
            <a:solidFill>
              <a:schemeClr val="dk1"/>
            </a:solidFill>
            <a:prstDash val="solid"/>
            <a:round/>
            <a:headEnd type="none" w="sm" len="sm"/>
            <a:tailEnd type="triangle" w="lg" len="lg"/>
          </a:ln>
        </p:spPr>
      </p:cxnSp>
      <p:sp>
        <p:nvSpPr>
          <p:cNvPr id="376" name="Google Shape;376;p21"/>
          <p:cNvSpPr txBox="1"/>
          <p:nvPr/>
        </p:nvSpPr>
        <p:spPr>
          <a:xfrm>
            <a:off x="4667250" y="1771651"/>
            <a:ext cx="2228850" cy="32316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500">
                <a:solidFill>
                  <a:schemeClr val="dk1"/>
                </a:solidFill>
                <a:latin typeface="Calibri"/>
                <a:ea typeface="Calibri"/>
                <a:cs typeface="Calibri"/>
                <a:sym typeface="Calibri"/>
              </a:rPr>
              <a:t>Getting ice cream</a:t>
            </a:r>
            <a:endParaRPr/>
          </a:p>
        </p:txBody>
      </p:sp>
      <p:sp>
        <p:nvSpPr>
          <p:cNvPr id="377" name="Google Shape;377;p21"/>
          <p:cNvSpPr txBox="1"/>
          <p:nvPr/>
        </p:nvSpPr>
        <p:spPr>
          <a:xfrm>
            <a:off x="3752850" y="2457451"/>
            <a:ext cx="1828800" cy="3231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500">
                <a:solidFill>
                  <a:schemeClr val="dk1"/>
                </a:solidFill>
                <a:latin typeface="Calibri"/>
                <a:ea typeface="Calibri"/>
                <a:cs typeface="Calibri"/>
                <a:sym typeface="Calibri"/>
              </a:rPr>
              <a:t>Get Single</a:t>
            </a:r>
            <a:endParaRPr/>
          </a:p>
        </p:txBody>
      </p:sp>
      <p:sp>
        <p:nvSpPr>
          <p:cNvPr id="378" name="Google Shape;378;p21"/>
          <p:cNvSpPr txBox="1"/>
          <p:nvPr/>
        </p:nvSpPr>
        <p:spPr>
          <a:xfrm>
            <a:off x="6896100" y="2457451"/>
            <a:ext cx="1200150" cy="3231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500">
                <a:solidFill>
                  <a:schemeClr val="dk1"/>
                </a:solidFill>
                <a:latin typeface="Calibri"/>
                <a:ea typeface="Calibri"/>
                <a:cs typeface="Calibri"/>
                <a:sym typeface="Calibri"/>
              </a:rPr>
              <a:t>Get Double</a:t>
            </a:r>
            <a:endParaRPr/>
          </a:p>
        </p:txBody>
      </p:sp>
      <p:sp>
        <p:nvSpPr>
          <p:cNvPr id="379" name="Google Shape;379;p21"/>
          <p:cNvSpPr txBox="1"/>
          <p:nvPr/>
        </p:nvSpPr>
        <p:spPr>
          <a:xfrm>
            <a:off x="6553200" y="3543301"/>
            <a:ext cx="800100" cy="3231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500">
                <a:solidFill>
                  <a:schemeClr val="dk1"/>
                </a:solidFill>
                <a:latin typeface="Calibri"/>
                <a:ea typeface="Calibri"/>
                <a:cs typeface="Calibri"/>
                <a:sym typeface="Calibri"/>
              </a:rPr>
              <a:t>Oops</a:t>
            </a:r>
            <a:endParaRPr/>
          </a:p>
        </p:txBody>
      </p:sp>
      <p:sp>
        <p:nvSpPr>
          <p:cNvPr id="380" name="Google Shape;380;p21"/>
          <p:cNvSpPr txBox="1"/>
          <p:nvPr/>
        </p:nvSpPr>
        <p:spPr>
          <a:xfrm>
            <a:off x="8234730" y="3543301"/>
            <a:ext cx="800100" cy="3231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500">
                <a:solidFill>
                  <a:schemeClr val="dk1"/>
                </a:solidFill>
                <a:latin typeface="Calibri"/>
                <a:ea typeface="Calibri"/>
                <a:cs typeface="Calibri"/>
                <a:sym typeface="Calibri"/>
              </a:rPr>
              <a:t>Whew!</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6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7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7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6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7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8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p22"/>
          <p:cNvSpPr txBox="1">
            <a:spLocks noGrp="1"/>
          </p:cNvSpPr>
          <p:nvPr>
            <p:ph type="title"/>
          </p:nvPr>
        </p:nvSpPr>
        <p:spPr>
          <a:xfrm>
            <a:off x="0" y="-25400"/>
            <a:ext cx="121920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Preferences</a:t>
            </a:r>
            <a:endParaRPr/>
          </a:p>
        </p:txBody>
      </p:sp>
      <p:sp>
        <p:nvSpPr>
          <p:cNvPr id="387" name="Google Shape;387;p22"/>
          <p:cNvSpPr txBox="1">
            <a:spLocks noGrp="1"/>
          </p:cNvSpPr>
          <p:nvPr>
            <p:ph type="body" idx="1"/>
          </p:nvPr>
        </p:nvSpPr>
        <p:spPr>
          <a:xfrm>
            <a:off x="1624559" y="1503164"/>
            <a:ext cx="4400550" cy="3394472"/>
          </a:xfrm>
          <a:prstGeom prst="rect">
            <a:avLst/>
          </a:prstGeom>
          <a:noFill/>
          <a:ln>
            <a:noFill/>
          </a:ln>
        </p:spPr>
        <p:txBody>
          <a:bodyPr spcFirstLastPara="1" wrap="square" lIns="91425" tIns="45700" rIns="91425" bIns="45700" anchor="t" anchorCtr="0">
            <a:noAutofit/>
          </a:bodyPr>
          <a:lstStyle/>
          <a:p>
            <a:pPr marL="342882" lvl="0" indent="-342882" algn="l" rtl="0">
              <a:spcBef>
                <a:spcPts val="0"/>
              </a:spcBef>
              <a:spcAft>
                <a:spcPts val="0"/>
              </a:spcAft>
              <a:buSzPts val="2200"/>
              <a:buChar char="▪"/>
            </a:pPr>
            <a:r>
              <a:rPr lang="en-US" sz="2200"/>
              <a:t>An agent must have preferences among:</a:t>
            </a:r>
            <a:endParaRPr/>
          </a:p>
          <a:p>
            <a:pPr marL="742913" lvl="1" indent="-285736" algn="l" rtl="0">
              <a:spcBef>
                <a:spcPts val="440"/>
              </a:spcBef>
              <a:spcAft>
                <a:spcPts val="0"/>
              </a:spcAft>
              <a:buSzPts val="2200"/>
              <a:buChar char="▪"/>
            </a:pPr>
            <a:r>
              <a:rPr lang="en-US" sz="2200"/>
              <a:t>Prizes: </a:t>
            </a:r>
            <a:r>
              <a:rPr lang="en-US" sz="2200" i="1">
                <a:solidFill>
                  <a:srgbClr val="CC0000"/>
                </a:solidFill>
                <a:latin typeface="Times New Roman"/>
                <a:ea typeface="Times New Roman"/>
                <a:cs typeface="Times New Roman"/>
                <a:sym typeface="Times New Roman"/>
              </a:rPr>
              <a:t>A, B</a:t>
            </a:r>
            <a:r>
              <a:rPr lang="en-US" sz="2200"/>
              <a:t>, etc.</a:t>
            </a:r>
            <a:endParaRPr/>
          </a:p>
          <a:p>
            <a:pPr marL="742913" lvl="1" indent="-285736" algn="l" rtl="0">
              <a:spcBef>
                <a:spcPts val="440"/>
              </a:spcBef>
              <a:spcAft>
                <a:spcPts val="0"/>
              </a:spcAft>
              <a:buSzPts val="2200"/>
              <a:buChar char="▪"/>
            </a:pPr>
            <a:r>
              <a:rPr lang="en-US" sz="2200"/>
              <a:t>Lotteries: situations with uncertain prizes</a:t>
            </a:r>
            <a:endParaRPr/>
          </a:p>
          <a:p>
            <a:pPr marL="457176" lvl="1" indent="0" algn="l" rtl="0">
              <a:spcBef>
                <a:spcPts val="440"/>
              </a:spcBef>
              <a:spcAft>
                <a:spcPts val="0"/>
              </a:spcAft>
              <a:buSzPts val="2200"/>
              <a:buNone/>
            </a:pPr>
            <a:br>
              <a:rPr lang="en-US" sz="2200"/>
            </a:br>
            <a:endParaRPr sz="2200"/>
          </a:p>
          <a:p>
            <a:pPr marL="342882" lvl="0" indent="-342882" algn="l" rtl="0">
              <a:spcBef>
                <a:spcPts val="440"/>
              </a:spcBef>
              <a:spcAft>
                <a:spcPts val="0"/>
              </a:spcAft>
              <a:buSzPts val="2200"/>
              <a:buChar char="▪"/>
            </a:pPr>
            <a:r>
              <a:rPr lang="en-US" sz="2200"/>
              <a:t>Notation:</a:t>
            </a:r>
            <a:endParaRPr/>
          </a:p>
          <a:p>
            <a:pPr marL="742913" lvl="1" indent="-285736" algn="l" rtl="0">
              <a:spcBef>
                <a:spcPts val="440"/>
              </a:spcBef>
              <a:spcAft>
                <a:spcPts val="0"/>
              </a:spcAft>
              <a:buSzPts val="2200"/>
              <a:buChar char="▪"/>
            </a:pPr>
            <a:r>
              <a:rPr lang="en-US" sz="2200"/>
              <a:t>Preference:</a:t>
            </a:r>
            <a:endParaRPr/>
          </a:p>
          <a:p>
            <a:pPr marL="742913" lvl="1" indent="-285736" algn="l" rtl="0">
              <a:spcBef>
                <a:spcPts val="440"/>
              </a:spcBef>
              <a:spcAft>
                <a:spcPts val="0"/>
              </a:spcAft>
              <a:buSzPts val="2200"/>
              <a:buChar char="▪"/>
            </a:pPr>
            <a:r>
              <a:rPr lang="en-US" sz="2200"/>
              <a:t>Indifference:</a:t>
            </a:r>
            <a:endParaRPr/>
          </a:p>
          <a:p>
            <a:pPr marL="342882" lvl="0" indent="-203182" algn="l" rtl="0">
              <a:spcBef>
                <a:spcPts val="440"/>
              </a:spcBef>
              <a:spcAft>
                <a:spcPts val="0"/>
              </a:spcAft>
              <a:buSzPts val="2200"/>
              <a:buNone/>
            </a:pPr>
            <a:endParaRPr sz="2200"/>
          </a:p>
        </p:txBody>
      </p:sp>
      <p:pic>
        <p:nvPicPr>
          <p:cNvPr id="388" name="Google Shape;388;p22" descr="txp_fig"/>
          <p:cNvPicPr preferRelativeResize="0"/>
          <p:nvPr/>
        </p:nvPicPr>
        <p:blipFill rotWithShape="1">
          <a:blip r:embed="rId3">
            <a:alphaModFix/>
          </a:blip>
          <a:srcRect r="85012" b="-16666"/>
          <a:stretch/>
        </p:blipFill>
        <p:spPr>
          <a:xfrm>
            <a:off x="4127850" y="4633736"/>
            <a:ext cx="685800" cy="191691"/>
          </a:xfrm>
          <a:prstGeom prst="rect">
            <a:avLst/>
          </a:prstGeom>
          <a:noFill/>
          <a:ln>
            <a:noFill/>
          </a:ln>
        </p:spPr>
      </p:pic>
      <p:pic>
        <p:nvPicPr>
          <p:cNvPr id="389" name="Google Shape;389;p22" descr="txp_fig"/>
          <p:cNvPicPr preferRelativeResize="0"/>
          <p:nvPr/>
        </p:nvPicPr>
        <p:blipFill rotWithShape="1">
          <a:blip r:embed="rId4">
            <a:alphaModFix/>
          </a:blip>
          <a:srcRect r="77951" b="13252"/>
          <a:stretch/>
        </p:blipFill>
        <p:spPr>
          <a:xfrm>
            <a:off x="4127850" y="4258513"/>
            <a:ext cx="742950" cy="171450"/>
          </a:xfrm>
          <a:prstGeom prst="rect">
            <a:avLst/>
          </a:prstGeom>
          <a:noFill/>
          <a:ln>
            <a:noFill/>
          </a:ln>
        </p:spPr>
      </p:pic>
      <p:pic>
        <p:nvPicPr>
          <p:cNvPr id="390" name="Google Shape;390;p22" descr="txp_fig"/>
          <p:cNvPicPr preferRelativeResize="0"/>
          <p:nvPr/>
        </p:nvPicPr>
        <p:blipFill rotWithShape="1">
          <a:blip r:embed="rId5">
            <a:alphaModFix/>
          </a:blip>
          <a:srcRect/>
          <a:stretch/>
        </p:blipFill>
        <p:spPr>
          <a:xfrm>
            <a:off x="2981325" y="3550936"/>
            <a:ext cx="2247900" cy="219075"/>
          </a:xfrm>
          <a:prstGeom prst="rect">
            <a:avLst/>
          </a:prstGeom>
          <a:noFill/>
          <a:ln>
            <a:noFill/>
          </a:ln>
        </p:spPr>
      </p:pic>
      <p:sp>
        <p:nvSpPr>
          <p:cNvPr id="391" name="Google Shape;391;p22"/>
          <p:cNvSpPr/>
          <p:nvPr/>
        </p:nvSpPr>
        <p:spPr>
          <a:xfrm>
            <a:off x="8782050" y="2522235"/>
            <a:ext cx="342900" cy="342900"/>
          </a:xfrm>
          <a:prstGeom prst="ellipse">
            <a:avLst/>
          </a:prstGeom>
          <a:solidFill>
            <a:srgbClr val="B5EDC2"/>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cxnSp>
        <p:nvCxnSpPr>
          <p:cNvPr id="392" name="Google Shape;392;p22"/>
          <p:cNvCxnSpPr>
            <a:stCxn id="391" idx="4"/>
          </p:cNvCxnSpPr>
          <p:nvPr/>
        </p:nvCxnSpPr>
        <p:spPr>
          <a:xfrm flipH="1">
            <a:off x="8382000" y="2865135"/>
            <a:ext cx="571500" cy="685800"/>
          </a:xfrm>
          <a:prstGeom prst="straightConnector1">
            <a:avLst/>
          </a:prstGeom>
          <a:noFill/>
          <a:ln w="28575" cap="flat" cmpd="sng">
            <a:solidFill>
              <a:schemeClr val="dk1"/>
            </a:solidFill>
            <a:prstDash val="solid"/>
            <a:round/>
            <a:headEnd type="none" w="sm" len="sm"/>
            <a:tailEnd type="triangle" w="lg" len="lg"/>
          </a:ln>
        </p:spPr>
      </p:cxnSp>
      <p:cxnSp>
        <p:nvCxnSpPr>
          <p:cNvPr id="393" name="Google Shape;393;p22"/>
          <p:cNvCxnSpPr/>
          <p:nvPr/>
        </p:nvCxnSpPr>
        <p:spPr>
          <a:xfrm>
            <a:off x="8953500" y="2865135"/>
            <a:ext cx="628650" cy="685800"/>
          </a:xfrm>
          <a:prstGeom prst="straightConnector1">
            <a:avLst/>
          </a:prstGeom>
          <a:noFill/>
          <a:ln w="28575" cap="flat" cmpd="sng">
            <a:solidFill>
              <a:schemeClr val="dk1"/>
            </a:solidFill>
            <a:prstDash val="solid"/>
            <a:round/>
            <a:headEnd type="none" w="sm" len="sm"/>
            <a:tailEnd type="triangle" w="lg" len="lg"/>
          </a:ln>
        </p:spPr>
      </p:cxnSp>
      <p:sp>
        <p:nvSpPr>
          <p:cNvPr id="394" name="Google Shape;394;p22"/>
          <p:cNvSpPr txBox="1"/>
          <p:nvPr/>
        </p:nvSpPr>
        <p:spPr>
          <a:xfrm>
            <a:off x="8153400" y="3550935"/>
            <a:ext cx="1885950" cy="41549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100" i="1">
                <a:solidFill>
                  <a:srgbClr val="C00000"/>
                </a:solidFill>
                <a:latin typeface="Arial"/>
                <a:ea typeface="Arial"/>
                <a:cs typeface="Arial"/>
                <a:sym typeface="Arial"/>
              </a:rPr>
              <a:t>A                  B</a:t>
            </a:r>
            <a:endParaRPr/>
          </a:p>
        </p:txBody>
      </p:sp>
      <p:sp>
        <p:nvSpPr>
          <p:cNvPr id="395" name="Google Shape;395;p22"/>
          <p:cNvSpPr txBox="1"/>
          <p:nvPr/>
        </p:nvSpPr>
        <p:spPr>
          <a:xfrm>
            <a:off x="8324850" y="2922285"/>
            <a:ext cx="188595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i="1">
                <a:solidFill>
                  <a:schemeClr val="dk1"/>
                </a:solidFill>
                <a:latin typeface="Arial"/>
                <a:ea typeface="Arial"/>
                <a:cs typeface="Arial"/>
                <a:sym typeface="Arial"/>
              </a:rPr>
              <a:t>p                </a:t>
            </a:r>
            <a:r>
              <a:rPr lang="en-US" sz="1800">
                <a:solidFill>
                  <a:schemeClr val="dk1"/>
                </a:solidFill>
                <a:latin typeface="Arial"/>
                <a:ea typeface="Arial"/>
                <a:cs typeface="Arial"/>
                <a:sym typeface="Arial"/>
              </a:rPr>
              <a:t>1</a:t>
            </a:r>
            <a:r>
              <a:rPr lang="en-US" sz="1800" i="1">
                <a:solidFill>
                  <a:schemeClr val="dk1"/>
                </a:solidFill>
                <a:latin typeface="Arial"/>
                <a:ea typeface="Arial"/>
                <a:cs typeface="Arial"/>
                <a:sym typeface="Arial"/>
              </a:rPr>
              <a:t>-p</a:t>
            </a:r>
            <a:endParaRPr/>
          </a:p>
        </p:txBody>
      </p:sp>
      <p:sp>
        <p:nvSpPr>
          <p:cNvPr id="396" name="Google Shape;396;p22"/>
          <p:cNvSpPr/>
          <p:nvPr/>
        </p:nvSpPr>
        <p:spPr>
          <a:xfrm>
            <a:off x="7924800" y="2400300"/>
            <a:ext cx="2114550" cy="1600200"/>
          </a:xfrm>
          <a:prstGeom prst="roundRect">
            <a:avLst>
              <a:gd name="adj" fmla="val 16667"/>
            </a:avLst>
          </a:pr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97" name="Google Shape;397;p22"/>
          <p:cNvSpPr txBox="1"/>
          <p:nvPr/>
        </p:nvSpPr>
        <p:spPr>
          <a:xfrm>
            <a:off x="8324850" y="1943100"/>
            <a:ext cx="1885950" cy="41549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100">
                <a:solidFill>
                  <a:schemeClr val="dk1"/>
                </a:solidFill>
                <a:latin typeface="Calibri"/>
                <a:ea typeface="Calibri"/>
                <a:cs typeface="Calibri"/>
                <a:sym typeface="Calibri"/>
              </a:rPr>
              <a:t>  A Lottery</a:t>
            </a:r>
            <a:endParaRPr sz="2100" i="1">
              <a:solidFill>
                <a:schemeClr val="dk1"/>
              </a:solidFill>
              <a:latin typeface="Arial"/>
              <a:ea typeface="Arial"/>
              <a:cs typeface="Arial"/>
              <a:sym typeface="Arial"/>
            </a:endParaRPr>
          </a:p>
        </p:txBody>
      </p:sp>
      <p:sp>
        <p:nvSpPr>
          <p:cNvPr id="398" name="Google Shape;398;p22"/>
          <p:cNvSpPr txBox="1"/>
          <p:nvPr/>
        </p:nvSpPr>
        <p:spPr>
          <a:xfrm>
            <a:off x="6381750" y="1943100"/>
            <a:ext cx="1885950" cy="41549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100">
                <a:solidFill>
                  <a:schemeClr val="dk1"/>
                </a:solidFill>
                <a:latin typeface="Calibri"/>
                <a:ea typeface="Calibri"/>
                <a:cs typeface="Calibri"/>
                <a:sym typeface="Calibri"/>
              </a:rPr>
              <a:t>  A Prize</a:t>
            </a:r>
            <a:endParaRPr sz="2100" i="1">
              <a:solidFill>
                <a:schemeClr val="dk1"/>
              </a:solidFill>
              <a:latin typeface="Arial"/>
              <a:ea typeface="Arial"/>
              <a:cs typeface="Arial"/>
              <a:sym typeface="Arial"/>
            </a:endParaRPr>
          </a:p>
        </p:txBody>
      </p:sp>
      <p:sp>
        <p:nvSpPr>
          <p:cNvPr id="399" name="Google Shape;399;p22"/>
          <p:cNvSpPr/>
          <p:nvPr/>
        </p:nvSpPr>
        <p:spPr>
          <a:xfrm>
            <a:off x="6610350" y="2400300"/>
            <a:ext cx="628650" cy="628650"/>
          </a:xfrm>
          <a:prstGeom prst="roundRect">
            <a:avLst>
              <a:gd name="adj" fmla="val 16667"/>
            </a:avLst>
          </a:pr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00" name="Google Shape;400;p22"/>
          <p:cNvSpPr txBox="1"/>
          <p:nvPr/>
        </p:nvSpPr>
        <p:spPr>
          <a:xfrm>
            <a:off x="6781800" y="2514600"/>
            <a:ext cx="342900" cy="41549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100" i="1">
                <a:solidFill>
                  <a:srgbClr val="C00000"/>
                </a:solidFill>
                <a:latin typeface="Arial"/>
                <a:ea typeface="Arial"/>
                <a:cs typeface="Arial"/>
                <a:sym typeface="Arial"/>
              </a:rPr>
              <a:t>A</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9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9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9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9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9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9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9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9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pic>
        <p:nvPicPr>
          <p:cNvPr id="406" name="Google Shape;406;p23"/>
          <p:cNvPicPr preferRelativeResize="0"/>
          <p:nvPr/>
        </p:nvPicPr>
        <p:blipFill rotWithShape="1">
          <a:blip r:embed="rId3">
            <a:alphaModFix/>
          </a:blip>
          <a:srcRect/>
          <a:stretch/>
        </p:blipFill>
        <p:spPr>
          <a:xfrm>
            <a:off x="3295650" y="1886711"/>
            <a:ext cx="5715000" cy="3659244"/>
          </a:xfrm>
          <a:prstGeom prst="rect">
            <a:avLst/>
          </a:prstGeom>
          <a:noFill/>
          <a:ln>
            <a:noFill/>
          </a:ln>
        </p:spPr>
      </p:pic>
      <p:sp>
        <p:nvSpPr>
          <p:cNvPr id="407" name="Google Shape;407;p23"/>
          <p:cNvSpPr txBox="1">
            <a:spLocks noGrp="1"/>
          </p:cNvSpPr>
          <p:nvPr>
            <p:ph type="title"/>
          </p:nvPr>
        </p:nvSpPr>
        <p:spPr>
          <a:xfrm>
            <a:off x="0" y="-25400"/>
            <a:ext cx="121920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Rationality</a:t>
            </a:r>
            <a:endParaRP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pic>
        <p:nvPicPr>
          <p:cNvPr id="413" name="Google Shape;413;p24"/>
          <p:cNvPicPr preferRelativeResize="0"/>
          <p:nvPr/>
        </p:nvPicPr>
        <p:blipFill rotWithShape="1">
          <a:blip r:embed="rId3">
            <a:alphaModFix/>
          </a:blip>
          <a:srcRect/>
          <a:stretch/>
        </p:blipFill>
        <p:spPr>
          <a:xfrm>
            <a:off x="9372600" y="3429000"/>
            <a:ext cx="2731605" cy="2437210"/>
          </a:xfrm>
          <a:prstGeom prst="rect">
            <a:avLst/>
          </a:prstGeom>
          <a:noFill/>
          <a:ln>
            <a:noFill/>
          </a:ln>
        </p:spPr>
      </p:pic>
      <p:sp>
        <p:nvSpPr>
          <p:cNvPr id="414" name="Google Shape;414;p24"/>
          <p:cNvSpPr txBox="1">
            <a:spLocks noGrp="1"/>
          </p:cNvSpPr>
          <p:nvPr>
            <p:ph type="body" idx="1"/>
          </p:nvPr>
        </p:nvSpPr>
        <p:spPr>
          <a:xfrm>
            <a:off x="701040" y="1600200"/>
            <a:ext cx="9094470" cy="4171949"/>
          </a:xfrm>
          <a:prstGeom prst="rect">
            <a:avLst/>
          </a:prstGeom>
          <a:noFill/>
          <a:ln>
            <a:noFill/>
          </a:ln>
        </p:spPr>
        <p:txBody>
          <a:bodyPr spcFirstLastPara="1" wrap="square" lIns="91425" tIns="45700" rIns="91425" bIns="45700" anchor="t" anchorCtr="0">
            <a:noAutofit/>
          </a:bodyPr>
          <a:lstStyle/>
          <a:p>
            <a:pPr marL="342882" lvl="0" indent="-342882" algn="l" rtl="0">
              <a:lnSpc>
                <a:spcPct val="90000"/>
              </a:lnSpc>
              <a:spcBef>
                <a:spcPts val="0"/>
              </a:spcBef>
              <a:spcAft>
                <a:spcPts val="0"/>
              </a:spcAft>
              <a:buSzPts val="2200"/>
              <a:buChar char="▪"/>
            </a:pPr>
            <a:r>
              <a:rPr lang="en-US" sz="2200" dirty="0"/>
              <a:t>We want some constraints on preferences before we call them rational, such as:</a:t>
            </a:r>
            <a:endParaRPr dirty="0"/>
          </a:p>
          <a:p>
            <a:pPr marL="742913" lvl="1" indent="-146036" algn="l" rtl="0">
              <a:lnSpc>
                <a:spcPct val="90000"/>
              </a:lnSpc>
              <a:spcBef>
                <a:spcPts val="440"/>
              </a:spcBef>
              <a:spcAft>
                <a:spcPts val="0"/>
              </a:spcAft>
              <a:buSzPts val="2200"/>
              <a:buNone/>
            </a:pPr>
            <a:endParaRPr sz="2200" dirty="0"/>
          </a:p>
          <a:p>
            <a:pPr marL="0" lvl="0" indent="0" algn="l" rtl="0">
              <a:lnSpc>
                <a:spcPct val="90000"/>
              </a:lnSpc>
              <a:spcBef>
                <a:spcPts val="440"/>
              </a:spcBef>
              <a:spcAft>
                <a:spcPts val="0"/>
              </a:spcAft>
              <a:buSzPts val="2200"/>
              <a:buNone/>
            </a:pPr>
            <a:endParaRPr sz="2200" dirty="0"/>
          </a:p>
          <a:p>
            <a:pPr marL="342882" lvl="0" indent="-203182" algn="l" rtl="0">
              <a:lnSpc>
                <a:spcPct val="90000"/>
              </a:lnSpc>
              <a:spcBef>
                <a:spcPts val="440"/>
              </a:spcBef>
              <a:spcAft>
                <a:spcPts val="0"/>
              </a:spcAft>
              <a:buSzPts val="2200"/>
              <a:buNone/>
            </a:pPr>
            <a:endParaRPr sz="2200" dirty="0"/>
          </a:p>
          <a:p>
            <a:pPr marL="342882" lvl="0" indent="-203182" algn="l" rtl="0">
              <a:lnSpc>
                <a:spcPct val="90000"/>
              </a:lnSpc>
              <a:spcBef>
                <a:spcPts val="440"/>
              </a:spcBef>
              <a:spcAft>
                <a:spcPts val="0"/>
              </a:spcAft>
              <a:buSzPts val="2200"/>
              <a:buNone/>
            </a:pPr>
            <a:endParaRPr sz="2200" dirty="0"/>
          </a:p>
          <a:p>
            <a:pPr marL="342882" lvl="0" indent="-342882" algn="l" rtl="0">
              <a:lnSpc>
                <a:spcPct val="90000"/>
              </a:lnSpc>
              <a:spcBef>
                <a:spcPts val="440"/>
              </a:spcBef>
              <a:spcAft>
                <a:spcPts val="0"/>
              </a:spcAft>
              <a:buSzPts val="2200"/>
              <a:buChar char="▪"/>
            </a:pPr>
            <a:r>
              <a:rPr lang="en-US" sz="2200" dirty="0"/>
              <a:t>For example: an agent with </a:t>
            </a:r>
            <a:r>
              <a:rPr lang="en-US" sz="2200" dirty="0">
                <a:solidFill>
                  <a:srgbClr val="C00000"/>
                </a:solidFill>
              </a:rPr>
              <a:t>intransitive preferences</a:t>
            </a:r>
            <a:r>
              <a:rPr lang="en-US" sz="2200" dirty="0"/>
              <a:t> can</a:t>
            </a:r>
            <a:endParaRPr dirty="0"/>
          </a:p>
          <a:p>
            <a:pPr marL="342882" lvl="0" indent="-342882" algn="l" rtl="0">
              <a:lnSpc>
                <a:spcPct val="90000"/>
              </a:lnSpc>
              <a:spcBef>
                <a:spcPts val="0"/>
              </a:spcBef>
              <a:spcAft>
                <a:spcPts val="0"/>
              </a:spcAft>
              <a:buSzPts val="2200"/>
              <a:buNone/>
            </a:pPr>
            <a:r>
              <a:rPr lang="en-US" sz="2200" dirty="0">
                <a:solidFill>
                  <a:srgbClr val="C00000"/>
                </a:solidFill>
              </a:rPr>
              <a:t>	</a:t>
            </a:r>
            <a:r>
              <a:rPr lang="en-US" sz="2200" dirty="0"/>
              <a:t>be induced to give away all its money</a:t>
            </a:r>
            <a:endParaRPr dirty="0"/>
          </a:p>
          <a:p>
            <a:pPr marL="742913" lvl="1" indent="-285736" algn="l" rtl="0">
              <a:lnSpc>
                <a:spcPct val="90000"/>
              </a:lnSpc>
              <a:spcBef>
                <a:spcPts val="440"/>
              </a:spcBef>
              <a:spcAft>
                <a:spcPts val="0"/>
              </a:spcAft>
              <a:buSzPts val="2200"/>
              <a:buChar char="▪"/>
            </a:pPr>
            <a:r>
              <a:rPr lang="en-US" sz="2200" dirty="0"/>
              <a:t>If B &gt; C, then an agent with C would pay (say) 1 cent to get B</a:t>
            </a:r>
            <a:endParaRPr dirty="0"/>
          </a:p>
          <a:p>
            <a:pPr marL="742913" lvl="1" indent="-285736" algn="l" rtl="0">
              <a:lnSpc>
                <a:spcPct val="90000"/>
              </a:lnSpc>
              <a:spcBef>
                <a:spcPts val="440"/>
              </a:spcBef>
              <a:spcAft>
                <a:spcPts val="0"/>
              </a:spcAft>
              <a:buSzPts val="2200"/>
              <a:buChar char="▪"/>
            </a:pPr>
            <a:r>
              <a:rPr lang="en-US" sz="2200" dirty="0"/>
              <a:t>If A &gt; B, then an agent with B would pay (say) 1 cent to get A</a:t>
            </a:r>
            <a:endParaRPr dirty="0"/>
          </a:p>
          <a:p>
            <a:pPr marL="742913" lvl="1" indent="-285736" algn="l" rtl="0">
              <a:lnSpc>
                <a:spcPct val="90000"/>
              </a:lnSpc>
              <a:spcBef>
                <a:spcPts val="440"/>
              </a:spcBef>
              <a:spcAft>
                <a:spcPts val="0"/>
              </a:spcAft>
              <a:buSzPts val="2200"/>
              <a:buChar char="▪"/>
            </a:pPr>
            <a:r>
              <a:rPr lang="en-US" sz="2200" dirty="0"/>
              <a:t>If C &gt; A, then an agent with A would pay (say) 1 cent to get C</a:t>
            </a:r>
            <a:endParaRPr dirty="0"/>
          </a:p>
        </p:txBody>
      </p:sp>
      <p:sp>
        <p:nvSpPr>
          <p:cNvPr id="415" name="Google Shape;415;p24"/>
          <p:cNvSpPr/>
          <p:nvPr/>
        </p:nvSpPr>
        <p:spPr>
          <a:xfrm>
            <a:off x="2358390" y="2514600"/>
            <a:ext cx="5143500" cy="457200"/>
          </a:xfrm>
          <a:prstGeom prst="roundRect">
            <a:avLst>
              <a:gd name="adj" fmla="val 16667"/>
            </a:avLst>
          </a:prstGeom>
          <a:solidFill>
            <a:srgbClr val="E5E5E5"/>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16" name="Google Shape;416;p24"/>
          <p:cNvSpPr txBox="1">
            <a:spLocks noGrp="1"/>
          </p:cNvSpPr>
          <p:nvPr>
            <p:ph type="title"/>
          </p:nvPr>
        </p:nvSpPr>
        <p:spPr>
          <a:xfrm>
            <a:off x="0" y="-25400"/>
            <a:ext cx="121920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Rational Preferences</a:t>
            </a:r>
            <a:endParaRPr/>
          </a:p>
        </p:txBody>
      </p:sp>
      <p:sp>
        <p:nvSpPr>
          <p:cNvPr id="418" name="Google Shape;418;p24"/>
          <p:cNvSpPr txBox="1"/>
          <p:nvPr/>
        </p:nvSpPr>
        <p:spPr>
          <a:xfrm>
            <a:off x="2472690" y="2568401"/>
            <a:ext cx="5143500" cy="369291"/>
          </a:xfrm>
          <a:prstGeom prst="rect">
            <a:avLst/>
          </a:prstGeom>
          <a:noFill/>
          <a:ln>
            <a:noFill/>
          </a:ln>
        </p:spPr>
        <p:txBody>
          <a:bodyPr spcFirstLastPara="1" wrap="square" lIns="91425" tIns="45700" rIns="91425" bIns="45700" anchor="t" anchorCtr="0">
            <a:spAutoFit/>
          </a:bodyPr>
          <a:lstStyle/>
          <a:p>
            <a:pPr lvl="0"/>
            <a:r>
              <a:rPr lang="en-US" sz="1800" dirty="0">
                <a:solidFill>
                  <a:schemeClr val="dk1"/>
                </a:solidFill>
                <a:latin typeface="Calibri"/>
                <a:ea typeface="Calibri"/>
                <a:cs typeface="Calibri"/>
                <a:sym typeface="Calibri"/>
              </a:rPr>
              <a:t>Axiom of Transitivity:   </a:t>
            </a:r>
            <a:r>
              <a:rPr lang="en-US" dirty="0"/>
              <a:t>(A &gt; B) ^ (B &gt; C) -&gt; (A &gt; C)</a:t>
            </a: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pic>
        <p:nvPicPr>
          <p:cNvPr id="424" name="Google Shape;424;p25"/>
          <p:cNvPicPr preferRelativeResize="0"/>
          <p:nvPr/>
        </p:nvPicPr>
        <p:blipFill rotWithShape="1">
          <a:blip r:embed="rId3">
            <a:alphaModFix/>
          </a:blip>
          <a:srcRect/>
          <a:stretch/>
        </p:blipFill>
        <p:spPr>
          <a:xfrm>
            <a:off x="6202947" y="2196208"/>
            <a:ext cx="3972013" cy="2775347"/>
          </a:xfrm>
          <a:prstGeom prst="rect">
            <a:avLst/>
          </a:prstGeom>
          <a:noFill/>
          <a:ln>
            <a:noFill/>
          </a:ln>
        </p:spPr>
      </p:pic>
      <p:sp>
        <p:nvSpPr>
          <p:cNvPr id="425" name="Google Shape;425;p25"/>
          <p:cNvSpPr/>
          <p:nvPr/>
        </p:nvSpPr>
        <p:spPr>
          <a:xfrm>
            <a:off x="2324100" y="2282651"/>
            <a:ext cx="4286250" cy="2743200"/>
          </a:xfrm>
          <a:prstGeom prst="roundRect">
            <a:avLst>
              <a:gd name="adj" fmla="val 9367"/>
            </a:avLst>
          </a:prstGeom>
          <a:solidFill>
            <a:srgbClr val="E5E5E5"/>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26" name="Google Shape;426;p25"/>
          <p:cNvSpPr txBox="1">
            <a:spLocks noGrp="1"/>
          </p:cNvSpPr>
          <p:nvPr>
            <p:ph type="title"/>
          </p:nvPr>
        </p:nvSpPr>
        <p:spPr>
          <a:xfrm>
            <a:off x="0" y="-25400"/>
            <a:ext cx="121920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Rational Preferences</a:t>
            </a:r>
            <a:endParaRPr/>
          </a:p>
        </p:txBody>
      </p:sp>
      <p:pic>
        <p:nvPicPr>
          <p:cNvPr id="427" name="Google Shape;427;p25" descr="txp_fig"/>
          <p:cNvPicPr preferRelativeResize="0"/>
          <p:nvPr/>
        </p:nvPicPr>
        <p:blipFill rotWithShape="1">
          <a:blip r:embed="rId4">
            <a:alphaModFix/>
          </a:blip>
          <a:srcRect/>
          <a:stretch/>
        </p:blipFill>
        <p:spPr>
          <a:xfrm>
            <a:off x="2495550" y="2396951"/>
            <a:ext cx="3886200" cy="2484834"/>
          </a:xfrm>
          <a:prstGeom prst="rect">
            <a:avLst/>
          </a:prstGeom>
          <a:noFill/>
          <a:ln>
            <a:noFill/>
          </a:ln>
        </p:spPr>
      </p:pic>
      <p:sp>
        <p:nvSpPr>
          <p:cNvPr id="428" name="Google Shape;428;p25"/>
          <p:cNvSpPr txBox="1"/>
          <p:nvPr/>
        </p:nvSpPr>
        <p:spPr>
          <a:xfrm>
            <a:off x="1524000" y="5254451"/>
            <a:ext cx="9144000"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a:solidFill>
                  <a:schemeClr val="dk1"/>
                </a:solidFill>
                <a:latin typeface="Calibri"/>
                <a:ea typeface="Calibri"/>
                <a:cs typeface="Calibri"/>
                <a:sym typeface="Calibri"/>
              </a:rPr>
              <a:t>Theorem: Rational preferences imply behavior describable as maximization of expected utility</a:t>
            </a:r>
            <a:endParaRPr/>
          </a:p>
        </p:txBody>
      </p:sp>
      <p:sp>
        <p:nvSpPr>
          <p:cNvPr id="429" name="Google Shape;429;p25"/>
          <p:cNvSpPr txBox="1"/>
          <p:nvPr/>
        </p:nvSpPr>
        <p:spPr>
          <a:xfrm>
            <a:off x="2324100" y="1825451"/>
            <a:ext cx="4286250" cy="41549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100">
                <a:solidFill>
                  <a:schemeClr val="dk1"/>
                </a:solidFill>
                <a:latin typeface="Calibri"/>
                <a:ea typeface="Calibri"/>
                <a:cs typeface="Calibri"/>
                <a:sym typeface="Calibri"/>
              </a:rPr>
              <a:t>The Axioms of Rationality</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Oval 62">
            <a:extLst>
              <a:ext uri="{FF2B5EF4-FFF2-40B4-BE49-F238E27FC236}">
                <a16:creationId xmlns:a16="http://schemas.microsoft.com/office/drawing/2014/main" id="{772021F0-44E1-DC41-8E55-D5E74B961D73}"/>
              </a:ext>
            </a:extLst>
          </p:cNvPr>
          <p:cNvSpPr/>
          <p:nvPr/>
        </p:nvSpPr>
        <p:spPr>
          <a:xfrm>
            <a:off x="4833445" y="4628255"/>
            <a:ext cx="504825" cy="504825"/>
          </a:xfrm>
          <a:prstGeom prst="ellipse">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01B03DB0-1F3F-2D42-B44B-4284F8F895D0}"/>
              </a:ext>
            </a:extLst>
          </p:cNvPr>
          <p:cNvSpPr/>
          <p:nvPr/>
        </p:nvSpPr>
        <p:spPr>
          <a:xfrm>
            <a:off x="1876061" y="2150552"/>
            <a:ext cx="504825" cy="504825"/>
          </a:xfrm>
          <a:prstGeom prst="ellipse">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7664E13-4AF8-044D-9B57-F8C9D2A92989}"/>
              </a:ext>
            </a:extLst>
          </p:cNvPr>
          <p:cNvSpPr>
            <a:spLocks noGrp="1"/>
          </p:cNvSpPr>
          <p:nvPr>
            <p:ph type="title"/>
          </p:nvPr>
        </p:nvSpPr>
        <p:spPr/>
        <p:txBody>
          <a:bodyPr/>
          <a:lstStyle/>
          <a:p>
            <a:r>
              <a:rPr lang="en-US" dirty="0"/>
              <a:t>Navigating an Asteroid Field</a:t>
            </a:r>
          </a:p>
        </p:txBody>
      </p:sp>
      <p:sp>
        <p:nvSpPr>
          <p:cNvPr id="36" name="Content Placeholder 35">
            <a:extLst>
              <a:ext uri="{FF2B5EF4-FFF2-40B4-BE49-F238E27FC236}">
                <a16:creationId xmlns:a16="http://schemas.microsoft.com/office/drawing/2014/main" id="{83FF81B6-353D-F74E-8C64-67854A7ED442}"/>
              </a:ext>
            </a:extLst>
          </p:cNvPr>
          <p:cNvSpPr>
            <a:spLocks noGrp="1"/>
          </p:cNvSpPr>
          <p:nvPr>
            <p:ph sz="half" idx="1"/>
          </p:nvPr>
        </p:nvSpPr>
        <p:spPr/>
        <p:txBody>
          <a:bodyPr/>
          <a:lstStyle/>
          <a:p>
            <a:r>
              <a:rPr lang="en-US" dirty="0"/>
              <a:t>For action sequence </a:t>
            </a:r>
          </a:p>
          <a:p>
            <a:pPr algn="ctr"/>
            <a:r>
              <a:rPr lang="en-US" dirty="0"/>
              <a:t>[</a:t>
            </a:r>
            <a:r>
              <a:rPr lang="en-US" i="1" dirty="0"/>
              <a:t>Up, Up, Right, Right, Right</a:t>
            </a:r>
            <a:r>
              <a:rPr lang="en-US" dirty="0"/>
              <a:t>], </a:t>
            </a:r>
          </a:p>
          <a:p>
            <a:r>
              <a:rPr lang="en-US" dirty="0"/>
              <a:t>what’s the probability that the millennium falcon reaches the intended goal? </a:t>
            </a:r>
          </a:p>
        </p:txBody>
      </p:sp>
      <p:sp>
        <p:nvSpPr>
          <p:cNvPr id="87" name="TextBox 86">
            <a:extLst>
              <a:ext uri="{FF2B5EF4-FFF2-40B4-BE49-F238E27FC236}">
                <a16:creationId xmlns:a16="http://schemas.microsoft.com/office/drawing/2014/main" id="{145228C1-4197-6D4F-BEF0-85A5E127FA42}"/>
              </a:ext>
            </a:extLst>
          </p:cNvPr>
          <p:cNvSpPr txBox="1"/>
          <p:nvPr/>
        </p:nvSpPr>
        <p:spPr>
          <a:xfrm>
            <a:off x="6765984" y="6042130"/>
            <a:ext cx="316112" cy="369332"/>
          </a:xfrm>
          <a:prstGeom prst="rect">
            <a:avLst/>
          </a:prstGeom>
          <a:noFill/>
        </p:spPr>
        <p:txBody>
          <a:bodyPr wrap="none" rtlCol="0">
            <a:spAutoFit/>
          </a:bodyPr>
          <a:lstStyle/>
          <a:p>
            <a:r>
              <a:rPr lang="en-US" dirty="0"/>
              <a:t>1</a:t>
            </a:r>
          </a:p>
        </p:txBody>
      </p:sp>
      <p:sp>
        <p:nvSpPr>
          <p:cNvPr id="88" name="TextBox 87">
            <a:extLst>
              <a:ext uri="{FF2B5EF4-FFF2-40B4-BE49-F238E27FC236}">
                <a16:creationId xmlns:a16="http://schemas.microsoft.com/office/drawing/2014/main" id="{F62FC5C0-709E-BB4E-BCC8-799F3BA9B16A}"/>
              </a:ext>
            </a:extLst>
          </p:cNvPr>
          <p:cNvSpPr txBox="1"/>
          <p:nvPr/>
        </p:nvSpPr>
        <p:spPr>
          <a:xfrm>
            <a:off x="8010050" y="6040506"/>
            <a:ext cx="316112" cy="369332"/>
          </a:xfrm>
          <a:prstGeom prst="rect">
            <a:avLst/>
          </a:prstGeom>
          <a:noFill/>
        </p:spPr>
        <p:txBody>
          <a:bodyPr wrap="none" rtlCol="0">
            <a:spAutoFit/>
          </a:bodyPr>
          <a:lstStyle/>
          <a:p>
            <a:r>
              <a:rPr lang="en-US" dirty="0"/>
              <a:t>2</a:t>
            </a:r>
          </a:p>
        </p:txBody>
      </p:sp>
      <p:sp>
        <p:nvSpPr>
          <p:cNvPr id="89" name="TextBox 88">
            <a:extLst>
              <a:ext uri="{FF2B5EF4-FFF2-40B4-BE49-F238E27FC236}">
                <a16:creationId xmlns:a16="http://schemas.microsoft.com/office/drawing/2014/main" id="{5562E0BB-142A-1545-B844-B9456E7F3F91}"/>
              </a:ext>
            </a:extLst>
          </p:cNvPr>
          <p:cNvSpPr txBox="1"/>
          <p:nvPr/>
        </p:nvSpPr>
        <p:spPr>
          <a:xfrm>
            <a:off x="9254116" y="6053089"/>
            <a:ext cx="316112" cy="369332"/>
          </a:xfrm>
          <a:prstGeom prst="rect">
            <a:avLst/>
          </a:prstGeom>
          <a:noFill/>
        </p:spPr>
        <p:txBody>
          <a:bodyPr wrap="none" rtlCol="0">
            <a:spAutoFit/>
          </a:bodyPr>
          <a:lstStyle/>
          <a:p>
            <a:r>
              <a:rPr lang="en-US" dirty="0"/>
              <a:t>3</a:t>
            </a:r>
          </a:p>
        </p:txBody>
      </p:sp>
      <p:sp>
        <p:nvSpPr>
          <p:cNvPr id="90" name="TextBox 89">
            <a:extLst>
              <a:ext uri="{FF2B5EF4-FFF2-40B4-BE49-F238E27FC236}">
                <a16:creationId xmlns:a16="http://schemas.microsoft.com/office/drawing/2014/main" id="{DD599B05-4CDF-4F48-AC4B-A905844794CC}"/>
              </a:ext>
            </a:extLst>
          </p:cNvPr>
          <p:cNvSpPr txBox="1"/>
          <p:nvPr/>
        </p:nvSpPr>
        <p:spPr>
          <a:xfrm>
            <a:off x="10498182" y="6051465"/>
            <a:ext cx="316112" cy="369332"/>
          </a:xfrm>
          <a:prstGeom prst="rect">
            <a:avLst/>
          </a:prstGeom>
          <a:noFill/>
        </p:spPr>
        <p:txBody>
          <a:bodyPr wrap="none" rtlCol="0">
            <a:spAutoFit/>
          </a:bodyPr>
          <a:lstStyle/>
          <a:p>
            <a:r>
              <a:rPr lang="en-US" dirty="0"/>
              <a:t>4</a:t>
            </a:r>
          </a:p>
        </p:txBody>
      </p:sp>
      <p:sp>
        <p:nvSpPr>
          <p:cNvPr id="91" name="TextBox 90">
            <a:extLst>
              <a:ext uri="{FF2B5EF4-FFF2-40B4-BE49-F238E27FC236}">
                <a16:creationId xmlns:a16="http://schemas.microsoft.com/office/drawing/2014/main" id="{8CF6042F-C503-654C-A7D7-A937C7DA96E6}"/>
              </a:ext>
            </a:extLst>
          </p:cNvPr>
          <p:cNvSpPr txBox="1"/>
          <p:nvPr/>
        </p:nvSpPr>
        <p:spPr>
          <a:xfrm>
            <a:off x="5933414" y="5183012"/>
            <a:ext cx="316112" cy="369332"/>
          </a:xfrm>
          <a:prstGeom prst="rect">
            <a:avLst/>
          </a:prstGeom>
          <a:noFill/>
        </p:spPr>
        <p:txBody>
          <a:bodyPr wrap="none" rtlCol="0">
            <a:spAutoFit/>
          </a:bodyPr>
          <a:lstStyle/>
          <a:p>
            <a:r>
              <a:rPr lang="en-US" dirty="0"/>
              <a:t>1</a:t>
            </a:r>
          </a:p>
        </p:txBody>
      </p:sp>
      <p:sp>
        <p:nvSpPr>
          <p:cNvPr id="92" name="TextBox 91">
            <a:extLst>
              <a:ext uri="{FF2B5EF4-FFF2-40B4-BE49-F238E27FC236}">
                <a16:creationId xmlns:a16="http://schemas.microsoft.com/office/drawing/2014/main" id="{0BD35F00-0DA7-4D4E-BC17-5B61E488A39E}"/>
              </a:ext>
            </a:extLst>
          </p:cNvPr>
          <p:cNvSpPr txBox="1"/>
          <p:nvPr/>
        </p:nvSpPr>
        <p:spPr>
          <a:xfrm>
            <a:off x="5925264" y="3875790"/>
            <a:ext cx="316112" cy="369332"/>
          </a:xfrm>
          <a:prstGeom prst="rect">
            <a:avLst/>
          </a:prstGeom>
          <a:noFill/>
        </p:spPr>
        <p:txBody>
          <a:bodyPr wrap="none" rtlCol="0">
            <a:spAutoFit/>
          </a:bodyPr>
          <a:lstStyle/>
          <a:p>
            <a:r>
              <a:rPr lang="en-US" dirty="0"/>
              <a:t>2</a:t>
            </a:r>
          </a:p>
        </p:txBody>
      </p:sp>
      <p:sp>
        <p:nvSpPr>
          <p:cNvPr id="93" name="TextBox 92">
            <a:extLst>
              <a:ext uri="{FF2B5EF4-FFF2-40B4-BE49-F238E27FC236}">
                <a16:creationId xmlns:a16="http://schemas.microsoft.com/office/drawing/2014/main" id="{DEF87A9B-2F65-6A48-860C-9F38C97DB77E}"/>
              </a:ext>
            </a:extLst>
          </p:cNvPr>
          <p:cNvSpPr txBox="1"/>
          <p:nvPr/>
        </p:nvSpPr>
        <p:spPr>
          <a:xfrm>
            <a:off x="5918274" y="2609046"/>
            <a:ext cx="316112" cy="369332"/>
          </a:xfrm>
          <a:prstGeom prst="rect">
            <a:avLst/>
          </a:prstGeom>
          <a:noFill/>
        </p:spPr>
        <p:txBody>
          <a:bodyPr wrap="none" rtlCol="0">
            <a:spAutoFit/>
          </a:bodyPr>
          <a:lstStyle/>
          <a:p>
            <a:r>
              <a:rPr lang="en-US" dirty="0"/>
              <a:t>3</a:t>
            </a:r>
          </a:p>
        </p:txBody>
      </p:sp>
      <p:sp>
        <p:nvSpPr>
          <p:cNvPr id="29" name="TextBox 28">
            <a:extLst>
              <a:ext uri="{FF2B5EF4-FFF2-40B4-BE49-F238E27FC236}">
                <a16:creationId xmlns:a16="http://schemas.microsoft.com/office/drawing/2014/main" id="{B65F4E63-A38D-3C46-AA3C-CAF7C3150C9A}"/>
              </a:ext>
            </a:extLst>
          </p:cNvPr>
          <p:cNvSpPr txBox="1"/>
          <p:nvPr/>
        </p:nvSpPr>
        <p:spPr>
          <a:xfrm>
            <a:off x="709223" y="4333223"/>
            <a:ext cx="2061783" cy="369332"/>
          </a:xfrm>
          <a:prstGeom prst="rect">
            <a:avLst/>
          </a:prstGeom>
          <a:noFill/>
        </p:spPr>
        <p:txBody>
          <a:bodyPr wrap="none" rtlCol="0">
            <a:spAutoFit/>
          </a:bodyPr>
          <a:lstStyle/>
          <a:p>
            <a:r>
              <a:rPr lang="en-US" dirty="0"/>
              <a:t>Transition Model:</a:t>
            </a:r>
          </a:p>
        </p:txBody>
      </p:sp>
      <p:grpSp>
        <p:nvGrpSpPr>
          <p:cNvPr id="30" name="Group 29">
            <a:extLst>
              <a:ext uri="{FF2B5EF4-FFF2-40B4-BE49-F238E27FC236}">
                <a16:creationId xmlns:a16="http://schemas.microsoft.com/office/drawing/2014/main" id="{D660ACAB-2D90-1246-BF9B-1580CD6E12F5}"/>
              </a:ext>
            </a:extLst>
          </p:cNvPr>
          <p:cNvGrpSpPr/>
          <p:nvPr/>
        </p:nvGrpSpPr>
        <p:grpSpPr>
          <a:xfrm>
            <a:off x="2976325" y="3934757"/>
            <a:ext cx="2361945" cy="2116708"/>
            <a:chOff x="2346595" y="1672526"/>
            <a:chExt cx="2361945" cy="2116708"/>
          </a:xfrm>
        </p:grpSpPr>
        <p:sp>
          <p:nvSpPr>
            <p:cNvPr id="31" name="Rectangle 30">
              <a:extLst>
                <a:ext uri="{FF2B5EF4-FFF2-40B4-BE49-F238E27FC236}">
                  <a16:creationId xmlns:a16="http://schemas.microsoft.com/office/drawing/2014/main" id="{CF0047BF-3AA7-AA42-BFEF-8CA8D6711366}"/>
                </a:ext>
              </a:extLst>
            </p:cNvPr>
            <p:cNvSpPr/>
            <p:nvPr/>
          </p:nvSpPr>
          <p:spPr>
            <a:xfrm>
              <a:off x="2933150" y="2522315"/>
              <a:ext cx="1266918" cy="1266919"/>
            </a:xfrm>
            <a:prstGeom prst="rect">
              <a:avLst/>
            </a:prstGeom>
            <a:blipFill>
              <a:blip r:embed="rId3"/>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a:p>
              <a:pPr algn="ctr"/>
              <a:r>
                <a:rPr lang="en-US" dirty="0"/>
                <a:t>Action: Up</a:t>
              </a:r>
            </a:p>
          </p:txBody>
        </p:sp>
        <p:sp>
          <p:nvSpPr>
            <p:cNvPr id="32" name="Up Arrow 31">
              <a:extLst>
                <a:ext uri="{FF2B5EF4-FFF2-40B4-BE49-F238E27FC236}">
                  <a16:creationId xmlns:a16="http://schemas.microsoft.com/office/drawing/2014/main" id="{6088E6D7-4169-AA48-BE10-937CBC726EAD}"/>
                </a:ext>
              </a:extLst>
            </p:cNvPr>
            <p:cNvSpPr/>
            <p:nvPr/>
          </p:nvSpPr>
          <p:spPr>
            <a:xfrm>
              <a:off x="3221894" y="2003758"/>
              <a:ext cx="689429" cy="1157533"/>
            </a:xfrm>
            <a:prstGeom prst="up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Left-Right Arrow 32">
              <a:extLst>
                <a:ext uri="{FF2B5EF4-FFF2-40B4-BE49-F238E27FC236}">
                  <a16:creationId xmlns:a16="http://schemas.microsoft.com/office/drawing/2014/main" id="{8F7E5BFB-7D46-AA47-918F-F9581B1E8365}"/>
                </a:ext>
              </a:extLst>
            </p:cNvPr>
            <p:cNvSpPr/>
            <p:nvPr/>
          </p:nvSpPr>
          <p:spPr>
            <a:xfrm>
              <a:off x="2567764" y="2831810"/>
              <a:ext cx="1997687" cy="323964"/>
            </a:xfrm>
            <a:prstGeom prst="lef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F1397CC3-F8BF-F545-9119-455B7E9D3EC2}"/>
                </a:ext>
              </a:extLst>
            </p:cNvPr>
            <p:cNvSpPr txBox="1"/>
            <p:nvPr/>
          </p:nvSpPr>
          <p:spPr>
            <a:xfrm>
              <a:off x="3299287" y="1672526"/>
              <a:ext cx="508473" cy="369332"/>
            </a:xfrm>
            <a:prstGeom prst="rect">
              <a:avLst/>
            </a:prstGeom>
            <a:noFill/>
          </p:spPr>
          <p:txBody>
            <a:bodyPr wrap="none" rtlCol="0">
              <a:spAutoFit/>
            </a:bodyPr>
            <a:lstStyle/>
            <a:p>
              <a:r>
                <a:rPr lang="en-US" dirty="0"/>
                <a:t>0.8</a:t>
              </a:r>
            </a:p>
          </p:txBody>
        </p:sp>
        <p:sp>
          <p:nvSpPr>
            <p:cNvPr id="37" name="TextBox 36">
              <a:extLst>
                <a:ext uri="{FF2B5EF4-FFF2-40B4-BE49-F238E27FC236}">
                  <a16:creationId xmlns:a16="http://schemas.microsoft.com/office/drawing/2014/main" id="{4D0AC9C6-679A-5F47-857F-AA1B08920A13}"/>
                </a:ext>
              </a:extLst>
            </p:cNvPr>
            <p:cNvSpPr txBox="1"/>
            <p:nvPr/>
          </p:nvSpPr>
          <p:spPr>
            <a:xfrm>
              <a:off x="2346595" y="2462478"/>
              <a:ext cx="508473" cy="369332"/>
            </a:xfrm>
            <a:prstGeom prst="rect">
              <a:avLst/>
            </a:prstGeom>
            <a:noFill/>
          </p:spPr>
          <p:txBody>
            <a:bodyPr wrap="none" rtlCol="0">
              <a:spAutoFit/>
            </a:bodyPr>
            <a:lstStyle/>
            <a:p>
              <a:r>
                <a:rPr lang="en-US" dirty="0"/>
                <a:t>0.1</a:t>
              </a:r>
            </a:p>
          </p:txBody>
        </p:sp>
        <p:sp>
          <p:nvSpPr>
            <p:cNvPr id="38" name="TextBox 37">
              <a:extLst>
                <a:ext uri="{FF2B5EF4-FFF2-40B4-BE49-F238E27FC236}">
                  <a16:creationId xmlns:a16="http://schemas.microsoft.com/office/drawing/2014/main" id="{D0320526-45DC-1341-8CA9-F6AC340CC826}"/>
                </a:ext>
              </a:extLst>
            </p:cNvPr>
            <p:cNvSpPr txBox="1"/>
            <p:nvPr/>
          </p:nvSpPr>
          <p:spPr>
            <a:xfrm>
              <a:off x="4200067" y="2462478"/>
              <a:ext cx="508473" cy="369332"/>
            </a:xfrm>
            <a:prstGeom prst="rect">
              <a:avLst/>
            </a:prstGeom>
            <a:noFill/>
          </p:spPr>
          <p:txBody>
            <a:bodyPr wrap="none" rtlCol="0">
              <a:spAutoFit/>
            </a:bodyPr>
            <a:lstStyle/>
            <a:p>
              <a:r>
                <a:rPr lang="en-US" dirty="0"/>
                <a:t>0.1</a:t>
              </a:r>
            </a:p>
          </p:txBody>
        </p:sp>
      </p:grpSp>
      <p:sp>
        <p:nvSpPr>
          <p:cNvPr id="3" name="Rectangle 2">
            <a:extLst>
              <a:ext uri="{FF2B5EF4-FFF2-40B4-BE49-F238E27FC236}">
                <a16:creationId xmlns:a16="http://schemas.microsoft.com/office/drawing/2014/main" id="{F17383F7-74F2-7C4B-9370-D05A883D8725}"/>
              </a:ext>
            </a:extLst>
          </p:cNvPr>
          <p:cNvSpPr/>
          <p:nvPr/>
        </p:nvSpPr>
        <p:spPr>
          <a:xfrm>
            <a:off x="1881358" y="3460109"/>
            <a:ext cx="513282" cy="369332"/>
          </a:xfrm>
          <a:prstGeom prst="rect">
            <a:avLst/>
          </a:prstGeom>
        </p:spPr>
        <p:txBody>
          <a:bodyPr wrap="none">
            <a:spAutoFit/>
          </a:bodyPr>
          <a:lstStyle/>
          <a:p>
            <a:r>
              <a:rPr lang="en-US" b="1" dirty="0"/>
              <a:t>0.1</a:t>
            </a:r>
            <a:endParaRPr lang="en-US" dirty="0"/>
          </a:p>
        </p:txBody>
      </p:sp>
      <p:grpSp>
        <p:nvGrpSpPr>
          <p:cNvPr id="41" name="Group 40">
            <a:extLst>
              <a:ext uri="{FF2B5EF4-FFF2-40B4-BE49-F238E27FC236}">
                <a16:creationId xmlns:a16="http://schemas.microsoft.com/office/drawing/2014/main" id="{A9E7B549-ECB5-F240-A287-3C3E68E85665}"/>
              </a:ext>
            </a:extLst>
          </p:cNvPr>
          <p:cNvGrpSpPr/>
          <p:nvPr/>
        </p:nvGrpSpPr>
        <p:grpSpPr>
          <a:xfrm>
            <a:off x="6253247" y="2151925"/>
            <a:ext cx="5100553" cy="3808909"/>
            <a:chOff x="6253247" y="2151925"/>
            <a:chExt cx="5100553" cy="3808909"/>
          </a:xfrm>
        </p:grpSpPr>
        <p:pic>
          <p:nvPicPr>
            <p:cNvPr id="42" name="Picture 2" descr="Starfield Dark – stylish, high-quality wallpaper with fast delivery –  Photowall">
              <a:extLst>
                <a:ext uri="{FF2B5EF4-FFF2-40B4-BE49-F238E27FC236}">
                  <a16:creationId xmlns:a16="http://schemas.microsoft.com/office/drawing/2014/main" id="{534E8751-9486-A642-9619-5BA511706B86}"/>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99572" y="2151925"/>
              <a:ext cx="5054228" cy="3795995"/>
            </a:xfrm>
            <a:prstGeom prst="rect">
              <a:avLst/>
            </a:prstGeom>
            <a:noFill/>
            <a:extLst>
              <a:ext uri="{909E8E84-426E-40DD-AFC4-6F175D3DCCD1}">
                <a14:hiddenFill xmlns:a14="http://schemas.microsoft.com/office/drawing/2010/main">
                  <a:solidFill>
                    <a:srgbClr val="FFFFFF"/>
                  </a:solidFill>
                </a14:hiddenFill>
              </a:ext>
            </a:extLst>
          </p:spPr>
        </p:pic>
        <p:grpSp>
          <p:nvGrpSpPr>
            <p:cNvPr id="43" name="Group 42">
              <a:extLst>
                <a:ext uri="{FF2B5EF4-FFF2-40B4-BE49-F238E27FC236}">
                  <a16:creationId xmlns:a16="http://schemas.microsoft.com/office/drawing/2014/main" id="{F58A4E6C-ED00-8043-9922-1ADD7E53D408}"/>
                </a:ext>
              </a:extLst>
            </p:cNvPr>
            <p:cNvGrpSpPr/>
            <p:nvPr/>
          </p:nvGrpSpPr>
          <p:grpSpPr>
            <a:xfrm>
              <a:off x="6253247" y="2160077"/>
              <a:ext cx="5067674" cy="3800757"/>
              <a:chOff x="6456556" y="2714547"/>
              <a:chExt cx="3657600" cy="2743201"/>
            </a:xfrm>
            <a:solidFill>
              <a:schemeClr val="tx1"/>
            </a:solidFill>
          </p:grpSpPr>
          <p:sp>
            <p:nvSpPr>
              <p:cNvPr id="50" name="Rectangle 49">
                <a:extLst>
                  <a:ext uri="{FF2B5EF4-FFF2-40B4-BE49-F238E27FC236}">
                    <a16:creationId xmlns:a16="http://schemas.microsoft.com/office/drawing/2014/main" id="{294B7C77-0E3E-894B-BA62-359BB16BE4E1}"/>
                  </a:ext>
                </a:extLst>
              </p:cNvPr>
              <p:cNvSpPr/>
              <p:nvPr/>
            </p:nvSpPr>
            <p:spPr>
              <a:xfrm>
                <a:off x="7364899" y="3635183"/>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p>
            </p:txBody>
          </p:sp>
          <p:sp>
            <p:nvSpPr>
              <p:cNvPr id="51" name="Rectangle 50">
                <a:extLst>
                  <a:ext uri="{FF2B5EF4-FFF2-40B4-BE49-F238E27FC236}">
                    <a16:creationId xmlns:a16="http://schemas.microsoft.com/office/drawing/2014/main" id="{710007E0-2DE0-774E-BF55-05AD2B4CED08}"/>
                  </a:ext>
                </a:extLst>
              </p:cNvPr>
              <p:cNvSpPr/>
              <p:nvPr/>
            </p:nvSpPr>
            <p:spPr>
              <a:xfrm>
                <a:off x="9197683" y="2714547"/>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Rectangle 51">
                <a:extLst>
                  <a:ext uri="{FF2B5EF4-FFF2-40B4-BE49-F238E27FC236}">
                    <a16:creationId xmlns:a16="http://schemas.microsoft.com/office/drawing/2014/main" id="{318911EA-B43C-9441-8CAF-D01D027427DA}"/>
                  </a:ext>
                </a:extLst>
              </p:cNvPr>
              <p:cNvSpPr/>
              <p:nvPr/>
            </p:nvSpPr>
            <p:spPr>
              <a:xfrm>
                <a:off x="7370344" y="2714547"/>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Rectangle 52">
                <a:extLst>
                  <a:ext uri="{FF2B5EF4-FFF2-40B4-BE49-F238E27FC236}">
                    <a16:creationId xmlns:a16="http://schemas.microsoft.com/office/drawing/2014/main" id="{43817734-A3EB-724C-B647-D379D9F37089}"/>
                  </a:ext>
                </a:extLst>
              </p:cNvPr>
              <p:cNvSpPr/>
              <p:nvPr/>
            </p:nvSpPr>
            <p:spPr>
              <a:xfrm>
                <a:off x="8285356" y="27145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A27A9D74-91E2-E041-8715-7DCECC4CC47E}"/>
                  </a:ext>
                </a:extLst>
              </p:cNvPr>
              <p:cNvSpPr/>
              <p:nvPr/>
            </p:nvSpPr>
            <p:spPr>
              <a:xfrm>
                <a:off x="6456556" y="36289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Rectangle 54">
                <a:extLst>
                  <a:ext uri="{FF2B5EF4-FFF2-40B4-BE49-F238E27FC236}">
                    <a16:creationId xmlns:a16="http://schemas.microsoft.com/office/drawing/2014/main" id="{F7DDF455-4128-B14A-8FE8-7A5E92FE9A53}"/>
                  </a:ext>
                </a:extLst>
              </p:cNvPr>
              <p:cNvSpPr/>
              <p:nvPr/>
            </p:nvSpPr>
            <p:spPr>
              <a:xfrm>
                <a:off x="6457592" y="2714547"/>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Rectangle 55">
                <a:extLst>
                  <a:ext uri="{FF2B5EF4-FFF2-40B4-BE49-F238E27FC236}">
                    <a16:creationId xmlns:a16="http://schemas.microsoft.com/office/drawing/2014/main" id="{49F63195-870E-FE43-8775-AEFB81FE96E2}"/>
                  </a:ext>
                </a:extLst>
              </p:cNvPr>
              <p:cNvSpPr/>
              <p:nvPr/>
            </p:nvSpPr>
            <p:spPr>
              <a:xfrm>
                <a:off x="8285356" y="36289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Rectangle 56">
                <a:extLst>
                  <a:ext uri="{FF2B5EF4-FFF2-40B4-BE49-F238E27FC236}">
                    <a16:creationId xmlns:a16="http://schemas.microsoft.com/office/drawing/2014/main" id="{394A851C-4426-9D4A-81F2-964EFD38F8E8}"/>
                  </a:ext>
                </a:extLst>
              </p:cNvPr>
              <p:cNvSpPr/>
              <p:nvPr/>
            </p:nvSpPr>
            <p:spPr>
              <a:xfrm>
                <a:off x="9199756" y="36289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B58F91A2-E879-9D4D-B771-17C9A832DF61}"/>
                  </a:ext>
                </a:extLst>
              </p:cNvPr>
              <p:cNvSpPr/>
              <p:nvPr/>
            </p:nvSpPr>
            <p:spPr>
              <a:xfrm>
                <a:off x="64565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CB54E28C-AC38-BE47-A34A-CE968856897E}"/>
                  </a:ext>
                </a:extLst>
              </p:cNvPr>
              <p:cNvSpPr/>
              <p:nvPr/>
            </p:nvSpPr>
            <p:spPr>
              <a:xfrm>
                <a:off x="73709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Rectangle 59">
                <a:extLst>
                  <a:ext uri="{FF2B5EF4-FFF2-40B4-BE49-F238E27FC236}">
                    <a16:creationId xmlns:a16="http://schemas.microsoft.com/office/drawing/2014/main" id="{AB3F7E21-A10C-6F47-9363-E03E0203AE85}"/>
                  </a:ext>
                </a:extLst>
              </p:cNvPr>
              <p:cNvSpPr/>
              <p:nvPr/>
            </p:nvSpPr>
            <p:spPr>
              <a:xfrm>
                <a:off x="82853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Rectangle 60">
                <a:extLst>
                  <a:ext uri="{FF2B5EF4-FFF2-40B4-BE49-F238E27FC236}">
                    <a16:creationId xmlns:a16="http://schemas.microsoft.com/office/drawing/2014/main" id="{D742C85D-5162-BC45-AF5F-EA4110D66585}"/>
                  </a:ext>
                </a:extLst>
              </p:cNvPr>
              <p:cNvSpPr/>
              <p:nvPr/>
            </p:nvSpPr>
            <p:spPr>
              <a:xfrm>
                <a:off x="91997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44" name="Picture 43">
              <a:extLst>
                <a:ext uri="{FF2B5EF4-FFF2-40B4-BE49-F238E27FC236}">
                  <a16:creationId xmlns:a16="http://schemas.microsoft.com/office/drawing/2014/main" id="{9DD517D2-A587-A34E-B939-06C8F4E2AD79}"/>
                </a:ext>
              </a:extLst>
            </p:cNvPr>
            <p:cNvPicPr>
              <a:picLocks noChangeAspect="1"/>
            </p:cNvPicPr>
            <p:nvPr/>
          </p:nvPicPr>
          <p:blipFill>
            <a:blip r:embed="rId5"/>
            <a:stretch>
              <a:fillRect/>
            </a:stretch>
          </p:blipFill>
          <p:spPr>
            <a:xfrm>
              <a:off x="10165337" y="3636708"/>
              <a:ext cx="941527" cy="826430"/>
            </a:xfrm>
            <a:prstGeom prst="rect">
              <a:avLst/>
            </a:prstGeom>
          </p:spPr>
        </p:pic>
        <p:sp>
          <p:nvSpPr>
            <p:cNvPr id="45" name="Rectangle 44">
              <a:extLst>
                <a:ext uri="{FF2B5EF4-FFF2-40B4-BE49-F238E27FC236}">
                  <a16:creationId xmlns:a16="http://schemas.microsoft.com/office/drawing/2014/main" id="{E504C8D2-2909-6A47-867F-C166BBD6B179}"/>
                </a:ext>
              </a:extLst>
            </p:cNvPr>
            <p:cNvSpPr/>
            <p:nvPr/>
          </p:nvSpPr>
          <p:spPr>
            <a:xfrm>
              <a:off x="10787652" y="3506633"/>
              <a:ext cx="431528" cy="369332"/>
            </a:xfrm>
            <a:prstGeom prst="rect">
              <a:avLst/>
            </a:prstGeom>
            <a:solidFill>
              <a:schemeClr val="accent2"/>
            </a:solidFill>
            <a:ln w="38100">
              <a:solidFill>
                <a:schemeClr val="accent1">
                  <a:shade val="50000"/>
                </a:schemeClr>
              </a:solidFill>
            </a:ln>
          </p:spPr>
          <p:txBody>
            <a:bodyPr wrap="none">
              <a:spAutoFit/>
            </a:bodyPr>
            <a:lstStyle/>
            <a:p>
              <a:r>
                <a:rPr lang="en-US" dirty="0"/>
                <a:t>–1</a:t>
              </a:r>
            </a:p>
          </p:txBody>
        </p:sp>
        <p:pic>
          <p:nvPicPr>
            <p:cNvPr id="46" name="Picture 45">
              <a:extLst>
                <a:ext uri="{FF2B5EF4-FFF2-40B4-BE49-F238E27FC236}">
                  <a16:creationId xmlns:a16="http://schemas.microsoft.com/office/drawing/2014/main" id="{D67A7FEE-58F7-C94B-A1C0-6E85AACD89DD}"/>
                </a:ext>
              </a:extLst>
            </p:cNvPr>
            <p:cNvPicPr>
              <a:picLocks noChangeAspect="1"/>
            </p:cNvPicPr>
            <p:nvPr/>
          </p:nvPicPr>
          <p:blipFill>
            <a:blip r:embed="rId5"/>
            <a:stretch>
              <a:fillRect/>
            </a:stretch>
          </p:blipFill>
          <p:spPr>
            <a:xfrm>
              <a:off x="7576993" y="3732787"/>
              <a:ext cx="968790" cy="850360"/>
            </a:xfrm>
            <a:prstGeom prst="rect">
              <a:avLst/>
            </a:prstGeom>
          </p:spPr>
        </p:pic>
        <p:sp>
          <p:nvSpPr>
            <p:cNvPr id="47" name="Rectangle 46">
              <a:extLst>
                <a:ext uri="{FF2B5EF4-FFF2-40B4-BE49-F238E27FC236}">
                  <a16:creationId xmlns:a16="http://schemas.microsoft.com/office/drawing/2014/main" id="{DC8F2D92-D130-8847-B7A9-A7069EF46CD7}"/>
                </a:ext>
              </a:extLst>
            </p:cNvPr>
            <p:cNvSpPr/>
            <p:nvPr/>
          </p:nvSpPr>
          <p:spPr>
            <a:xfrm>
              <a:off x="8224245" y="3506633"/>
              <a:ext cx="431528" cy="369332"/>
            </a:xfrm>
            <a:prstGeom prst="rect">
              <a:avLst/>
            </a:prstGeom>
            <a:solidFill>
              <a:schemeClr val="accent2"/>
            </a:solidFill>
            <a:ln w="38100">
              <a:solidFill>
                <a:schemeClr val="accent1">
                  <a:shade val="50000"/>
                </a:schemeClr>
              </a:solidFill>
            </a:ln>
          </p:spPr>
          <p:txBody>
            <a:bodyPr wrap="none">
              <a:spAutoFit/>
            </a:bodyPr>
            <a:lstStyle/>
            <a:p>
              <a:r>
                <a:rPr lang="en-US" dirty="0"/>
                <a:t>–1</a:t>
              </a:r>
            </a:p>
          </p:txBody>
        </p:sp>
        <p:pic>
          <p:nvPicPr>
            <p:cNvPr id="48" name="Picture 47">
              <a:extLst>
                <a:ext uri="{FF2B5EF4-FFF2-40B4-BE49-F238E27FC236}">
                  <a16:creationId xmlns:a16="http://schemas.microsoft.com/office/drawing/2014/main" id="{54FB772A-B959-5541-9716-434912E317AE}"/>
                </a:ext>
              </a:extLst>
            </p:cNvPr>
            <p:cNvPicPr>
              <a:picLocks noChangeAspect="1"/>
            </p:cNvPicPr>
            <p:nvPr/>
          </p:nvPicPr>
          <p:blipFill>
            <a:blip r:embed="rId6"/>
            <a:stretch>
              <a:fillRect/>
            </a:stretch>
          </p:blipFill>
          <p:spPr>
            <a:xfrm>
              <a:off x="10104965" y="2252033"/>
              <a:ext cx="1153898" cy="1153898"/>
            </a:xfrm>
            <a:prstGeom prst="rect">
              <a:avLst/>
            </a:prstGeom>
          </p:spPr>
        </p:pic>
        <p:sp>
          <p:nvSpPr>
            <p:cNvPr id="49" name="Rectangle 48">
              <a:extLst>
                <a:ext uri="{FF2B5EF4-FFF2-40B4-BE49-F238E27FC236}">
                  <a16:creationId xmlns:a16="http://schemas.microsoft.com/office/drawing/2014/main" id="{B05A6A0E-0A03-384A-99B5-91AAE396C3BC}"/>
                </a:ext>
              </a:extLst>
            </p:cNvPr>
            <p:cNvSpPr/>
            <p:nvPr/>
          </p:nvSpPr>
          <p:spPr>
            <a:xfrm>
              <a:off x="10787652" y="2239714"/>
              <a:ext cx="447558" cy="369332"/>
            </a:xfrm>
            <a:prstGeom prst="rect">
              <a:avLst/>
            </a:prstGeom>
            <a:solidFill>
              <a:schemeClr val="accent5"/>
            </a:solidFill>
            <a:ln w="38100">
              <a:solidFill>
                <a:schemeClr val="accent1">
                  <a:shade val="50000"/>
                </a:schemeClr>
              </a:solidFill>
            </a:ln>
          </p:spPr>
          <p:txBody>
            <a:bodyPr wrap="none">
              <a:spAutoFit/>
            </a:bodyPr>
            <a:lstStyle/>
            <a:p>
              <a:r>
                <a:rPr lang="en-US" dirty="0"/>
                <a:t>+1</a:t>
              </a:r>
            </a:p>
          </p:txBody>
        </p:sp>
      </p:grpSp>
      <p:pic>
        <p:nvPicPr>
          <p:cNvPr id="62" name="Picture 61">
            <a:extLst>
              <a:ext uri="{FF2B5EF4-FFF2-40B4-BE49-F238E27FC236}">
                <a16:creationId xmlns:a16="http://schemas.microsoft.com/office/drawing/2014/main" id="{CBBCFA3F-6ACD-404C-8CDF-6BB1F78CAE35}"/>
              </a:ext>
            </a:extLst>
          </p:cNvPr>
          <p:cNvPicPr>
            <a:picLocks noChangeAspect="1"/>
          </p:cNvPicPr>
          <p:nvPr/>
        </p:nvPicPr>
        <p:blipFill>
          <a:blip r:embed="rId7"/>
          <a:stretch>
            <a:fillRect/>
          </a:stretch>
        </p:blipFill>
        <p:spPr>
          <a:xfrm rot="5400000">
            <a:off x="7646113" y="4693914"/>
            <a:ext cx="1043985" cy="1241006"/>
          </a:xfrm>
          <a:prstGeom prst="rect">
            <a:avLst/>
          </a:prstGeom>
        </p:spPr>
      </p:pic>
    </p:spTree>
    <p:extLst>
      <p:ext uri="{BB962C8B-B14F-4D97-AF65-F5344CB8AC3E}">
        <p14:creationId xmlns:p14="http://schemas.microsoft.com/office/powerpoint/2010/main" val="3294528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pic>
        <p:nvPicPr>
          <p:cNvPr id="435" name="Google Shape;435;p26"/>
          <p:cNvPicPr preferRelativeResize="0"/>
          <p:nvPr/>
        </p:nvPicPr>
        <p:blipFill rotWithShape="1">
          <a:blip r:embed="rId3">
            <a:alphaModFix/>
          </a:blip>
          <a:srcRect/>
          <a:stretch/>
        </p:blipFill>
        <p:spPr>
          <a:xfrm>
            <a:off x="9851061" y="2667000"/>
            <a:ext cx="2036139" cy="2438400"/>
          </a:xfrm>
          <a:prstGeom prst="rect">
            <a:avLst/>
          </a:prstGeom>
          <a:noFill/>
          <a:ln>
            <a:noFill/>
          </a:ln>
        </p:spPr>
      </p:pic>
      <p:sp>
        <p:nvSpPr>
          <p:cNvPr id="436" name="Google Shape;436;p26"/>
          <p:cNvSpPr txBox="1">
            <a:spLocks noGrp="1"/>
          </p:cNvSpPr>
          <p:nvPr>
            <p:ph type="body" idx="1"/>
          </p:nvPr>
        </p:nvSpPr>
        <p:spPr>
          <a:xfrm>
            <a:off x="304800" y="1348740"/>
            <a:ext cx="10287000" cy="4114800"/>
          </a:xfrm>
          <a:prstGeom prst="rect">
            <a:avLst/>
          </a:prstGeom>
          <a:noFill/>
          <a:ln>
            <a:noFill/>
          </a:ln>
        </p:spPr>
        <p:txBody>
          <a:bodyPr spcFirstLastPara="1" wrap="square" lIns="91425" tIns="45700" rIns="91425" bIns="45700" anchor="t" anchorCtr="0">
            <a:noAutofit/>
          </a:bodyPr>
          <a:lstStyle/>
          <a:p>
            <a:pPr marL="342882" lvl="0" indent="-342882" algn="l" rtl="0">
              <a:lnSpc>
                <a:spcPct val="80000"/>
              </a:lnSpc>
              <a:spcBef>
                <a:spcPts val="0"/>
              </a:spcBef>
              <a:spcAft>
                <a:spcPts val="0"/>
              </a:spcAft>
              <a:buSzPts val="2200"/>
              <a:buChar char="▪"/>
            </a:pPr>
            <a:r>
              <a:rPr lang="en-US" sz="2200" dirty="0"/>
              <a:t>Theorem [Ramsey, 1931; von Neumann &amp; Morgenstern, 1944]</a:t>
            </a:r>
            <a:endParaRPr dirty="0"/>
          </a:p>
          <a:p>
            <a:pPr marL="742913" lvl="1" indent="-285736" algn="l" rtl="0">
              <a:lnSpc>
                <a:spcPct val="80000"/>
              </a:lnSpc>
              <a:spcBef>
                <a:spcPts val="440"/>
              </a:spcBef>
              <a:spcAft>
                <a:spcPts val="0"/>
              </a:spcAft>
              <a:buSzPts val="2200"/>
              <a:buChar char="▪"/>
            </a:pPr>
            <a:r>
              <a:rPr lang="en-US" sz="2200" dirty="0"/>
              <a:t>Given any preferences satisfying these constraints, there exists a real-valued function U such that:</a:t>
            </a:r>
            <a:endParaRPr dirty="0"/>
          </a:p>
          <a:p>
            <a:pPr marL="742913" lvl="1" indent="-146036" algn="l" rtl="0">
              <a:lnSpc>
                <a:spcPct val="80000"/>
              </a:lnSpc>
              <a:spcBef>
                <a:spcPts val="440"/>
              </a:spcBef>
              <a:spcAft>
                <a:spcPts val="0"/>
              </a:spcAft>
              <a:buSzPts val="2200"/>
              <a:buNone/>
            </a:pPr>
            <a:endParaRPr sz="2200" dirty="0"/>
          </a:p>
          <a:p>
            <a:pPr marL="742913" lvl="1" indent="-146036" algn="l" rtl="0">
              <a:lnSpc>
                <a:spcPct val="80000"/>
              </a:lnSpc>
              <a:spcBef>
                <a:spcPts val="440"/>
              </a:spcBef>
              <a:spcAft>
                <a:spcPts val="0"/>
              </a:spcAft>
              <a:buSzPts val="2200"/>
              <a:buNone/>
            </a:pPr>
            <a:endParaRPr sz="2200" dirty="0"/>
          </a:p>
          <a:p>
            <a:pPr marL="742913" lvl="1" indent="-146036" algn="l" rtl="0">
              <a:lnSpc>
                <a:spcPct val="80000"/>
              </a:lnSpc>
              <a:spcBef>
                <a:spcPts val="440"/>
              </a:spcBef>
              <a:spcAft>
                <a:spcPts val="0"/>
              </a:spcAft>
              <a:buSzPts val="2200"/>
              <a:buNone/>
            </a:pPr>
            <a:endParaRPr sz="2200" dirty="0"/>
          </a:p>
          <a:p>
            <a:pPr marL="742913" lvl="1" indent="-146036" algn="l" rtl="0">
              <a:lnSpc>
                <a:spcPct val="80000"/>
              </a:lnSpc>
              <a:spcBef>
                <a:spcPts val="440"/>
              </a:spcBef>
              <a:spcAft>
                <a:spcPts val="0"/>
              </a:spcAft>
              <a:buSzPts val="2200"/>
              <a:buNone/>
            </a:pPr>
            <a:endParaRPr sz="2200" dirty="0"/>
          </a:p>
          <a:p>
            <a:pPr marL="742913" lvl="1" indent="-146036" algn="l" rtl="0">
              <a:lnSpc>
                <a:spcPct val="80000"/>
              </a:lnSpc>
              <a:spcBef>
                <a:spcPts val="440"/>
              </a:spcBef>
              <a:spcAft>
                <a:spcPts val="0"/>
              </a:spcAft>
              <a:buSzPts val="2200"/>
              <a:buNone/>
            </a:pPr>
            <a:endParaRPr sz="2200" dirty="0"/>
          </a:p>
          <a:p>
            <a:pPr marL="742913" lvl="1" indent="-285736" algn="l" rtl="0">
              <a:lnSpc>
                <a:spcPct val="80000"/>
              </a:lnSpc>
              <a:spcBef>
                <a:spcPts val="440"/>
              </a:spcBef>
              <a:spcAft>
                <a:spcPts val="0"/>
              </a:spcAft>
              <a:buSzPts val="2200"/>
              <a:buChar char="▪"/>
            </a:pPr>
            <a:r>
              <a:rPr lang="en-US" sz="2200" dirty="0"/>
              <a:t>I.e. values assigned by U preserve preferences of both prizes and lotteries!</a:t>
            </a:r>
            <a:endParaRPr dirty="0"/>
          </a:p>
          <a:p>
            <a:pPr marL="914353" lvl="2" indent="0" algn="l" rtl="0">
              <a:lnSpc>
                <a:spcPct val="80000"/>
              </a:lnSpc>
              <a:spcBef>
                <a:spcPts val="440"/>
              </a:spcBef>
              <a:spcAft>
                <a:spcPts val="0"/>
              </a:spcAft>
              <a:buSzPts val="2200"/>
              <a:buNone/>
            </a:pPr>
            <a:endParaRPr sz="2200" dirty="0"/>
          </a:p>
          <a:p>
            <a:pPr marL="342882" lvl="0" indent="-342882" algn="l" rtl="0">
              <a:lnSpc>
                <a:spcPct val="80000"/>
              </a:lnSpc>
              <a:spcBef>
                <a:spcPts val="440"/>
              </a:spcBef>
              <a:spcAft>
                <a:spcPts val="0"/>
              </a:spcAft>
              <a:buSzPts val="2200"/>
              <a:buChar char="▪"/>
            </a:pPr>
            <a:r>
              <a:rPr lang="en-US" sz="2200" dirty="0"/>
              <a:t>Maximum expected utility (MEU) principle:</a:t>
            </a:r>
            <a:endParaRPr dirty="0"/>
          </a:p>
          <a:p>
            <a:pPr marL="742913" lvl="1" indent="-285736" algn="l" rtl="0">
              <a:lnSpc>
                <a:spcPct val="80000"/>
              </a:lnSpc>
              <a:spcBef>
                <a:spcPts val="440"/>
              </a:spcBef>
              <a:spcAft>
                <a:spcPts val="0"/>
              </a:spcAft>
              <a:buSzPts val="2200"/>
              <a:buChar char="▪"/>
            </a:pPr>
            <a:r>
              <a:rPr lang="en-US" sz="2200" dirty="0"/>
              <a:t>Choose the action that maximizes expected utility</a:t>
            </a:r>
            <a:endParaRPr dirty="0"/>
          </a:p>
          <a:p>
            <a:pPr marL="742913" lvl="1" indent="-285736" algn="l" rtl="0">
              <a:lnSpc>
                <a:spcPct val="80000"/>
              </a:lnSpc>
              <a:spcBef>
                <a:spcPts val="440"/>
              </a:spcBef>
              <a:spcAft>
                <a:spcPts val="0"/>
              </a:spcAft>
              <a:buSzPts val="2200"/>
              <a:buChar char="▪"/>
            </a:pPr>
            <a:r>
              <a:rPr lang="en-US" sz="2200" dirty="0"/>
              <a:t>Note: an agent can be entirely rational (consistent with MEU) without ever representing or manipulating utilities and probabilities</a:t>
            </a:r>
            <a:endParaRPr dirty="0"/>
          </a:p>
          <a:p>
            <a:pPr marL="742913" lvl="1" indent="-285736" algn="l" rtl="0">
              <a:lnSpc>
                <a:spcPct val="80000"/>
              </a:lnSpc>
              <a:spcBef>
                <a:spcPts val="440"/>
              </a:spcBef>
              <a:spcAft>
                <a:spcPts val="0"/>
              </a:spcAft>
              <a:buSzPts val="2200"/>
              <a:buChar char="▪"/>
            </a:pPr>
            <a:r>
              <a:rPr lang="en-US" sz="2200" dirty="0"/>
              <a:t>E.g., a lookup table for perfect tic-tac-toe, a reflex vacuum cleaner</a:t>
            </a:r>
            <a:endParaRPr dirty="0"/>
          </a:p>
        </p:txBody>
      </p:sp>
      <p:sp>
        <p:nvSpPr>
          <p:cNvPr id="437" name="Google Shape;437;p26"/>
          <p:cNvSpPr txBox="1">
            <a:spLocks noGrp="1"/>
          </p:cNvSpPr>
          <p:nvPr>
            <p:ph type="title"/>
          </p:nvPr>
        </p:nvSpPr>
        <p:spPr>
          <a:xfrm>
            <a:off x="0" y="-25400"/>
            <a:ext cx="121920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MEU Principle</a:t>
            </a:r>
            <a:endParaRPr/>
          </a:p>
        </p:txBody>
      </p:sp>
      <p:pic>
        <p:nvPicPr>
          <p:cNvPr id="438" name="Google Shape;438;p26" descr="txp_fig"/>
          <p:cNvPicPr preferRelativeResize="0"/>
          <p:nvPr/>
        </p:nvPicPr>
        <p:blipFill rotWithShape="1">
          <a:blip r:embed="rId4">
            <a:alphaModFix/>
          </a:blip>
          <a:srcRect/>
          <a:stretch/>
        </p:blipFill>
        <p:spPr>
          <a:xfrm>
            <a:off x="3067051" y="2937272"/>
            <a:ext cx="4417219" cy="720329"/>
          </a:xfrm>
          <a:prstGeom prst="rect">
            <a:avLst/>
          </a:prstGeom>
          <a:noFill/>
          <a:ln>
            <a:noFill/>
          </a:ln>
        </p:spPr>
      </p:pic>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pic>
        <p:nvPicPr>
          <p:cNvPr id="444" name="Google Shape;444;p27"/>
          <p:cNvPicPr preferRelativeResize="0"/>
          <p:nvPr/>
        </p:nvPicPr>
        <p:blipFill rotWithShape="1">
          <a:blip r:embed="rId3">
            <a:alphaModFix/>
          </a:blip>
          <a:srcRect/>
          <a:stretch/>
        </p:blipFill>
        <p:spPr>
          <a:xfrm>
            <a:off x="3124200" y="1332519"/>
            <a:ext cx="5715000" cy="4694252"/>
          </a:xfrm>
          <a:prstGeom prst="rect">
            <a:avLst/>
          </a:prstGeom>
          <a:noFill/>
          <a:ln>
            <a:noFill/>
          </a:ln>
        </p:spPr>
      </p:pic>
      <p:sp>
        <p:nvSpPr>
          <p:cNvPr id="445" name="Google Shape;445;p27"/>
          <p:cNvSpPr txBox="1">
            <a:spLocks noGrp="1"/>
          </p:cNvSpPr>
          <p:nvPr>
            <p:ph type="title"/>
          </p:nvPr>
        </p:nvSpPr>
        <p:spPr>
          <a:xfrm>
            <a:off x="0" y="-25400"/>
            <a:ext cx="121920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Human Utilities</a:t>
            </a:r>
            <a:endParaRP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0">
  <p:cSld>
    <p:spTree>
      <p:nvGrpSpPr>
        <p:cNvPr id="1" name="Shape 450"/>
        <p:cNvGrpSpPr/>
        <p:nvPr/>
      </p:nvGrpSpPr>
      <p:grpSpPr>
        <a:xfrm>
          <a:off x="0" y="0"/>
          <a:ext cx="0" cy="0"/>
          <a:chOff x="0" y="0"/>
          <a:chExt cx="0" cy="0"/>
        </a:xfrm>
      </p:grpSpPr>
      <p:pic>
        <p:nvPicPr>
          <p:cNvPr id="451" name="Google Shape;451;p28"/>
          <p:cNvPicPr preferRelativeResize="0"/>
          <p:nvPr/>
        </p:nvPicPr>
        <p:blipFill rotWithShape="1">
          <a:blip r:embed="rId3">
            <a:alphaModFix/>
          </a:blip>
          <a:srcRect/>
          <a:stretch/>
        </p:blipFill>
        <p:spPr>
          <a:xfrm>
            <a:off x="9372600" y="2590800"/>
            <a:ext cx="2711617" cy="2577195"/>
          </a:xfrm>
          <a:prstGeom prst="rect">
            <a:avLst/>
          </a:prstGeom>
          <a:noFill/>
          <a:ln>
            <a:noFill/>
          </a:ln>
        </p:spPr>
      </p:pic>
      <p:sp>
        <p:nvSpPr>
          <p:cNvPr id="452" name="Google Shape;452;p28"/>
          <p:cNvSpPr txBox="1">
            <a:spLocks noGrp="1"/>
          </p:cNvSpPr>
          <p:nvPr>
            <p:ph type="title"/>
          </p:nvPr>
        </p:nvSpPr>
        <p:spPr>
          <a:xfrm>
            <a:off x="0" y="-25400"/>
            <a:ext cx="121920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Utility Scales</a:t>
            </a:r>
            <a:endParaRPr/>
          </a:p>
        </p:txBody>
      </p:sp>
      <p:sp>
        <p:nvSpPr>
          <p:cNvPr id="453" name="Google Shape;453;p28"/>
          <p:cNvSpPr txBox="1">
            <a:spLocks noGrp="1"/>
          </p:cNvSpPr>
          <p:nvPr>
            <p:ph type="body" idx="1"/>
          </p:nvPr>
        </p:nvSpPr>
        <p:spPr>
          <a:xfrm>
            <a:off x="438746" y="1143409"/>
            <a:ext cx="8458200" cy="3546873"/>
          </a:xfrm>
          <a:prstGeom prst="rect">
            <a:avLst/>
          </a:prstGeom>
          <a:noFill/>
          <a:ln>
            <a:noFill/>
          </a:ln>
        </p:spPr>
        <p:txBody>
          <a:bodyPr spcFirstLastPara="1" wrap="square" lIns="91425" tIns="45700" rIns="91425" bIns="45700" anchor="t" anchorCtr="0">
            <a:noAutofit/>
          </a:bodyPr>
          <a:lstStyle/>
          <a:p>
            <a:pPr marL="342882" lvl="0" indent="-342882" algn="l" rtl="0">
              <a:lnSpc>
                <a:spcPct val="80000"/>
              </a:lnSpc>
              <a:spcBef>
                <a:spcPts val="0"/>
              </a:spcBef>
              <a:spcAft>
                <a:spcPts val="0"/>
              </a:spcAft>
              <a:buSzPts val="2200"/>
              <a:buChar char="▪"/>
            </a:pPr>
            <a:r>
              <a:rPr lang="en-US" sz="2200" dirty="0">
                <a:solidFill>
                  <a:srgbClr val="CC0000"/>
                </a:solidFill>
              </a:rPr>
              <a:t>Normalized utilities</a:t>
            </a:r>
            <a:r>
              <a:rPr lang="en-US" sz="2200" dirty="0"/>
              <a:t>: u</a:t>
            </a:r>
            <a:r>
              <a:rPr lang="en-US" sz="2200" baseline="-25000" dirty="0"/>
              <a:t>+</a:t>
            </a:r>
            <a:r>
              <a:rPr lang="en-US" sz="2200" dirty="0"/>
              <a:t> = 1.0, u</a:t>
            </a:r>
            <a:r>
              <a:rPr lang="en-US" sz="2200" baseline="-25000" dirty="0"/>
              <a:t>-</a:t>
            </a:r>
            <a:r>
              <a:rPr lang="en-US" sz="2200" dirty="0"/>
              <a:t> = 0.0</a:t>
            </a:r>
            <a:endParaRPr dirty="0"/>
          </a:p>
          <a:p>
            <a:pPr marL="342882" lvl="0" indent="-203182" algn="l" rtl="0">
              <a:lnSpc>
                <a:spcPct val="80000"/>
              </a:lnSpc>
              <a:spcBef>
                <a:spcPts val="440"/>
              </a:spcBef>
              <a:spcAft>
                <a:spcPts val="0"/>
              </a:spcAft>
              <a:buSzPts val="2200"/>
              <a:buNone/>
            </a:pPr>
            <a:endParaRPr sz="2200" dirty="0"/>
          </a:p>
          <a:p>
            <a:pPr marL="342882" lvl="0" indent="-342882" algn="l" rtl="0">
              <a:lnSpc>
                <a:spcPct val="80000"/>
              </a:lnSpc>
              <a:spcBef>
                <a:spcPts val="440"/>
              </a:spcBef>
              <a:spcAft>
                <a:spcPts val="0"/>
              </a:spcAft>
              <a:buSzPts val="2200"/>
              <a:buChar char="▪"/>
            </a:pPr>
            <a:r>
              <a:rPr lang="en-US" sz="2200" dirty="0">
                <a:solidFill>
                  <a:srgbClr val="CC0000"/>
                </a:solidFill>
              </a:rPr>
              <a:t>Micromorts</a:t>
            </a:r>
            <a:r>
              <a:rPr lang="en-US" sz="2200" dirty="0"/>
              <a:t>: one-millionth chance of death, useful for paying to reduce product risks, etc.</a:t>
            </a:r>
            <a:endParaRPr dirty="0"/>
          </a:p>
          <a:p>
            <a:pPr marL="342882" lvl="0" indent="-203182" algn="l" rtl="0">
              <a:lnSpc>
                <a:spcPct val="80000"/>
              </a:lnSpc>
              <a:spcBef>
                <a:spcPts val="440"/>
              </a:spcBef>
              <a:spcAft>
                <a:spcPts val="0"/>
              </a:spcAft>
              <a:buSzPts val="2200"/>
              <a:buNone/>
            </a:pPr>
            <a:endParaRPr sz="2200" dirty="0"/>
          </a:p>
          <a:p>
            <a:pPr marL="342882" lvl="0" indent="-342882" algn="l" rtl="0">
              <a:lnSpc>
                <a:spcPct val="80000"/>
              </a:lnSpc>
              <a:spcBef>
                <a:spcPts val="440"/>
              </a:spcBef>
              <a:spcAft>
                <a:spcPts val="0"/>
              </a:spcAft>
              <a:buSzPts val="2200"/>
              <a:buChar char="▪"/>
            </a:pPr>
            <a:r>
              <a:rPr lang="en-US" sz="2200" dirty="0">
                <a:solidFill>
                  <a:srgbClr val="CC0000"/>
                </a:solidFill>
              </a:rPr>
              <a:t>QALYs</a:t>
            </a:r>
            <a:r>
              <a:rPr lang="en-US" sz="2200" dirty="0"/>
              <a:t>: quality-adjusted life years, useful for medical decisions involving substantial risk</a:t>
            </a:r>
            <a:endParaRPr dirty="0"/>
          </a:p>
          <a:p>
            <a:pPr marL="342882" lvl="0" indent="-203182" algn="l" rtl="0">
              <a:lnSpc>
                <a:spcPct val="80000"/>
              </a:lnSpc>
              <a:spcBef>
                <a:spcPts val="440"/>
              </a:spcBef>
              <a:spcAft>
                <a:spcPts val="0"/>
              </a:spcAft>
              <a:buSzPts val="2200"/>
              <a:buNone/>
            </a:pPr>
            <a:endParaRPr sz="2200" dirty="0"/>
          </a:p>
          <a:p>
            <a:pPr marL="342882" lvl="0" indent="-342882" algn="l" rtl="0">
              <a:lnSpc>
                <a:spcPct val="80000"/>
              </a:lnSpc>
              <a:spcBef>
                <a:spcPts val="440"/>
              </a:spcBef>
              <a:spcAft>
                <a:spcPts val="0"/>
              </a:spcAft>
              <a:buSzPts val="2200"/>
              <a:buChar char="▪"/>
            </a:pPr>
            <a:r>
              <a:rPr lang="en-US" sz="2200" dirty="0"/>
              <a:t>Note: behavior is invariant under positive linear transformation</a:t>
            </a:r>
            <a:endParaRPr dirty="0"/>
          </a:p>
          <a:p>
            <a:pPr marL="342882" lvl="0" indent="-203182" algn="l" rtl="0">
              <a:lnSpc>
                <a:spcPct val="80000"/>
              </a:lnSpc>
              <a:spcBef>
                <a:spcPts val="440"/>
              </a:spcBef>
              <a:spcAft>
                <a:spcPts val="0"/>
              </a:spcAft>
              <a:buSzPts val="2200"/>
              <a:buNone/>
            </a:pPr>
            <a:endParaRPr sz="2200" dirty="0"/>
          </a:p>
          <a:p>
            <a:pPr marL="342882" lvl="0" indent="-203182" algn="l" rtl="0">
              <a:lnSpc>
                <a:spcPct val="80000"/>
              </a:lnSpc>
              <a:spcBef>
                <a:spcPts val="440"/>
              </a:spcBef>
              <a:spcAft>
                <a:spcPts val="0"/>
              </a:spcAft>
              <a:buSzPts val="2200"/>
              <a:buNone/>
            </a:pPr>
            <a:endParaRPr sz="2200" dirty="0"/>
          </a:p>
          <a:p>
            <a:pPr marL="342882" lvl="0" indent="-203182" algn="l" rtl="0">
              <a:lnSpc>
                <a:spcPct val="80000"/>
              </a:lnSpc>
              <a:spcBef>
                <a:spcPts val="440"/>
              </a:spcBef>
              <a:spcAft>
                <a:spcPts val="0"/>
              </a:spcAft>
              <a:buSzPts val="2200"/>
              <a:buNone/>
            </a:pPr>
            <a:endParaRPr sz="2200" dirty="0"/>
          </a:p>
          <a:p>
            <a:pPr marL="342882" lvl="0" indent="-203182" algn="l" rtl="0">
              <a:lnSpc>
                <a:spcPct val="80000"/>
              </a:lnSpc>
              <a:spcBef>
                <a:spcPts val="440"/>
              </a:spcBef>
              <a:spcAft>
                <a:spcPts val="0"/>
              </a:spcAft>
              <a:buSzPts val="2200"/>
              <a:buNone/>
            </a:pPr>
            <a:endParaRPr sz="2200" dirty="0"/>
          </a:p>
          <a:p>
            <a:pPr marL="342882" lvl="0" indent="-342882" algn="l" rtl="0">
              <a:lnSpc>
                <a:spcPct val="80000"/>
              </a:lnSpc>
              <a:spcBef>
                <a:spcPts val="440"/>
              </a:spcBef>
              <a:spcAft>
                <a:spcPts val="0"/>
              </a:spcAft>
              <a:buSzPts val="2200"/>
              <a:buChar char="▪"/>
            </a:pPr>
            <a:r>
              <a:rPr lang="en-US" sz="2200" dirty="0"/>
              <a:t>With deterministic prizes only (no lottery choices), only </a:t>
            </a:r>
            <a:r>
              <a:rPr lang="en-US" sz="2200" dirty="0">
                <a:solidFill>
                  <a:srgbClr val="CC0000"/>
                </a:solidFill>
              </a:rPr>
              <a:t>ordinal utility</a:t>
            </a:r>
            <a:r>
              <a:rPr lang="en-US" sz="2200" dirty="0"/>
              <a:t> can be determined, i.e., total order on prizes</a:t>
            </a:r>
            <a:endParaRPr dirty="0"/>
          </a:p>
        </p:txBody>
      </p:sp>
      <p:pic>
        <p:nvPicPr>
          <p:cNvPr id="454" name="Google Shape;454;p28" descr="txp_fig"/>
          <p:cNvPicPr preferRelativeResize="0"/>
          <p:nvPr/>
        </p:nvPicPr>
        <p:blipFill rotWithShape="1">
          <a:blip r:embed="rId4">
            <a:alphaModFix/>
          </a:blip>
          <a:srcRect/>
          <a:stretch/>
        </p:blipFill>
        <p:spPr>
          <a:xfrm>
            <a:off x="2495551" y="4400550"/>
            <a:ext cx="4344591" cy="280988"/>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5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450"/>
        <p:cNvGrpSpPr/>
        <p:nvPr/>
      </p:nvGrpSpPr>
      <p:grpSpPr>
        <a:xfrm>
          <a:off x="0" y="0"/>
          <a:ext cx="0" cy="0"/>
          <a:chOff x="0" y="0"/>
          <a:chExt cx="0" cy="0"/>
        </a:xfrm>
      </p:grpSpPr>
      <p:pic>
        <p:nvPicPr>
          <p:cNvPr id="451" name="Google Shape;451;p28"/>
          <p:cNvPicPr preferRelativeResize="0"/>
          <p:nvPr/>
        </p:nvPicPr>
        <p:blipFill rotWithShape="1">
          <a:blip r:embed="rId3">
            <a:alphaModFix/>
          </a:blip>
          <a:srcRect/>
          <a:stretch/>
        </p:blipFill>
        <p:spPr>
          <a:xfrm>
            <a:off x="9372600" y="2590800"/>
            <a:ext cx="2711617" cy="2577195"/>
          </a:xfrm>
          <a:prstGeom prst="rect">
            <a:avLst/>
          </a:prstGeom>
          <a:noFill/>
          <a:ln>
            <a:noFill/>
          </a:ln>
        </p:spPr>
      </p:pic>
      <p:sp>
        <p:nvSpPr>
          <p:cNvPr id="452" name="Google Shape;452;p28"/>
          <p:cNvSpPr txBox="1">
            <a:spLocks noGrp="1"/>
          </p:cNvSpPr>
          <p:nvPr>
            <p:ph type="title"/>
          </p:nvPr>
        </p:nvSpPr>
        <p:spPr>
          <a:xfrm>
            <a:off x="0" y="-25400"/>
            <a:ext cx="121920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Utility Scales</a:t>
            </a:r>
            <a:endParaRPr/>
          </a:p>
        </p:txBody>
      </p:sp>
      <p:sp>
        <p:nvSpPr>
          <p:cNvPr id="453" name="Google Shape;453;p28"/>
          <p:cNvSpPr txBox="1">
            <a:spLocks noGrp="1"/>
          </p:cNvSpPr>
          <p:nvPr>
            <p:ph type="body" idx="1"/>
          </p:nvPr>
        </p:nvSpPr>
        <p:spPr>
          <a:xfrm>
            <a:off x="438746" y="1143409"/>
            <a:ext cx="8458200" cy="3546873"/>
          </a:xfrm>
          <a:prstGeom prst="rect">
            <a:avLst/>
          </a:prstGeom>
          <a:noFill/>
          <a:ln>
            <a:noFill/>
          </a:ln>
        </p:spPr>
        <p:txBody>
          <a:bodyPr spcFirstLastPara="1" wrap="square" lIns="91425" tIns="45700" rIns="91425" bIns="45700" anchor="t" anchorCtr="0">
            <a:noAutofit/>
          </a:bodyPr>
          <a:lstStyle/>
          <a:p>
            <a:pPr marL="342882" lvl="0" indent="-342882" algn="l" rtl="0">
              <a:lnSpc>
                <a:spcPct val="80000"/>
              </a:lnSpc>
              <a:spcBef>
                <a:spcPts val="0"/>
              </a:spcBef>
              <a:spcAft>
                <a:spcPts val="0"/>
              </a:spcAft>
              <a:buSzPts val="2200"/>
              <a:buChar char="▪"/>
            </a:pPr>
            <a:endParaRPr lang="en-US" sz="2200" dirty="0">
              <a:solidFill>
                <a:srgbClr val="CC0000"/>
              </a:solidFill>
            </a:endParaRPr>
          </a:p>
          <a:p>
            <a:pPr marL="342882" lvl="0" indent="-342882" algn="l" rtl="0">
              <a:lnSpc>
                <a:spcPct val="80000"/>
              </a:lnSpc>
              <a:spcBef>
                <a:spcPts val="0"/>
              </a:spcBef>
              <a:spcAft>
                <a:spcPts val="0"/>
              </a:spcAft>
              <a:buSzPts val="2200"/>
              <a:buChar char="▪"/>
            </a:pPr>
            <a:endParaRPr lang="en-US" sz="2200" dirty="0">
              <a:solidFill>
                <a:srgbClr val="CC0000"/>
              </a:solidFill>
            </a:endParaRPr>
          </a:p>
          <a:p>
            <a:pPr marL="342882" lvl="0" indent="-342882" algn="l" rtl="0">
              <a:lnSpc>
                <a:spcPct val="80000"/>
              </a:lnSpc>
              <a:spcBef>
                <a:spcPts val="0"/>
              </a:spcBef>
              <a:spcAft>
                <a:spcPts val="0"/>
              </a:spcAft>
              <a:buSzPts val="2200"/>
              <a:buChar char="▪"/>
            </a:pPr>
            <a:endParaRPr lang="en-US" sz="2200" dirty="0">
              <a:solidFill>
                <a:srgbClr val="CC0000"/>
              </a:solidFill>
            </a:endParaRPr>
          </a:p>
          <a:p>
            <a:pPr marL="342882" lvl="0" indent="-342882" algn="l" rtl="0">
              <a:lnSpc>
                <a:spcPct val="80000"/>
              </a:lnSpc>
              <a:spcBef>
                <a:spcPts val="0"/>
              </a:spcBef>
              <a:spcAft>
                <a:spcPts val="0"/>
              </a:spcAft>
              <a:buSzPts val="2200"/>
              <a:buChar char="▪"/>
            </a:pPr>
            <a:r>
              <a:rPr lang="en-US" sz="2200" dirty="0">
                <a:solidFill>
                  <a:srgbClr val="CC0000"/>
                </a:solidFill>
              </a:rPr>
              <a:t>Normalized utilities</a:t>
            </a:r>
            <a:r>
              <a:rPr lang="en-US" sz="2200" dirty="0"/>
              <a:t>: u</a:t>
            </a:r>
            <a:r>
              <a:rPr lang="en-US" sz="2200" baseline="-25000" dirty="0"/>
              <a:t>+</a:t>
            </a:r>
            <a:r>
              <a:rPr lang="en-US" sz="2200" dirty="0"/>
              <a:t> = 1.0, u</a:t>
            </a:r>
            <a:r>
              <a:rPr lang="en-US" sz="2200" baseline="-25000" dirty="0"/>
              <a:t>-</a:t>
            </a:r>
            <a:r>
              <a:rPr lang="en-US" sz="2200" dirty="0"/>
              <a:t> = 0.0</a:t>
            </a:r>
            <a:endParaRPr dirty="0"/>
          </a:p>
          <a:p>
            <a:pPr marL="342882" lvl="0" indent="-203182" algn="l" rtl="0">
              <a:lnSpc>
                <a:spcPct val="80000"/>
              </a:lnSpc>
              <a:spcBef>
                <a:spcPts val="440"/>
              </a:spcBef>
              <a:spcAft>
                <a:spcPts val="0"/>
              </a:spcAft>
              <a:buSzPts val="2200"/>
              <a:buNone/>
            </a:pPr>
            <a:endParaRPr sz="2200" dirty="0"/>
          </a:p>
          <a:p>
            <a:pPr marL="342882" lvl="0" indent="-342882" algn="l" rtl="0">
              <a:lnSpc>
                <a:spcPct val="80000"/>
              </a:lnSpc>
              <a:spcBef>
                <a:spcPts val="440"/>
              </a:spcBef>
              <a:spcAft>
                <a:spcPts val="0"/>
              </a:spcAft>
              <a:buSzPts val="2200"/>
              <a:buChar char="▪"/>
            </a:pPr>
            <a:r>
              <a:rPr lang="en-US" sz="2200" dirty="0">
                <a:solidFill>
                  <a:srgbClr val="CC0000"/>
                </a:solidFill>
              </a:rPr>
              <a:t>Micromorts</a:t>
            </a:r>
            <a:r>
              <a:rPr lang="en-US" sz="2200" dirty="0"/>
              <a:t>: one-millionth chance of death, useful for paying to reduce product risks, etc.</a:t>
            </a:r>
            <a:endParaRPr dirty="0"/>
          </a:p>
          <a:p>
            <a:pPr marL="342882" lvl="0" indent="-203182" algn="l" rtl="0">
              <a:lnSpc>
                <a:spcPct val="80000"/>
              </a:lnSpc>
              <a:spcBef>
                <a:spcPts val="440"/>
              </a:spcBef>
              <a:spcAft>
                <a:spcPts val="0"/>
              </a:spcAft>
              <a:buSzPts val="2200"/>
              <a:buNone/>
            </a:pPr>
            <a:endParaRPr sz="2200" dirty="0"/>
          </a:p>
          <a:p>
            <a:pPr marL="342882" lvl="0" indent="-342882" algn="l" rtl="0">
              <a:lnSpc>
                <a:spcPct val="80000"/>
              </a:lnSpc>
              <a:spcBef>
                <a:spcPts val="440"/>
              </a:spcBef>
              <a:spcAft>
                <a:spcPts val="0"/>
              </a:spcAft>
              <a:buSzPts val="2200"/>
              <a:buChar char="▪"/>
            </a:pPr>
            <a:r>
              <a:rPr lang="en-US" sz="2200" dirty="0">
                <a:solidFill>
                  <a:srgbClr val="CC0000"/>
                </a:solidFill>
              </a:rPr>
              <a:t>QALYs</a:t>
            </a:r>
            <a:r>
              <a:rPr lang="en-US" sz="2200" dirty="0"/>
              <a:t>: quality-adjusted life years, useful for medical decisions involving substantial risk</a:t>
            </a:r>
            <a:endParaRPr dirty="0"/>
          </a:p>
          <a:p>
            <a:pPr marL="342882" lvl="0" indent="-203182" algn="l" rtl="0">
              <a:lnSpc>
                <a:spcPct val="80000"/>
              </a:lnSpc>
              <a:spcBef>
                <a:spcPts val="440"/>
              </a:spcBef>
              <a:spcAft>
                <a:spcPts val="0"/>
              </a:spcAft>
              <a:buSzPts val="2200"/>
              <a:buNone/>
            </a:pPr>
            <a:endParaRPr sz="2200" dirty="0"/>
          </a:p>
        </p:txBody>
      </p:sp>
    </p:spTree>
    <p:extLst>
      <p:ext uri="{BB962C8B-B14F-4D97-AF65-F5344CB8AC3E}">
        <p14:creationId xmlns:p14="http://schemas.microsoft.com/office/powerpoint/2010/main" val="1288579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459"/>
        <p:cNvGrpSpPr/>
        <p:nvPr/>
      </p:nvGrpSpPr>
      <p:grpSpPr>
        <a:xfrm>
          <a:off x="0" y="0"/>
          <a:ext cx="0" cy="0"/>
          <a:chOff x="0" y="0"/>
          <a:chExt cx="0" cy="0"/>
        </a:xfrm>
      </p:grpSpPr>
      <p:pic>
        <p:nvPicPr>
          <p:cNvPr id="460" name="Google Shape;460;p29"/>
          <p:cNvPicPr preferRelativeResize="0"/>
          <p:nvPr/>
        </p:nvPicPr>
        <p:blipFill rotWithShape="1">
          <a:blip r:embed="rId3">
            <a:alphaModFix/>
          </a:blip>
          <a:srcRect/>
          <a:stretch/>
        </p:blipFill>
        <p:spPr>
          <a:xfrm flipH="1">
            <a:off x="7696200" y="2286000"/>
            <a:ext cx="2286000" cy="2577195"/>
          </a:xfrm>
          <a:prstGeom prst="rect">
            <a:avLst/>
          </a:prstGeom>
          <a:noFill/>
          <a:ln>
            <a:noFill/>
          </a:ln>
        </p:spPr>
      </p:pic>
      <p:sp>
        <p:nvSpPr>
          <p:cNvPr id="461" name="Google Shape;461;p29"/>
          <p:cNvSpPr txBox="1">
            <a:spLocks noGrp="1"/>
          </p:cNvSpPr>
          <p:nvPr>
            <p:ph type="title"/>
          </p:nvPr>
        </p:nvSpPr>
        <p:spPr>
          <a:xfrm>
            <a:off x="0" y="-25400"/>
            <a:ext cx="121920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Micromort examples</a:t>
            </a:r>
            <a:endParaRPr/>
          </a:p>
        </p:txBody>
      </p:sp>
      <p:graphicFrame>
        <p:nvGraphicFramePr>
          <p:cNvPr id="462" name="Google Shape;462;p29"/>
          <p:cNvGraphicFramePr/>
          <p:nvPr>
            <p:extLst>
              <p:ext uri="{D42A27DB-BD31-4B8C-83A1-F6EECF244321}">
                <p14:modId xmlns:p14="http://schemas.microsoft.com/office/powerpoint/2010/main" val="990374731"/>
              </p:ext>
            </p:extLst>
          </p:nvPr>
        </p:nvGraphicFramePr>
        <p:xfrm>
          <a:off x="1304607" y="1117600"/>
          <a:ext cx="6010593" cy="1905050"/>
        </p:xfrm>
        <a:graphic>
          <a:graphicData uri="http://schemas.openxmlformats.org/drawingml/2006/table">
            <a:tbl>
              <a:tblPr firstRow="1" bandRow="1">
                <a:tableStyleId>{08FB837D-C827-4EFA-A057-4D05807E0F7C}</a:tableStyleId>
              </a:tblPr>
              <a:tblGrid>
                <a:gridCol w="2673882">
                  <a:extLst>
                    <a:ext uri="{9D8B030D-6E8A-4147-A177-3AD203B41FA5}">
                      <a16:colId xmlns:a16="http://schemas.microsoft.com/office/drawing/2014/main" val="20000"/>
                    </a:ext>
                  </a:extLst>
                </a:gridCol>
                <a:gridCol w="3336711">
                  <a:extLst>
                    <a:ext uri="{9D8B030D-6E8A-4147-A177-3AD203B41FA5}">
                      <a16:colId xmlns:a16="http://schemas.microsoft.com/office/drawing/2014/main" val="20001"/>
                    </a:ext>
                  </a:extLst>
                </a:gridCol>
              </a:tblGrid>
              <a:tr h="370850">
                <a:tc>
                  <a:txBody>
                    <a:bodyPr/>
                    <a:lstStyle/>
                    <a:p>
                      <a:pPr marL="0" marR="0" lvl="0" indent="0" algn="l" rtl="0">
                        <a:spcBef>
                          <a:spcPts val="0"/>
                        </a:spcBef>
                        <a:spcAft>
                          <a:spcPts val="0"/>
                        </a:spcAft>
                        <a:buNone/>
                      </a:pPr>
                      <a:r>
                        <a:rPr lang="en-US" sz="1900" u="none" strike="noStrike" cap="none"/>
                        <a:t>Death from</a:t>
                      </a:r>
                      <a:endParaRPr/>
                    </a:p>
                  </a:txBody>
                  <a:tcPr marL="91450" marR="91450" marT="45725" marB="45725"/>
                </a:tc>
                <a:tc>
                  <a:txBody>
                    <a:bodyPr/>
                    <a:lstStyle/>
                    <a:p>
                      <a:pPr marL="0" marR="0" lvl="0" indent="0" algn="l" rtl="0">
                        <a:spcBef>
                          <a:spcPts val="0"/>
                        </a:spcBef>
                        <a:spcAft>
                          <a:spcPts val="0"/>
                        </a:spcAft>
                        <a:buNone/>
                      </a:pPr>
                      <a:r>
                        <a:rPr lang="en-US" sz="1900"/>
                        <a:t>Micromorts per exposure</a:t>
                      </a:r>
                      <a:endParaRPr/>
                    </a:p>
                  </a:txBody>
                  <a:tcPr marL="91450" marR="91450" marT="45725" marB="45725"/>
                </a:tc>
                <a:extLst>
                  <a:ext uri="{0D108BD9-81ED-4DB2-BD59-A6C34878D82A}">
                    <a16:rowId xmlns:a16="http://schemas.microsoft.com/office/drawing/2014/main" val="10000"/>
                  </a:ext>
                </a:extLst>
              </a:tr>
              <a:tr h="370850">
                <a:tc>
                  <a:txBody>
                    <a:bodyPr/>
                    <a:lstStyle/>
                    <a:p>
                      <a:pPr marL="0" marR="0" lvl="0" indent="0" algn="l" rtl="0">
                        <a:spcBef>
                          <a:spcPts val="0"/>
                        </a:spcBef>
                        <a:spcAft>
                          <a:spcPts val="0"/>
                        </a:spcAft>
                        <a:buNone/>
                      </a:pPr>
                      <a:r>
                        <a:rPr lang="en-US" sz="1900"/>
                        <a:t>Scuba diving</a:t>
                      </a:r>
                      <a:endParaRPr sz="1900"/>
                    </a:p>
                  </a:txBody>
                  <a:tcPr marL="91450" marR="91450" marT="45725" marB="45725"/>
                </a:tc>
                <a:tc>
                  <a:txBody>
                    <a:bodyPr/>
                    <a:lstStyle/>
                    <a:p>
                      <a:pPr marL="0" marR="0" lvl="0" indent="0" algn="l" rtl="0">
                        <a:spcBef>
                          <a:spcPts val="0"/>
                        </a:spcBef>
                        <a:spcAft>
                          <a:spcPts val="0"/>
                        </a:spcAft>
                        <a:buNone/>
                      </a:pPr>
                      <a:r>
                        <a:rPr lang="en-US" sz="1900"/>
                        <a:t>5 per dive</a:t>
                      </a:r>
                      <a:endParaRPr/>
                    </a:p>
                  </a:txBody>
                  <a:tcPr marL="91450" marR="91450" marT="45725" marB="45725"/>
                </a:tc>
                <a:extLst>
                  <a:ext uri="{0D108BD9-81ED-4DB2-BD59-A6C34878D82A}">
                    <a16:rowId xmlns:a16="http://schemas.microsoft.com/office/drawing/2014/main" val="10001"/>
                  </a:ext>
                </a:extLst>
              </a:tr>
              <a:tr h="370850">
                <a:tc>
                  <a:txBody>
                    <a:bodyPr/>
                    <a:lstStyle/>
                    <a:p>
                      <a:pPr marL="0" marR="0" lvl="0" indent="0" algn="l" rtl="0">
                        <a:spcBef>
                          <a:spcPts val="0"/>
                        </a:spcBef>
                        <a:spcAft>
                          <a:spcPts val="0"/>
                        </a:spcAft>
                        <a:buNone/>
                      </a:pPr>
                      <a:r>
                        <a:rPr lang="en-US" sz="1900"/>
                        <a:t>Skydiving</a:t>
                      </a:r>
                      <a:endParaRPr/>
                    </a:p>
                  </a:txBody>
                  <a:tcPr marL="91450" marR="91450" marT="45725" marB="45725"/>
                </a:tc>
                <a:tc>
                  <a:txBody>
                    <a:bodyPr/>
                    <a:lstStyle/>
                    <a:p>
                      <a:pPr marL="0" marR="0" lvl="0" indent="0" algn="l" rtl="0">
                        <a:spcBef>
                          <a:spcPts val="0"/>
                        </a:spcBef>
                        <a:spcAft>
                          <a:spcPts val="0"/>
                        </a:spcAft>
                        <a:buNone/>
                      </a:pPr>
                      <a:r>
                        <a:rPr lang="en-US" sz="1900"/>
                        <a:t>7 per jump</a:t>
                      </a:r>
                      <a:endParaRPr/>
                    </a:p>
                  </a:txBody>
                  <a:tcPr marL="91450" marR="91450" marT="45725" marB="45725"/>
                </a:tc>
                <a:extLst>
                  <a:ext uri="{0D108BD9-81ED-4DB2-BD59-A6C34878D82A}">
                    <a16:rowId xmlns:a16="http://schemas.microsoft.com/office/drawing/2014/main" val="10002"/>
                  </a:ext>
                </a:extLst>
              </a:tr>
              <a:tr h="370850">
                <a:tc>
                  <a:txBody>
                    <a:bodyPr/>
                    <a:lstStyle/>
                    <a:p>
                      <a:pPr marL="0" marR="0" lvl="0" indent="0" algn="l" rtl="0">
                        <a:spcBef>
                          <a:spcPts val="0"/>
                        </a:spcBef>
                        <a:spcAft>
                          <a:spcPts val="0"/>
                        </a:spcAft>
                        <a:buNone/>
                      </a:pPr>
                      <a:r>
                        <a:rPr lang="en-US" sz="1900"/>
                        <a:t>Base-jumping</a:t>
                      </a:r>
                      <a:endParaRPr/>
                    </a:p>
                  </a:txBody>
                  <a:tcPr marL="91450" marR="91450" marT="45725" marB="45725"/>
                </a:tc>
                <a:tc>
                  <a:txBody>
                    <a:bodyPr/>
                    <a:lstStyle/>
                    <a:p>
                      <a:pPr marL="0" marR="0" lvl="0" indent="0" algn="l" rtl="0">
                        <a:spcBef>
                          <a:spcPts val="0"/>
                        </a:spcBef>
                        <a:spcAft>
                          <a:spcPts val="0"/>
                        </a:spcAft>
                        <a:buNone/>
                      </a:pPr>
                      <a:r>
                        <a:rPr lang="en-US" sz="1900"/>
                        <a:t>430 per jump</a:t>
                      </a:r>
                      <a:endParaRPr/>
                    </a:p>
                  </a:txBody>
                  <a:tcPr marL="91450" marR="91450" marT="45725" marB="45725"/>
                </a:tc>
                <a:extLst>
                  <a:ext uri="{0D108BD9-81ED-4DB2-BD59-A6C34878D82A}">
                    <a16:rowId xmlns:a16="http://schemas.microsoft.com/office/drawing/2014/main" val="10003"/>
                  </a:ext>
                </a:extLst>
              </a:tr>
              <a:tr h="370850">
                <a:tc>
                  <a:txBody>
                    <a:bodyPr/>
                    <a:lstStyle/>
                    <a:p>
                      <a:pPr marL="0" marR="0" lvl="0" indent="0" algn="l" rtl="0">
                        <a:spcBef>
                          <a:spcPts val="0"/>
                        </a:spcBef>
                        <a:spcAft>
                          <a:spcPts val="0"/>
                        </a:spcAft>
                        <a:buNone/>
                      </a:pPr>
                      <a:r>
                        <a:rPr lang="en-US" sz="1900"/>
                        <a:t>Climbing Mt. Everest</a:t>
                      </a:r>
                      <a:endParaRPr/>
                    </a:p>
                  </a:txBody>
                  <a:tcPr marL="91450" marR="91450" marT="45725" marB="45725"/>
                </a:tc>
                <a:tc>
                  <a:txBody>
                    <a:bodyPr/>
                    <a:lstStyle/>
                    <a:p>
                      <a:pPr marL="0" marR="0" lvl="0" indent="0" algn="l" rtl="0">
                        <a:spcBef>
                          <a:spcPts val="0"/>
                        </a:spcBef>
                        <a:spcAft>
                          <a:spcPts val="0"/>
                        </a:spcAft>
                        <a:buNone/>
                      </a:pPr>
                      <a:r>
                        <a:rPr lang="en-US" sz="1900" dirty="0"/>
                        <a:t>38,000 per ascent</a:t>
                      </a:r>
                      <a:endParaRPr sz="1900" dirty="0"/>
                    </a:p>
                  </a:txBody>
                  <a:tcPr marL="91450" marR="91450" marT="45725" marB="45725"/>
                </a:tc>
                <a:extLst>
                  <a:ext uri="{0D108BD9-81ED-4DB2-BD59-A6C34878D82A}">
                    <a16:rowId xmlns:a16="http://schemas.microsoft.com/office/drawing/2014/main" val="10004"/>
                  </a:ext>
                </a:extLst>
              </a:tr>
            </a:tbl>
          </a:graphicData>
        </a:graphic>
      </p:graphicFrame>
      <p:graphicFrame>
        <p:nvGraphicFramePr>
          <p:cNvPr id="463" name="Google Shape;463;p29"/>
          <p:cNvGraphicFramePr/>
          <p:nvPr>
            <p:extLst>
              <p:ext uri="{D42A27DB-BD31-4B8C-83A1-F6EECF244321}">
                <p14:modId xmlns:p14="http://schemas.microsoft.com/office/powerpoint/2010/main" val="304815745"/>
              </p:ext>
            </p:extLst>
          </p:nvPr>
        </p:nvGraphicFramePr>
        <p:xfrm>
          <a:off x="1988820" y="3335174"/>
          <a:ext cx="5326380" cy="2667070"/>
        </p:xfrm>
        <a:graphic>
          <a:graphicData uri="http://schemas.openxmlformats.org/drawingml/2006/table">
            <a:tbl>
              <a:tblPr firstRow="1" bandRow="1">
                <a:tableStyleId>{08FB837D-C827-4EFA-A057-4D05807E0F7C}</a:tableStyleId>
              </a:tblPr>
              <a:tblGrid>
                <a:gridCol w="2663190">
                  <a:extLst>
                    <a:ext uri="{9D8B030D-6E8A-4147-A177-3AD203B41FA5}">
                      <a16:colId xmlns:a16="http://schemas.microsoft.com/office/drawing/2014/main" val="20000"/>
                    </a:ext>
                  </a:extLst>
                </a:gridCol>
                <a:gridCol w="2663190">
                  <a:extLst>
                    <a:ext uri="{9D8B030D-6E8A-4147-A177-3AD203B41FA5}">
                      <a16:colId xmlns:a16="http://schemas.microsoft.com/office/drawing/2014/main" val="20001"/>
                    </a:ext>
                  </a:extLst>
                </a:gridCol>
              </a:tblGrid>
              <a:tr h="370850">
                <a:tc gridSpan="2">
                  <a:txBody>
                    <a:bodyPr/>
                    <a:lstStyle/>
                    <a:p>
                      <a:pPr marL="0" marR="0" lvl="0" indent="0" algn="ctr" rtl="0">
                        <a:spcBef>
                          <a:spcPts val="0"/>
                        </a:spcBef>
                        <a:spcAft>
                          <a:spcPts val="0"/>
                        </a:spcAft>
                        <a:buNone/>
                      </a:pPr>
                      <a:r>
                        <a:rPr lang="en-US" sz="1900" dirty="0"/>
                        <a:t>1 Micromort</a:t>
                      </a:r>
                      <a:endParaRPr sz="1900" dirty="0"/>
                    </a:p>
                  </a:txBody>
                  <a:tcPr marL="91450" marR="91450" marT="45725" marB="45725"/>
                </a:tc>
                <a:tc hMerge="1">
                  <a:txBody>
                    <a:bodyPr/>
                    <a:lstStyle/>
                    <a:p>
                      <a:endParaRPr lang="en-US"/>
                    </a:p>
                  </a:txBody>
                  <a:tcPr/>
                </a:tc>
                <a:extLst>
                  <a:ext uri="{0D108BD9-81ED-4DB2-BD59-A6C34878D82A}">
                    <a16:rowId xmlns:a16="http://schemas.microsoft.com/office/drawing/2014/main" val="10000"/>
                  </a:ext>
                </a:extLst>
              </a:tr>
              <a:tr h="370850">
                <a:tc>
                  <a:txBody>
                    <a:bodyPr/>
                    <a:lstStyle/>
                    <a:p>
                      <a:pPr marL="0" marR="0" lvl="0" indent="0" algn="l" rtl="0">
                        <a:spcBef>
                          <a:spcPts val="0"/>
                        </a:spcBef>
                        <a:spcAft>
                          <a:spcPts val="0"/>
                        </a:spcAft>
                        <a:buNone/>
                      </a:pPr>
                      <a:r>
                        <a:rPr lang="en-US" sz="1900"/>
                        <a:t>Train travel</a:t>
                      </a:r>
                      <a:endParaRPr/>
                    </a:p>
                  </a:txBody>
                  <a:tcPr marL="91450" marR="91450" marT="45725" marB="45725"/>
                </a:tc>
                <a:tc>
                  <a:txBody>
                    <a:bodyPr/>
                    <a:lstStyle/>
                    <a:p>
                      <a:pPr marL="0" marR="0" lvl="0" indent="0" algn="l" rtl="0">
                        <a:spcBef>
                          <a:spcPts val="0"/>
                        </a:spcBef>
                        <a:spcAft>
                          <a:spcPts val="0"/>
                        </a:spcAft>
                        <a:buNone/>
                      </a:pPr>
                      <a:r>
                        <a:rPr lang="en-US" sz="1900"/>
                        <a:t>6000 miles</a:t>
                      </a:r>
                      <a:endParaRPr/>
                    </a:p>
                  </a:txBody>
                  <a:tcPr marL="91450" marR="91450" marT="45725" marB="45725"/>
                </a:tc>
                <a:extLst>
                  <a:ext uri="{0D108BD9-81ED-4DB2-BD59-A6C34878D82A}">
                    <a16:rowId xmlns:a16="http://schemas.microsoft.com/office/drawing/2014/main" val="10001"/>
                  </a:ext>
                </a:extLst>
              </a:tr>
              <a:tr h="370850">
                <a:tc>
                  <a:txBody>
                    <a:bodyPr/>
                    <a:lstStyle/>
                    <a:p>
                      <a:pPr marL="0" marR="0" lvl="0" indent="0" algn="l" rtl="0">
                        <a:spcBef>
                          <a:spcPts val="0"/>
                        </a:spcBef>
                        <a:spcAft>
                          <a:spcPts val="0"/>
                        </a:spcAft>
                        <a:buNone/>
                      </a:pPr>
                      <a:r>
                        <a:rPr lang="en-US" sz="1900"/>
                        <a:t>Jet</a:t>
                      </a:r>
                      <a:endParaRPr/>
                    </a:p>
                  </a:txBody>
                  <a:tcPr marL="91450" marR="91450" marT="45725" marB="45725"/>
                </a:tc>
                <a:tc>
                  <a:txBody>
                    <a:bodyPr/>
                    <a:lstStyle/>
                    <a:p>
                      <a:pPr marL="0" marR="0" lvl="0" indent="0" algn="l" rtl="0">
                        <a:spcBef>
                          <a:spcPts val="0"/>
                        </a:spcBef>
                        <a:spcAft>
                          <a:spcPts val="0"/>
                        </a:spcAft>
                        <a:buNone/>
                      </a:pPr>
                      <a:r>
                        <a:rPr lang="en-US" sz="1900"/>
                        <a:t>1000 miles</a:t>
                      </a:r>
                      <a:endParaRPr/>
                    </a:p>
                  </a:txBody>
                  <a:tcPr marL="91450" marR="91450" marT="45725" marB="45725"/>
                </a:tc>
                <a:extLst>
                  <a:ext uri="{0D108BD9-81ED-4DB2-BD59-A6C34878D82A}">
                    <a16:rowId xmlns:a16="http://schemas.microsoft.com/office/drawing/2014/main" val="10002"/>
                  </a:ext>
                </a:extLst>
              </a:tr>
              <a:tr h="370850">
                <a:tc>
                  <a:txBody>
                    <a:bodyPr/>
                    <a:lstStyle/>
                    <a:p>
                      <a:pPr marL="0" marR="0" lvl="0" indent="0" algn="l" rtl="0">
                        <a:spcBef>
                          <a:spcPts val="0"/>
                        </a:spcBef>
                        <a:spcAft>
                          <a:spcPts val="0"/>
                        </a:spcAft>
                        <a:buNone/>
                      </a:pPr>
                      <a:r>
                        <a:rPr lang="en-US" sz="1900"/>
                        <a:t>Car</a:t>
                      </a:r>
                      <a:endParaRPr/>
                    </a:p>
                  </a:txBody>
                  <a:tcPr marL="91450" marR="91450" marT="45725" marB="45725"/>
                </a:tc>
                <a:tc>
                  <a:txBody>
                    <a:bodyPr/>
                    <a:lstStyle/>
                    <a:p>
                      <a:pPr marL="0" marR="0" lvl="0" indent="0" algn="l" rtl="0">
                        <a:spcBef>
                          <a:spcPts val="0"/>
                        </a:spcBef>
                        <a:spcAft>
                          <a:spcPts val="0"/>
                        </a:spcAft>
                        <a:buNone/>
                      </a:pPr>
                      <a:r>
                        <a:rPr lang="en-US" sz="1900"/>
                        <a:t>230 miles</a:t>
                      </a:r>
                      <a:endParaRPr sz="1900"/>
                    </a:p>
                  </a:txBody>
                  <a:tcPr marL="91450" marR="91450" marT="45725" marB="45725"/>
                </a:tc>
                <a:extLst>
                  <a:ext uri="{0D108BD9-81ED-4DB2-BD59-A6C34878D82A}">
                    <a16:rowId xmlns:a16="http://schemas.microsoft.com/office/drawing/2014/main" val="10003"/>
                  </a:ext>
                </a:extLst>
              </a:tr>
              <a:tr h="370850">
                <a:tc>
                  <a:txBody>
                    <a:bodyPr/>
                    <a:lstStyle/>
                    <a:p>
                      <a:pPr marL="0" marR="0" lvl="0" indent="0" algn="l" rtl="0">
                        <a:spcBef>
                          <a:spcPts val="0"/>
                        </a:spcBef>
                        <a:spcAft>
                          <a:spcPts val="0"/>
                        </a:spcAft>
                        <a:buNone/>
                      </a:pPr>
                      <a:r>
                        <a:rPr lang="en-US" sz="1900"/>
                        <a:t>Walking</a:t>
                      </a:r>
                      <a:endParaRPr/>
                    </a:p>
                  </a:txBody>
                  <a:tcPr marL="91450" marR="91450" marT="45725" marB="45725"/>
                </a:tc>
                <a:tc>
                  <a:txBody>
                    <a:bodyPr/>
                    <a:lstStyle/>
                    <a:p>
                      <a:pPr marL="0" marR="0" lvl="0" indent="0" algn="l" rtl="0">
                        <a:spcBef>
                          <a:spcPts val="0"/>
                        </a:spcBef>
                        <a:spcAft>
                          <a:spcPts val="0"/>
                        </a:spcAft>
                        <a:buNone/>
                      </a:pPr>
                      <a:r>
                        <a:rPr lang="en-US" sz="1900" dirty="0"/>
                        <a:t>17 miles</a:t>
                      </a:r>
                      <a:endParaRPr dirty="0"/>
                    </a:p>
                  </a:txBody>
                  <a:tcPr marL="91450" marR="91450" marT="45725" marB="45725"/>
                </a:tc>
                <a:extLst>
                  <a:ext uri="{0D108BD9-81ED-4DB2-BD59-A6C34878D82A}">
                    <a16:rowId xmlns:a16="http://schemas.microsoft.com/office/drawing/2014/main" val="10004"/>
                  </a:ext>
                </a:extLst>
              </a:tr>
              <a:tr h="370850">
                <a:tc>
                  <a:txBody>
                    <a:bodyPr/>
                    <a:lstStyle/>
                    <a:p>
                      <a:pPr marL="0" marR="0" lvl="0" indent="0" algn="l" rtl="0">
                        <a:spcBef>
                          <a:spcPts val="0"/>
                        </a:spcBef>
                        <a:spcAft>
                          <a:spcPts val="0"/>
                        </a:spcAft>
                        <a:buNone/>
                      </a:pPr>
                      <a:r>
                        <a:rPr lang="en-US" sz="1900"/>
                        <a:t>Bicycle</a:t>
                      </a:r>
                      <a:endParaRPr/>
                    </a:p>
                  </a:txBody>
                  <a:tcPr marL="91450" marR="91450" marT="45725" marB="45725"/>
                </a:tc>
                <a:tc>
                  <a:txBody>
                    <a:bodyPr/>
                    <a:lstStyle/>
                    <a:p>
                      <a:pPr marL="0" marR="0" lvl="0" indent="0" algn="l" rtl="0">
                        <a:spcBef>
                          <a:spcPts val="0"/>
                        </a:spcBef>
                        <a:spcAft>
                          <a:spcPts val="0"/>
                        </a:spcAft>
                        <a:buNone/>
                      </a:pPr>
                      <a:r>
                        <a:rPr lang="en-US" sz="1900"/>
                        <a:t>10 miles</a:t>
                      </a:r>
                      <a:endParaRPr/>
                    </a:p>
                  </a:txBody>
                  <a:tcPr marL="91450" marR="91450" marT="45725" marB="45725"/>
                </a:tc>
                <a:extLst>
                  <a:ext uri="{0D108BD9-81ED-4DB2-BD59-A6C34878D82A}">
                    <a16:rowId xmlns:a16="http://schemas.microsoft.com/office/drawing/2014/main" val="10005"/>
                  </a:ext>
                </a:extLst>
              </a:tr>
              <a:tr h="370850">
                <a:tc>
                  <a:txBody>
                    <a:bodyPr/>
                    <a:lstStyle/>
                    <a:p>
                      <a:pPr marL="0" marR="0" lvl="0" indent="0" algn="l" rtl="0">
                        <a:spcBef>
                          <a:spcPts val="0"/>
                        </a:spcBef>
                        <a:spcAft>
                          <a:spcPts val="0"/>
                        </a:spcAft>
                        <a:buNone/>
                      </a:pPr>
                      <a:r>
                        <a:rPr lang="en-US" sz="1900"/>
                        <a:t>Motorbike</a:t>
                      </a:r>
                      <a:endParaRPr/>
                    </a:p>
                  </a:txBody>
                  <a:tcPr marL="91450" marR="91450" marT="45725" marB="45725"/>
                </a:tc>
                <a:tc>
                  <a:txBody>
                    <a:bodyPr/>
                    <a:lstStyle/>
                    <a:p>
                      <a:pPr marL="0" marR="0" lvl="0" indent="0" algn="l" rtl="0">
                        <a:spcBef>
                          <a:spcPts val="0"/>
                        </a:spcBef>
                        <a:spcAft>
                          <a:spcPts val="0"/>
                        </a:spcAft>
                        <a:buNone/>
                      </a:pPr>
                      <a:r>
                        <a:rPr lang="en-US" sz="1900" dirty="0"/>
                        <a:t>6 miles</a:t>
                      </a:r>
                      <a:endParaRPr dirty="0"/>
                    </a:p>
                  </a:txBody>
                  <a:tcPr marL="91450" marR="91450" marT="45725" marB="45725"/>
                </a:tc>
                <a:extLst>
                  <a:ext uri="{0D108BD9-81ED-4DB2-BD59-A6C34878D82A}">
                    <a16:rowId xmlns:a16="http://schemas.microsoft.com/office/drawing/2014/main" val="10006"/>
                  </a:ext>
                </a:extLst>
              </a:tr>
            </a:tbl>
          </a:graphicData>
        </a:graphic>
      </p:graphicFrame>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69" name="Google Shape;469;p30"/>
          <p:cNvSpPr txBox="1">
            <a:spLocks noGrp="1"/>
          </p:cNvSpPr>
          <p:nvPr>
            <p:ph type="body" idx="1"/>
          </p:nvPr>
        </p:nvSpPr>
        <p:spPr>
          <a:xfrm>
            <a:off x="1057275" y="1844277"/>
            <a:ext cx="8534400" cy="3546873"/>
          </a:xfrm>
          <a:prstGeom prst="rect">
            <a:avLst/>
          </a:prstGeom>
          <a:noFill/>
          <a:ln>
            <a:noFill/>
          </a:ln>
        </p:spPr>
        <p:txBody>
          <a:bodyPr spcFirstLastPara="1" wrap="square" lIns="91425" tIns="45700" rIns="91425" bIns="45700" anchor="t" anchorCtr="0">
            <a:noAutofit/>
          </a:bodyPr>
          <a:lstStyle/>
          <a:p>
            <a:pPr marL="342882" lvl="0" indent="-342882" algn="l" rtl="0">
              <a:spcBef>
                <a:spcPts val="0"/>
              </a:spcBef>
              <a:spcAft>
                <a:spcPts val="0"/>
              </a:spcAft>
              <a:buSzPts val="2200"/>
              <a:buChar char="▪"/>
            </a:pPr>
            <a:r>
              <a:rPr lang="en-US" sz="2200"/>
              <a:t>Utilities map states to real numbers. Which numbers?</a:t>
            </a:r>
            <a:endParaRPr/>
          </a:p>
          <a:p>
            <a:pPr marL="342882" lvl="0" indent="-342882" algn="l" rtl="0">
              <a:spcBef>
                <a:spcPts val="440"/>
              </a:spcBef>
              <a:spcAft>
                <a:spcPts val="0"/>
              </a:spcAft>
              <a:buSzPts val="2200"/>
              <a:buChar char="▪"/>
            </a:pPr>
            <a:r>
              <a:rPr lang="en-US" sz="2200"/>
              <a:t>Standard approach to assessment (elicitation) of human utilities:</a:t>
            </a:r>
            <a:endParaRPr/>
          </a:p>
          <a:p>
            <a:pPr marL="742913" lvl="1" indent="-285736" algn="l" rtl="0">
              <a:spcBef>
                <a:spcPts val="440"/>
              </a:spcBef>
              <a:spcAft>
                <a:spcPts val="0"/>
              </a:spcAft>
              <a:buSzPts val="2200"/>
              <a:buChar char="▪"/>
            </a:pPr>
            <a:r>
              <a:rPr lang="en-US" sz="2200"/>
              <a:t>Compare a prize A to a </a:t>
            </a:r>
            <a:r>
              <a:rPr lang="en-US" sz="2200">
                <a:solidFill>
                  <a:srgbClr val="CC0000"/>
                </a:solidFill>
              </a:rPr>
              <a:t>standard lottery</a:t>
            </a:r>
            <a:r>
              <a:rPr lang="en-US" sz="2200"/>
              <a:t> L</a:t>
            </a:r>
            <a:r>
              <a:rPr lang="en-US" sz="2200" baseline="-25000"/>
              <a:t>p</a:t>
            </a:r>
            <a:r>
              <a:rPr lang="en-US" sz="2200"/>
              <a:t> between</a:t>
            </a:r>
            <a:endParaRPr/>
          </a:p>
          <a:p>
            <a:pPr marL="1142942" lvl="2" indent="-228588" algn="l" rtl="0">
              <a:spcBef>
                <a:spcPts val="440"/>
              </a:spcBef>
              <a:spcAft>
                <a:spcPts val="0"/>
              </a:spcAft>
              <a:buSzPts val="2200"/>
              <a:buChar char="▪"/>
            </a:pPr>
            <a:r>
              <a:rPr lang="en-US" sz="2200"/>
              <a:t>“best possible prize” u</a:t>
            </a:r>
            <a:r>
              <a:rPr lang="en-US" sz="2200" baseline="-25000"/>
              <a:t>+</a:t>
            </a:r>
            <a:r>
              <a:rPr lang="en-US" sz="2200"/>
              <a:t> with probability p</a:t>
            </a:r>
            <a:endParaRPr/>
          </a:p>
          <a:p>
            <a:pPr marL="1142942" lvl="2" indent="-228588" algn="l" rtl="0">
              <a:spcBef>
                <a:spcPts val="440"/>
              </a:spcBef>
              <a:spcAft>
                <a:spcPts val="0"/>
              </a:spcAft>
              <a:buSzPts val="2200"/>
              <a:buChar char="▪"/>
            </a:pPr>
            <a:r>
              <a:rPr lang="en-US" sz="2200"/>
              <a:t>“worst possible catastrophe” u</a:t>
            </a:r>
            <a:r>
              <a:rPr lang="en-US" sz="2200" baseline="-25000"/>
              <a:t>-</a:t>
            </a:r>
            <a:r>
              <a:rPr lang="en-US" sz="2200"/>
              <a:t> with probability 1-p</a:t>
            </a:r>
            <a:endParaRPr/>
          </a:p>
          <a:p>
            <a:pPr marL="742913" lvl="1" indent="-285736" algn="l" rtl="0">
              <a:spcBef>
                <a:spcPts val="440"/>
              </a:spcBef>
              <a:spcAft>
                <a:spcPts val="0"/>
              </a:spcAft>
              <a:buSzPts val="2200"/>
              <a:buChar char="▪"/>
            </a:pPr>
            <a:r>
              <a:rPr lang="en-US" sz="2200"/>
              <a:t>Adjust lottery probability p until indifference: A ~ L</a:t>
            </a:r>
            <a:r>
              <a:rPr lang="en-US" sz="2200" baseline="-25000"/>
              <a:t>p</a:t>
            </a:r>
            <a:endParaRPr sz="2200" baseline="-25000"/>
          </a:p>
          <a:p>
            <a:pPr marL="742913" lvl="1" indent="-285736" algn="l" rtl="0">
              <a:spcBef>
                <a:spcPts val="440"/>
              </a:spcBef>
              <a:spcAft>
                <a:spcPts val="0"/>
              </a:spcAft>
              <a:buSzPts val="2200"/>
              <a:buChar char="▪"/>
            </a:pPr>
            <a:r>
              <a:rPr lang="en-US" sz="2200"/>
              <a:t>Resulting p is a utility in [0,1]</a:t>
            </a:r>
            <a:endParaRPr/>
          </a:p>
        </p:txBody>
      </p:sp>
      <p:pic>
        <p:nvPicPr>
          <p:cNvPr id="470" name="Google Shape;470;p30"/>
          <p:cNvPicPr preferRelativeResize="0"/>
          <p:nvPr/>
        </p:nvPicPr>
        <p:blipFill rotWithShape="1">
          <a:blip r:embed="rId3">
            <a:alphaModFix/>
          </a:blip>
          <a:srcRect/>
          <a:stretch/>
        </p:blipFill>
        <p:spPr>
          <a:xfrm>
            <a:off x="8993849" y="3145231"/>
            <a:ext cx="636557" cy="605002"/>
          </a:xfrm>
          <a:prstGeom prst="rect">
            <a:avLst/>
          </a:prstGeom>
          <a:noFill/>
          <a:ln>
            <a:noFill/>
          </a:ln>
        </p:spPr>
      </p:pic>
      <p:pic>
        <p:nvPicPr>
          <p:cNvPr id="471" name="Google Shape;471;p30"/>
          <p:cNvPicPr preferRelativeResize="0"/>
          <p:nvPr/>
        </p:nvPicPr>
        <p:blipFill rotWithShape="1">
          <a:blip r:embed="rId4">
            <a:alphaModFix/>
          </a:blip>
          <a:srcRect/>
          <a:stretch/>
        </p:blipFill>
        <p:spPr>
          <a:xfrm>
            <a:off x="9810750" y="2157655"/>
            <a:ext cx="2381250" cy="1955939"/>
          </a:xfrm>
          <a:prstGeom prst="rect">
            <a:avLst/>
          </a:prstGeom>
          <a:noFill/>
          <a:ln>
            <a:noFill/>
          </a:ln>
        </p:spPr>
      </p:pic>
      <p:sp>
        <p:nvSpPr>
          <p:cNvPr id="472" name="Google Shape;472;p30"/>
          <p:cNvSpPr txBox="1">
            <a:spLocks noGrp="1"/>
          </p:cNvSpPr>
          <p:nvPr>
            <p:ph type="title"/>
          </p:nvPr>
        </p:nvSpPr>
        <p:spPr>
          <a:xfrm>
            <a:off x="0" y="-25400"/>
            <a:ext cx="121920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Human Utilities</a:t>
            </a:r>
            <a:endParaRPr/>
          </a:p>
        </p:txBody>
      </p:sp>
      <p:grpSp>
        <p:nvGrpSpPr>
          <p:cNvPr id="2" name="Group 1">
            <a:extLst>
              <a:ext uri="{FF2B5EF4-FFF2-40B4-BE49-F238E27FC236}">
                <a16:creationId xmlns:a16="http://schemas.microsoft.com/office/drawing/2014/main" id="{D36F59E3-4092-3078-855B-FC9156519F19}"/>
              </a:ext>
            </a:extLst>
          </p:cNvPr>
          <p:cNvGrpSpPr/>
          <p:nvPr/>
        </p:nvGrpSpPr>
        <p:grpSpPr>
          <a:xfrm>
            <a:off x="2781300" y="4819650"/>
            <a:ext cx="7029450" cy="1600200"/>
            <a:chOff x="2781300" y="5071110"/>
            <a:chExt cx="7029450" cy="1600200"/>
          </a:xfrm>
        </p:grpSpPr>
        <p:pic>
          <p:nvPicPr>
            <p:cNvPr id="473" name="Google Shape;473;p30"/>
            <p:cNvPicPr preferRelativeResize="0"/>
            <p:nvPr/>
          </p:nvPicPr>
          <p:blipFill rotWithShape="1">
            <a:blip r:embed="rId5">
              <a:alphaModFix/>
            </a:blip>
            <a:srcRect l="24887" t="41739" r="68892" b="37390"/>
            <a:stretch/>
          </p:blipFill>
          <p:spPr>
            <a:xfrm>
              <a:off x="4381500" y="5619750"/>
              <a:ext cx="685800" cy="457200"/>
            </a:xfrm>
            <a:prstGeom prst="rect">
              <a:avLst/>
            </a:prstGeom>
            <a:noFill/>
            <a:ln>
              <a:noFill/>
            </a:ln>
          </p:spPr>
        </p:pic>
        <p:sp>
          <p:nvSpPr>
            <p:cNvPr id="474" name="Google Shape;474;p30"/>
            <p:cNvSpPr txBox="1"/>
            <p:nvPr/>
          </p:nvSpPr>
          <p:spPr>
            <a:xfrm>
              <a:off x="5887182" y="5619750"/>
              <a:ext cx="377190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0.999999                              0.000001</a:t>
              </a:r>
              <a:endParaRPr/>
            </a:p>
          </p:txBody>
        </p:sp>
        <p:sp>
          <p:nvSpPr>
            <p:cNvPr id="475" name="Google Shape;475;p30"/>
            <p:cNvSpPr txBox="1"/>
            <p:nvPr/>
          </p:nvSpPr>
          <p:spPr>
            <a:xfrm>
              <a:off x="5753100" y="6191250"/>
              <a:ext cx="2114550" cy="41549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100" i="1">
                  <a:solidFill>
                    <a:srgbClr val="C00000"/>
                  </a:solidFill>
                  <a:latin typeface="Calibri"/>
                  <a:ea typeface="Calibri"/>
                  <a:cs typeface="Calibri"/>
                  <a:sym typeface="Calibri"/>
                </a:rPr>
                <a:t>No change</a:t>
              </a:r>
              <a:endParaRPr/>
            </a:p>
          </p:txBody>
        </p:sp>
        <p:grpSp>
          <p:nvGrpSpPr>
            <p:cNvPr id="476" name="Google Shape;476;p30"/>
            <p:cNvGrpSpPr/>
            <p:nvPr/>
          </p:nvGrpSpPr>
          <p:grpSpPr>
            <a:xfrm>
              <a:off x="5581650" y="5071110"/>
              <a:ext cx="4114800" cy="1600200"/>
              <a:chOff x="5410200" y="4191000"/>
              <a:chExt cx="5486400" cy="2133600"/>
            </a:xfrm>
          </p:grpSpPr>
          <p:sp>
            <p:nvSpPr>
              <p:cNvPr id="477" name="Google Shape;477;p30"/>
              <p:cNvSpPr/>
              <p:nvPr/>
            </p:nvSpPr>
            <p:spPr>
              <a:xfrm>
                <a:off x="7772400" y="4419600"/>
                <a:ext cx="457200" cy="457200"/>
              </a:xfrm>
              <a:prstGeom prst="ellipse">
                <a:avLst/>
              </a:prstGeom>
              <a:solidFill>
                <a:srgbClr val="B5EDC2"/>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cxnSp>
            <p:nvCxnSpPr>
              <p:cNvPr id="478" name="Google Shape;478;p30"/>
              <p:cNvCxnSpPr>
                <a:stCxn id="477" idx="4"/>
              </p:cNvCxnSpPr>
              <p:nvPr/>
            </p:nvCxnSpPr>
            <p:spPr>
              <a:xfrm flipH="1">
                <a:off x="6553200" y="4876800"/>
                <a:ext cx="1447800" cy="762000"/>
              </a:xfrm>
              <a:prstGeom prst="straightConnector1">
                <a:avLst/>
              </a:prstGeom>
              <a:noFill/>
              <a:ln w="28575" cap="flat" cmpd="sng">
                <a:solidFill>
                  <a:schemeClr val="dk1"/>
                </a:solidFill>
                <a:prstDash val="solid"/>
                <a:round/>
                <a:headEnd type="none" w="sm" len="sm"/>
                <a:tailEnd type="triangle" w="lg" len="lg"/>
              </a:ln>
            </p:spPr>
          </p:cxnSp>
          <p:cxnSp>
            <p:nvCxnSpPr>
              <p:cNvPr id="479" name="Google Shape;479;p30"/>
              <p:cNvCxnSpPr>
                <a:stCxn id="477" idx="4"/>
              </p:cNvCxnSpPr>
              <p:nvPr/>
            </p:nvCxnSpPr>
            <p:spPr>
              <a:xfrm>
                <a:off x="8001000" y="4876800"/>
                <a:ext cx="1752600" cy="762000"/>
              </a:xfrm>
              <a:prstGeom prst="straightConnector1">
                <a:avLst/>
              </a:prstGeom>
              <a:noFill/>
              <a:ln w="28575" cap="flat" cmpd="sng">
                <a:solidFill>
                  <a:schemeClr val="dk1"/>
                </a:solidFill>
                <a:prstDash val="solid"/>
                <a:round/>
                <a:headEnd type="none" w="sm" len="sm"/>
                <a:tailEnd type="triangle" w="lg" len="lg"/>
              </a:ln>
            </p:spPr>
          </p:cxnSp>
          <p:sp>
            <p:nvSpPr>
              <p:cNvPr id="480" name="Google Shape;480;p30"/>
              <p:cNvSpPr/>
              <p:nvPr/>
            </p:nvSpPr>
            <p:spPr>
              <a:xfrm>
                <a:off x="5410200" y="4191000"/>
                <a:ext cx="5486400" cy="2133600"/>
              </a:xfrm>
              <a:prstGeom prst="roundRect">
                <a:avLst>
                  <a:gd name="adj" fmla="val 16667"/>
                </a:avLst>
              </a:pr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grpSp>
          <p:nvGrpSpPr>
            <p:cNvPr id="481" name="Google Shape;481;p30"/>
            <p:cNvGrpSpPr/>
            <p:nvPr/>
          </p:nvGrpSpPr>
          <p:grpSpPr>
            <a:xfrm>
              <a:off x="2781300" y="5528310"/>
              <a:ext cx="1828800" cy="628650"/>
              <a:chOff x="6858000" y="3505200"/>
              <a:chExt cx="2438400" cy="838200"/>
            </a:xfrm>
          </p:grpSpPr>
          <p:sp>
            <p:nvSpPr>
              <p:cNvPr id="482" name="Google Shape;482;p30"/>
              <p:cNvSpPr/>
              <p:nvPr/>
            </p:nvSpPr>
            <p:spPr>
              <a:xfrm>
                <a:off x="6858000" y="3505200"/>
                <a:ext cx="1600200" cy="838200"/>
              </a:xfrm>
              <a:prstGeom prst="roundRect">
                <a:avLst>
                  <a:gd name="adj" fmla="val 16667"/>
                </a:avLst>
              </a:pr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83" name="Google Shape;483;p30"/>
              <p:cNvSpPr txBox="1"/>
              <p:nvPr/>
            </p:nvSpPr>
            <p:spPr>
              <a:xfrm>
                <a:off x="7010400" y="3657600"/>
                <a:ext cx="2286000" cy="55399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100" i="1" dirty="0">
                    <a:solidFill>
                      <a:srgbClr val="C00000"/>
                    </a:solidFill>
                    <a:latin typeface="Calibri"/>
                    <a:ea typeface="Calibri"/>
                    <a:cs typeface="Calibri"/>
                    <a:sym typeface="Calibri"/>
                  </a:rPr>
                  <a:t>Pay $50</a:t>
                </a:r>
                <a:endParaRPr dirty="0"/>
              </a:p>
            </p:txBody>
          </p:sp>
        </p:grpSp>
        <p:sp>
          <p:nvSpPr>
            <p:cNvPr id="484" name="Google Shape;484;p30"/>
            <p:cNvSpPr txBox="1"/>
            <p:nvPr/>
          </p:nvSpPr>
          <p:spPr>
            <a:xfrm>
              <a:off x="7981950" y="6191250"/>
              <a:ext cx="1828800" cy="41549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100" i="1">
                  <a:solidFill>
                    <a:srgbClr val="C00000"/>
                  </a:solidFill>
                  <a:latin typeface="Calibri"/>
                  <a:ea typeface="Calibri"/>
                  <a:cs typeface="Calibri"/>
                  <a:sym typeface="Calibri"/>
                </a:rPr>
                <a:t>Instant death</a:t>
              </a: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7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pic>
        <p:nvPicPr>
          <p:cNvPr id="490" name="Google Shape;490;p31"/>
          <p:cNvPicPr preferRelativeResize="0"/>
          <p:nvPr/>
        </p:nvPicPr>
        <p:blipFill rotWithShape="1">
          <a:blip r:embed="rId3">
            <a:alphaModFix/>
          </a:blip>
          <a:srcRect/>
          <a:stretch/>
        </p:blipFill>
        <p:spPr>
          <a:xfrm>
            <a:off x="7524750" y="1303734"/>
            <a:ext cx="3701927" cy="2125266"/>
          </a:xfrm>
          <a:prstGeom prst="rect">
            <a:avLst/>
          </a:prstGeom>
          <a:noFill/>
          <a:ln>
            <a:noFill/>
          </a:ln>
        </p:spPr>
      </p:pic>
      <p:pic>
        <p:nvPicPr>
          <p:cNvPr id="491" name="Google Shape;491;p31"/>
          <p:cNvPicPr preferRelativeResize="0"/>
          <p:nvPr/>
        </p:nvPicPr>
        <p:blipFill rotWithShape="1">
          <a:blip r:embed="rId4">
            <a:alphaModFix/>
          </a:blip>
          <a:srcRect l="9668" t="3678" r="2053"/>
          <a:stretch/>
        </p:blipFill>
        <p:spPr>
          <a:xfrm>
            <a:off x="7524750" y="3668473"/>
            <a:ext cx="3865182" cy="2647950"/>
          </a:xfrm>
          <a:prstGeom prst="rect">
            <a:avLst/>
          </a:prstGeom>
          <a:noFill/>
          <a:ln>
            <a:noFill/>
          </a:ln>
        </p:spPr>
      </p:pic>
      <p:sp>
        <p:nvSpPr>
          <p:cNvPr id="492" name="Google Shape;492;p31"/>
          <p:cNvSpPr txBox="1">
            <a:spLocks noGrp="1"/>
          </p:cNvSpPr>
          <p:nvPr>
            <p:ph type="title"/>
          </p:nvPr>
        </p:nvSpPr>
        <p:spPr>
          <a:xfrm>
            <a:off x="0" y="-25400"/>
            <a:ext cx="121920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Money</a:t>
            </a:r>
            <a:endParaRPr/>
          </a:p>
        </p:txBody>
      </p:sp>
      <p:sp>
        <p:nvSpPr>
          <p:cNvPr id="493" name="Google Shape;493;p31"/>
          <p:cNvSpPr txBox="1">
            <a:spLocks noGrp="1"/>
          </p:cNvSpPr>
          <p:nvPr>
            <p:ph type="body" idx="1"/>
          </p:nvPr>
        </p:nvSpPr>
        <p:spPr>
          <a:xfrm>
            <a:off x="1143000" y="2092007"/>
            <a:ext cx="6000750" cy="3714750"/>
          </a:xfrm>
          <a:prstGeom prst="rect">
            <a:avLst/>
          </a:prstGeom>
          <a:noFill/>
          <a:ln>
            <a:noFill/>
          </a:ln>
        </p:spPr>
        <p:txBody>
          <a:bodyPr spcFirstLastPara="1" wrap="square" lIns="91425" tIns="45700" rIns="91425" bIns="45700" anchor="t" anchorCtr="0">
            <a:noAutofit/>
          </a:bodyPr>
          <a:lstStyle/>
          <a:p>
            <a:pPr marL="342882" lvl="0" indent="-342882" algn="l" rtl="0">
              <a:spcBef>
                <a:spcPts val="0"/>
              </a:spcBef>
              <a:spcAft>
                <a:spcPts val="0"/>
              </a:spcAft>
              <a:buSzPts val="2200"/>
              <a:buChar char="▪"/>
            </a:pPr>
            <a:r>
              <a:rPr lang="en-US" sz="2200" dirty="0"/>
              <a:t>Money </a:t>
            </a:r>
            <a:r>
              <a:rPr lang="en-US" sz="2200" b="1" dirty="0"/>
              <a:t>does not</a:t>
            </a:r>
            <a:r>
              <a:rPr lang="en-US" sz="2200" dirty="0">
                <a:solidFill>
                  <a:srgbClr val="CC0000"/>
                </a:solidFill>
              </a:rPr>
              <a:t> </a:t>
            </a:r>
            <a:r>
              <a:rPr lang="en-US" sz="2200" dirty="0"/>
              <a:t>behave as a utility function, but we can talk about the utility of having money (or being in debt)</a:t>
            </a:r>
            <a:endParaRPr dirty="0"/>
          </a:p>
          <a:p>
            <a:pPr marL="342882" lvl="0" indent="-342882" algn="l" rtl="0">
              <a:spcBef>
                <a:spcPts val="440"/>
              </a:spcBef>
              <a:spcAft>
                <a:spcPts val="0"/>
              </a:spcAft>
              <a:buSzPts val="2200"/>
              <a:buChar char="▪"/>
            </a:pPr>
            <a:r>
              <a:rPr lang="en-US" sz="2200" dirty="0"/>
              <a:t>Given a lottery L = [p, $X; (1-p), $Y]</a:t>
            </a:r>
            <a:endParaRPr dirty="0"/>
          </a:p>
          <a:p>
            <a:pPr marL="742913" lvl="1" indent="-285736" algn="l" rtl="0">
              <a:spcBef>
                <a:spcPts val="440"/>
              </a:spcBef>
              <a:spcAft>
                <a:spcPts val="0"/>
              </a:spcAft>
              <a:buSzPts val="2200"/>
              <a:buChar char="▪"/>
            </a:pPr>
            <a:r>
              <a:rPr lang="en-US" sz="2200" dirty="0"/>
              <a:t>The </a:t>
            </a:r>
            <a:r>
              <a:rPr lang="en-US" sz="2200" dirty="0">
                <a:solidFill>
                  <a:srgbClr val="CC0000"/>
                </a:solidFill>
              </a:rPr>
              <a:t>expected monetary value </a:t>
            </a:r>
            <a:r>
              <a:rPr lang="en-US" sz="2200" dirty="0"/>
              <a:t>EMV(L) is p*X + (1-p)*Y</a:t>
            </a:r>
            <a:endParaRPr dirty="0"/>
          </a:p>
          <a:p>
            <a:pPr marL="742913" lvl="1" indent="-285736" algn="l" rtl="0">
              <a:spcBef>
                <a:spcPts val="440"/>
              </a:spcBef>
              <a:spcAft>
                <a:spcPts val="0"/>
              </a:spcAft>
              <a:buSzPts val="2200"/>
              <a:buChar char="▪"/>
            </a:pPr>
            <a:r>
              <a:rPr lang="en-US" sz="2200" dirty="0"/>
              <a:t>U(L) = p*U($X) + (1-p)*U($Y)</a:t>
            </a:r>
            <a:endParaRPr dirty="0"/>
          </a:p>
          <a:p>
            <a:pPr marL="742913" lvl="1" indent="-285736" algn="l" rtl="0">
              <a:spcBef>
                <a:spcPts val="440"/>
              </a:spcBef>
              <a:spcAft>
                <a:spcPts val="0"/>
              </a:spcAft>
              <a:buSzPts val="2200"/>
              <a:buChar char="▪"/>
            </a:pPr>
            <a:r>
              <a:rPr lang="en-US" sz="2200" dirty="0"/>
              <a:t>Typically, U(L) &lt; U( EMV(L) )</a:t>
            </a:r>
            <a:endParaRPr dirty="0"/>
          </a:p>
          <a:p>
            <a:pPr marL="742913" lvl="1" indent="-285736" algn="l" rtl="0">
              <a:spcBef>
                <a:spcPts val="440"/>
              </a:spcBef>
              <a:spcAft>
                <a:spcPts val="0"/>
              </a:spcAft>
              <a:buSzPts val="2200"/>
              <a:buChar char="▪"/>
            </a:pPr>
            <a:r>
              <a:rPr lang="en-US" sz="2200" dirty="0"/>
              <a:t>In this sense, people are </a:t>
            </a:r>
            <a:r>
              <a:rPr lang="en-US" sz="2200" dirty="0">
                <a:solidFill>
                  <a:srgbClr val="CC0000"/>
                </a:solidFill>
              </a:rPr>
              <a:t>risk-averse</a:t>
            </a:r>
            <a:endParaRPr dirty="0"/>
          </a:p>
          <a:p>
            <a:pPr marL="742913" lvl="1" indent="-285736" algn="l" rtl="0">
              <a:spcBef>
                <a:spcPts val="440"/>
              </a:spcBef>
              <a:spcAft>
                <a:spcPts val="0"/>
              </a:spcAft>
              <a:buSzPts val="2200"/>
              <a:buChar char="▪"/>
            </a:pPr>
            <a:r>
              <a:rPr lang="en-US" sz="2200" dirty="0"/>
              <a:t>When deep in debt, people are </a:t>
            </a:r>
            <a:r>
              <a:rPr lang="en-US" sz="2200" dirty="0">
                <a:solidFill>
                  <a:srgbClr val="CC0000"/>
                </a:solidFill>
              </a:rPr>
              <a:t>risk-prone</a:t>
            </a:r>
            <a:endParaRPr dirty="0"/>
          </a:p>
          <a:p>
            <a:pPr marL="742913" lvl="1" indent="-146036" algn="l" rtl="0">
              <a:spcBef>
                <a:spcPts val="440"/>
              </a:spcBef>
              <a:spcAft>
                <a:spcPts val="0"/>
              </a:spcAft>
              <a:buSzPts val="2200"/>
              <a:buNone/>
            </a:pPr>
            <a:endParaRPr sz="22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498"/>
        <p:cNvGrpSpPr/>
        <p:nvPr/>
      </p:nvGrpSpPr>
      <p:grpSpPr>
        <a:xfrm>
          <a:off x="0" y="0"/>
          <a:ext cx="0" cy="0"/>
          <a:chOff x="0" y="0"/>
          <a:chExt cx="0" cy="0"/>
        </a:xfrm>
      </p:grpSpPr>
      <p:pic>
        <p:nvPicPr>
          <p:cNvPr id="499" name="Google Shape;499;p32"/>
          <p:cNvPicPr preferRelativeResize="0"/>
          <p:nvPr/>
        </p:nvPicPr>
        <p:blipFill rotWithShape="1">
          <a:blip r:embed="rId3">
            <a:alphaModFix/>
          </a:blip>
          <a:srcRect/>
          <a:stretch/>
        </p:blipFill>
        <p:spPr>
          <a:xfrm>
            <a:off x="7815558" y="2443163"/>
            <a:ext cx="4376442" cy="2619375"/>
          </a:xfrm>
          <a:prstGeom prst="rect">
            <a:avLst/>
          </a:prstGeom>
          <a:noFill/>
          <a:ln>
            <a:noFill/>
          </a:ln>
        </p:spPr>
      </p:pic>
      <p:sp>
        <p:nvSpPr>
          <p:cNvPr id="500" name="Google Shape;500;p32"/>
          <p:cNvSpPr txBox="1">
            <a:spLocks noGrp="1"/>
          </p:cNvSpPr>
          <p:nvPr>
            <p:ph type="title"/>
          </p:nvPr>
        </p:nvSpPr>
        <p:spPr>
          <a:xfrm>
            <a:off x="0" y="-25400"/>
            <a:ext cx="121920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Example: Insurance</a:t>
            </a:r>
            <a:endParaRPr/>
          </a:p>
        </p:txBody>
      </p:sp>
      <p:sp>
        <p:nvSpPr>
          <p:cNvPr id="501" name="Google Shape;501;p32"/>
          <p:cNvSpPr txBox="1">
            <a:spLocks noGrp="1"/>
          </p:cNvSpPr>
          <p:nvPr>
            <p:ph type="body" idx="1"/>
          </p:nvPr>
        </p:nvSpPr>
        <p:spPr>
          <a:xfrm>
            <a:off x="914400" y="1366839"/>
            <a:ext cx="7026922" cy="3695699"/>
          </a:xfrm>
          <a:prstGeom prst="rect">
            <a:avLst/>
          </a:prstGeom>
          <a:noFill/>
          <a:ln>
            <a:noFill/>
          </a:ln>
        </p:spPr>
        <p:txBody>
          <a:bodyPr spcFirstLastPara="1" wrap="square" lIns="91425" tIns="45700" rIns="91425" bIns="45700" anchor="t" anchorCtr="0">
            <a:noAutofit/>
          </a:bodyPr>
          <a:lstStyle/>
          <a:p>
            <a:pPr marL="342882" lvl="0" indent="-342882" algn="l" rtl="0">
              <a:spcBef>
                <a:spcPts val="0"/>
              </a:spcBef>
              <a:spcAft>
                <a:spcPts val="0"/>
              </a:spcAft>
              <a:buSzPts val="2200"/>
              <a:buChar char="▪"/>
            </a:pPr>
            <a:r>
              <a:rPr lang="en-US" sz="2200"/>
              <a:t>Consider the lottery </a:t>
            </a:r>
            <a:r>
              <a:rPr lang="en-US" sz="2200">
                <a:solidFill>
                  <a:srgbClr val="CC0000"/>
                </a:solidFill>
              </a:rPr>
              <a:t>[0.5, $1000;  0.5, $0]</a:t>
            </a:r>
            <a:endParaRPr sz="2200"/>
          </a:p>
          <a:p>
            <a:pPr marL="742913" lvl="1" indent="-285736" algn="l" rtl="0">
              <a:spcBef>
                <a:spcPts val="440"/>
              </a:spcBef>
              <a:spcAft>
                <a:spcPts val="0"/>
              </a:spcAft>
              <a:buSzPts val="2200"/>
              <a:buChar char="▪"/>
            </a:pPr>
            <a:r>
              <a:rPr lang="en-US" sz="2200"/>
              <a:t>What is its </a:t>
            </a:r>
            <a:r>
              <a:rPr lang="en-US" sz="2200">
                <a:solidFill>
                  <a:srgbClr val="CC0000"/>
                </a:solidFill>
              </a:rPr>
              <a:t>expected monetary value</a:t>
            </a:r>
            <a:r>
              <a:rPr lang="en-US" sz="2200"/>
              <a:t>?  ($500)</a:t>
            </a:r>
            <a:endParaRPr/>
          </a:p>
          <a:p>
            <a:pPr marL="742913" lvl="1" indent="-285736" algn="l" rtl="0">
              <a:spcBef>
                <a:spcPts val="440"/>
              </a:spcBef>
              <a:spcAft>
                <a:spcPts val="0"/>
              </a:spcAft>
              <a:buSzPts val="2200"/>
              <a:buChar char="▪"/>
            </a:pPr>
            <a:r>
              <a:rPr lang="en-US" sz="2200"/>
              <a:t>What is its </a:t>
            </a:r>
            <a:r>
              <a:rPr lang="en-US" sz="2200">
                <a:solidFill>
                  <a:srgbClr val="CC0000"/>
                </a:solidFill>
              </a:rPr>
              <a:t>certainty equivalent</a:t>
            </a:r>
            <a:r>
              <a:rPr lang="en-US" sz="2200"/>
              <a:t>?</a:t>
            </a:r>
            <a:endParaRPr/>
          </a:p>
          <a:p>
            <a:pPr marL="1142942" lvl="2" indent="-228588" algn="l" rtl="0">
              <a:spcBef>
                <a:spcPts val="440"/>
              </a:spcBef>
              <a:spcAft>
                <a:spcPts val="0"/>
              </a:spcAft>
              <a:buSzPts val="2200"/>
              <a:buChar char="▪"/>
            </a:pPr>
            <a:r>
              <a:rPr lang="en-US" sz="2200"/>
              <a:t>Monetary value acceptable in lieu of lottery</a:t>
            </a:r>
            <a:endParaRPr/>
          </a:p>
          <a:p>
            <a:pPr marL="1142942" lvl="2" indent="-228588" algn="l" rtl="0">
              <a:spcBef>
                <a:spcPts val="440"/>
              </a:spcBef>
              <a:spcAft>
                <a:spcPts val="0"/>
              </a:spcAft>
              <a:buSzPts val="2200"/>
              <a:buChar char="▪"/>
            </a:pPr>
            <a:r>
              <a:rPr lang="en-US" sz="2200"/>
              <a:t>$400 for most people</a:t>
            </a:r>
            <a:endParaRPr/>
          </a:p>
          <a:p>
            <a:pPr marL="742913" lvl="1" indent="-285736" algn="l" rtl="0">
              <a:spcBef>
                <a:spcPts val="440"/>
              </a:spcBef>
              <a:spcAft>
                <a:spcPts val="0"/>
              </a:spcAft>
              <a:buSzPts val="2200"/>
              <a:buChar char="▪"/>
            </a:pPr>
            <a:r>
              <a:rPr lang="en-US" sz="2200"/>
              <a:t>Difference of $100 is the </a:t>
            </a:r>
            <a:r>
              <a:rPr lang="en-US" sz="2200">
                <a:solidFill>
                  <a:srgbClr val="CC0000"/>
                </a:solidFill>
              </a:rPr>
              <a:t>insurance premium</a:t>
            </a:r>
            <a:endParaRPr/>
          </a:p>
          <a:p>
            <a:pPr marL="1142942" lvl="2" indent="-228588" algn="l" rtl="0">
              <a:spcBef>
                <a:spcPts val="440"/>
              </a:spcBef>
              <a:spcAft>
                <a:spcPts val="0"/>
              </a:spcAft>
              <a:buSzPts val="2200"/>
              <a:buChar char="▪"/>
            </a:pPr>
            <a:r>
              <a:rPr lang="en-US" sz="2200"/>
              <a:t>There’s an insurance industry because people will pay to reduce their risk</a:t>
            </a:r>
            <a:endParaRPr/>
          </a:p>
          <a:p>
            <a:pPr marL="1142942" lvl="2" indent="-228588" algn="l" rtl="0">
              <a:spcBef>
                <a:spcPts val="440"/>
              </a:spcBef>
              <a:spcAft>
                <a:spcPts val="0"/>
              </a:spcAft>
              <a:buSzPts val="2200"/>
              <a:buChar char="▪"/>
            </a:pPr>
            <a:r>
              <a:rPr lang="en-US" sz="2200"/>
              <a:t>If everyone were risk-neutral, no insurance needed!</a:t>
            </a:r>
            <a:endParaRPr/>
          </a:p>
          <a:p>
            <a:pPr marL="742913" lvl="1" indent="-285736" algn="l" rtl="0">
              <a:spcBef>
                <a:spcPts val="440"/>
              </a:spcBef>
              <a:spcAft>
                <a:spcPts val="0"/>
              </a:spcAft>
              <a:buSzPts val="2200"/>
              <a:buChar char="▪"/>
            </a:pPr>
            <a:r>
              <a:rPr lang="en-US" sz="2200"/>
              <a:t>It’s win-win: you’d rather have the $400 and the insurance company would rather have the lottery (their utility curve is linear and they have many lotteries)</a:t>
            </a:r>
            <a:endParaRPr/>
          </a:p>
          <a:p>
            <a:pPr marL="342882" lvl="0" indent="-203182" algn="l" rtl="0">
              <a:spcBef>
                <a:spcPts val="440"/>
              </a:spcBef>
              <a:spcAft>
                <a:spcPts val="0"/>
              </a:spcAft>
              <a:buSzPts val="2200"/>
              <a:buNone/>
            </a:pPr>
            <a:endParaRPr sz="2200"/>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506"/>
        <p:cNvGrpSpPr/>
        <p:nvPr/>
      </p:nvGrpSpPr>
      <p:grpSpPr>
        <a:xfrm>
          <a:off x="0" y="0"/>
          <a:ext cx="0" cy="0"/>
          <a:chOff x="0" y="0"/>
          <a:chExt cx="0" cy="0"/>
        </a:xfrm>
      </p:grpSpPr>
      <p:pic>
        <p:nvPicPr>
          <p:cNvPr id="507" name="Google Shape;507;p33"/>
          <p:cNvPicPr preferRelativeResize="0"/>
          <p:nvPr/>
        </p:nvPicPr>
        <p:blipFill rotWithShape="1">
          <a:blip r:embed="rId3">
            <a:alphaModFix/>
          </a:blip>
          <a:srcRect/>
          <a:stretch/>
        </p:blipFill>
        <p:spPr>
          <a:xfrm>
            <a:off x="8153400" y="2057400"/>
            <a:ext cx="2184797" cy="3010367"/>
          </a:xfrm>
          <a:prstGeom prst="rect">
            <a:avLst/>
          </a:prstGeom>
          <a:noFill/>
          <a:ln>
            <a:noFill/>
          </a:ln>
        </p:spPr>
      </p:pic>
      <p:sp>
        <p:nvSpPr>
          <p:cNvPr id="508" name="Google Shape;508;p33"/>
          <p:cNvSpPr txBox="1">
            <a:spLocks noGrp="1"/>
          </p:cNvSpPr>
          <p:nvPr>
            <p:ph type="title"/>
          </p:nvPr>
        </p:nvSpPr>
        <p:spPr>
          <a:xfrm>
            <a:off x="0" y="-25400"/>
            <a:ext cx="121920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Example: Human Rationality?</a:t>
            </a:r>
            <a:endParaRPr/>
          </a:p>
        </p:txBody>
      </p:sp>
      <p:sp>
        <p:nvSpPr>
          <p:cNvPr id="509" name="Google Shape;509;p33"/>
          <p:cNvSpPr txBox="1">
            <a:spLocks noGrp="1"/>
          </p:cNvSpPr>
          <p:nvPr>
            <p:ph type="body" idx="1"/>
          </p:nvPr>
        </p:nvSpPr>
        <p:spPr>
          <a:xfrm>
            <a:off x="990600" y="1397001"/>
            <a:ext cx="5308600" cy="4729164"/>
          </a:xfrm>
          <a:prstGeom prst="rect">
            <a:avLst/>
          </a:prstGeom>
          <a:noFill/>
          <a:ln>
            <a:noFill/>
          </a:ln>
        </p:spPr>
        <p:txBody>
          <a:bodyPr spcFirstLastPara="1" wrap="square" lIns="91425" tIns="45700" rIns="91425" bIns="45700" anchor="t" anchorCtr="0">
            <a:noAutofit/>
          </a:bodyPr>
          <a:lstStyle/>
          <a:p>
            <a:pPr marL="342882" lvl="0" indent="-342882" algn="l" rtl="0">
              <a:lnSpc>
                <a:spcPct val="80000"/>
              </a:lnSpc>
              <a:spcBef>
                <a:spcPts val="0"/>
              </a:spcBef>
              <a:spcAft>
                <a:spcPts val="0"/>
              </a:spcAft>
              <a:buSzPts val="2200"/>
              <a:buChar char="▪"/>
            </a:pPr>
            <a:r>
              <a:rPr lang="en-US" sz="2200"/>
              <a:t>Famous example of Allais (1953)</a:t>
            </a:r>
            <a:endParaRPr/>
          </a:p>
          <a:p>
            <a:pPr marL="2514474" lvl="5" indent="-88888" algn="l" rtl="0">
              <a:lnSpc>
                <a:spcPct val="80000"/>
              </a:lnSpc>
              <a:spcBef>
                <a:spcPts val="440"/>
              </a:spcBef>
              <a:spcAft>
                <a:spcPts val="0"/>
              </a:spcAft>
              <a:buSzPts val="2200"/>
              <a:buNone/>
            </a:pPr>
            <a:endParaRPr sz="2200">
              <a:latin typeface="Calibri"/>
              <a:ea typeface="Calibri"/>
              <a:cs typeface="Calibri"/>
              <a:sym typeface="Calibri"/>
            </a:endParaRPr>
          </a:p>
          <a:p>
            <a:pPr marL="742913" lvl="1" indent="-285736" algn="l" rtl="0">
              <a:lnSpc>
                <a:spcPct val="80000"/>
              </a:lnSpc>
              <a:spcBef>
                <a:spcPts val="440"/>
              </a:spcBef>
              <a:spcAft>
                <a:spcPts val="0"/>
              </a:spcAft>
              <a:buSzPts val="2200"/>
              <a:buChar char="▪"/>
            </a:pPr>
            <a:r>
              <a:rPr lang="en-US" sz="2200"/>
              <a:t>A: [0.8, $4k;    0.2, $0]</a:t>
            </a:r>
            <a:endParaRPr/>
          </a:p>
          <a:p>
            <a:pPr marL="742913" lvl="1" indent="-285736" algn="l" rtl="0">
              <a:lnSpc>
                <a:spcPct val="80000"/>
              </a:lnSpc>
              <a:spcBef>
                <a:spcPts val="440"/>
              </a:spcBef>
              <a:spcAft>
                <a:spcPts val="0"/>
              </a:spcAft>
              <a:buSzPts val="2200"/>
              <a:buChar char="▪"/>
            </a:pPr>
            <a:r>
              <a:rPr lang="en-US" sz="2200"/>
              <a:t>B: [1.0, $3k;    0.0, $0]</a:t>
            </a:r>
            <a:endParaRPr/>
          </a:p>
          <a:p>
            <a:pPr marL="2514474" lvl="5" indent="-88888" algn="l" rtl="0">
              <a:lnSpc>
                <a:spcPct val="80000"/>
              </a:lnSpc>
              <a:spcBef>
                <a:spcPts val="440"/>
              </a:spcBef>
              <a:spcAft>
                <a:spcPts val="0"/>
              </a:spcAft>
              <a:buSzPts val="2200"/>
              <a:buNone/>
            </a:pPr>
            <a:endParaRPr sz="2200"/>
          </a:p>
          <a:p>
            <a:pPr marL="742913" lvl="1" indent="-285736" algn="l" rtl="0">
              <a:lnSpc>
                <a:spcPct val="80000"/>
              </a:lnSpc>
              <a:spcBef>
                <a:spcPts val="440"/>
              </a:spcBef>
              <a:spcAft>
                <a:spcPts val="0"/>
              </a:spcAft>
              <a:buSzPts val="2200"/>
              <a:buChar char="▪"/>
            </a:pPr>
            <a:r>
              <a:rPr lang="en-US" sz="2200"/>
              <a:t>C: [0.2, $4k;    0.8, $0]</a:t>
            </a:r>
            <a:endParaRPr/>
          </a:p>
          <a:p>
            <a:pPr marL="742913" lvl="1" indent="-285736" algn="l" rtl="0">
              <a:lnSpc>
                <a:spcPct val="80000"/>
              </a:lnSpc>
              <a:spcBef>
                <a:spcPts val="440"/>
              </a:spcBef>
              <a:spcAft>
                <a:spcPts val="0"/>
              </a:spcAft>
              <a:buSzPts val="2200"/>
              <a:buChar char="▪"/>
            </a:pPr>
            <a:r>
              <a:rPr lang="en-US" sz="2200"/>
              <a:t>D: [0.25, $3k;    0.75, $0]</a:t>
            </a:r>
            <a:endParaRPr/>
          </a:p>
          <a:p>
            <a:pPr marL="1142942" lvl="2" indent="-88888" algn="l" rtl="0">
              <a:lnSpc>
                <a:spcPct val="80000"/>
              </a:lnSpc>
              <a:spcBef>
                <a:spcPts val="440"/>
              </a:spcBef>
              <a:spcAft>
                <a:spcPts val="0"/>
              </a:spcAft>
              <a:buSzPts val="2200"/>
              <a:buNone/>
            </a:pPr>
            <a:endParaRPr sz="2200"/>
          </a:p>
          <a:p>
            <a:pPr marL="342882" lvl="0" indent="-342882" algn="l" rtl="0">
              <a:lnSpc>
                <a:spcPct val="80000"/>
              </a:lnSpc>
              <a:spcBef>
                <a:spcPts val="440"/>
              </a:spcBef>
              <a:spcAft>
                <a:spcPts val="0"/>
              </a:spcAft>
              <a:buSzPts val="2200"/>
              <a:buChar char="▪"/>
            </a:pPr>
            <a:r>
              <a:rPr lang="en-US" sz="2200"/>
              <a:t>Most people prefer B &gt; A, C &gt; D</a:t>
            </a:r>
            <a:endParaRPr/>
          </a:p>
          <a:p>
            <a:pPr marL="1142942" lvl="2" indent="-88888" algn="l" rtl="0">
              <a:lnSpc>
                <a:spcPct val="80000"/>
              </a:lnSpc>
              <a:spcBef>
                <a:spcPts val="440"/>
              </a:spcBef>
              <a:spcAft>
                <a:spcPts val="0"/>
              </a:spcAft>
              <a:buSzPts val="2200"/>
              <a:buNone/>
            </a:pPr>
            <a:endParaRPr sz="2200"/>
          </a:p>
          <a:p>
            <a:pPr marL="342882" lvl="0" indent="-342882" algn="l" rtl="0">
              <a:lnSpc>
                <a:spcPct val="80000"/>
              </a:lnSpc>
              <a:spcBef>
                <a:spcPts val="440"/>
              </a:spcBef>
              <a:spcAft>
                <a:spcPts val="0"/>
              </a:spcAft>
              <a:buSzPts val="2200"/>
              <a:buChar char="▪"/>
            </a:pPr>
            <a:r>
              <a:rPr lang="en-US" sz="2200"/>
              <a:t>But if U($0) = 0, then</a:t>
            </a:r>
            <a:endParaRPr/>
          </a:p>
          <a:p>
            <a:pPr marL="742913" lvl="1" indent="-285736" algn="l" rtl="0">
              <a:lnSpc>
                <a:spcPct val="80000"/>
              </a:lnSpc>
              <a:spcBef>
                <a:spcPts val="440"/>
              </a:spcBef>
              <a:spcAft>
                <a:spcPts val="0"/>
              </a:spcAft>
              <a:buSzPts val="2200"/>
              <a:buChar char="▪"/>
            </a:pPr>
            <a:r>
              <a:rPr lang="en-US" sz="2200"/>
              <a:t>B &gt; A ⇒ U($3k) &gt; 0.8 U($4k)</a:t>
            </a:r>
            <a:endParaRPr/>
          </a:p>
          <a:p>
            <a:pPr marL="742913" lvl="1" indent="-285736" algn="l" rtl="0">
              <a:lnSpc>
                <a:spcPct val="80000"/>
              </a:lnSpc>
              <a:spcBef>
                <a:spcPts val="440"/>
              </a:spcBef>
              <a:spcAft>
                <a:spcPts val="0"/>
              </a:spcAft>
              <a:buSzPts val="2200"/>
              <a:buChar char="▪"/>
            </a:pPr>
            <a:r>
              <a:rPr lang="en-US" sz="2200"/>
              <a:t>C &gt; D ⇒ 0.8 U($4k) &gt; U($3k)</a:t>
            </a:r>
            <a:endParaRPr/>
          </a:p>
          <a:p>
            <a:pPr marL="742913" lvl="1" indent="-146036" algn="l" rtl="0">
              <a:lnSpc>
                <a:spcPct val="80000"/>
              </a:lnSpc>
              <a:spcBef>
                <a:spcPts val="440"/>
              </a:spcBef>
              <a:spcAft>
                <a:spcPts val="0"/>
              </a:spcAft>
              <a:buSzPts val="2200"/>
              <a:buNone/>
            </a:pPr>
            <a:endParaRPr sz="2200"/>
          </a:p>
        </p:txBody>
      </p:sp>
      <p:sp>
        <p:nvSpPr>
          <p:cNvPr id="510" name="Google Shape;510;p33"/>
          <p:cNvSpPr/>
          <p:nvPr/>
        </p:nvSpPr>
        <p:spPr>
          <a:xfrm>
            <a:off x="4674535" y="3023492"/>
            <a:ext cx="285750" cy="228600"/>
          </a:xfrm>
          <a:prstGeom prst="leftArrow">
            <a:avLst>
              <a:gd name="adj1" fmla="val 50000"/>
              <a:gd name="adj2" fmla="val 50000"/>
            </a:avLst>
          </a:prstGeom>
          <a:solidFill>
            <a:srgbClr val="99CCFF"/>
          </a:solidFill>
          <a:ln w="25400" cap="flat" cmpd="sng">
            <a:solidFill>
              <a:srgbClr val="60606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0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Oval 66">
            <a:extLst>
              <a:ext uri="{FF2B5EF4-FFF2-40B4-BE49-F238E27FC236}">
                <a16:creationId xmlns:a16="http://schemas.microsoft.com/office/drawing/2014/main" id="{BCFF0BF6-952B-2C49-818D-831917E936A3}"/>
              </a:ext>
            </a:extLst>
          </p:cNvPr>
          <p:cNvSpPr/>
          <p:nvPr/>
        </p:nvSpPr>
        <p:spPr>
          <a:xfrm>
            <a:off x="4833445" y="4628255"/>
            <a:ext cx="504825" cy="504825"/>
          </a:xfrm>
          <a:prstGeom prst="ellipse">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3125D429-987A-1247-8C66-3C5F6D35F65D}"/>
              </a:ext>
            </a:extLst>
          </p:cNvPr>
          <p:cNvSpPr/>
          <p:nvPr/>
        </p:nvSpPr>
        <p:spPr>
          <a:xfrm>
            <a:off x="2347097" y="2160077"/>
            <a:ext cx="504825" cy="504825"/>
          </a:xfrm>
          <a:prstGeom prst="ellipse">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7664E13-4AF8-044D-9B57-F8C9D2A92989}"/>
              </a:ext>
            </a:extLst>
          </p:cNvPr>
          <p:cNvSpPr>
            <a:spLocks noGrp="1"/>
          </p:cNvSpPr>
          <p:nvPr>
            <p:ph type="title"/>
          </p:nvPr>
        </p:nvSpPr>
        <p:spPr/>
        <p:txBody>
          <a:bodyPr/>
          <a:lstStyle/>
          <a:p>
            <a:r>
              <a:rPr lang="en-US" dirty="0"/>
              <a:t>Navigating an Asteroid Field</a:t>
            </a:r>
          </a:p>
        </p:txBody>
      </p:sp>
      <p:sp>
        <p:nvSpPr>
          <p:cNvPr id="36" name="Content Placeholder 35">
            <a:extLst>
              <a:ext uri="{FF2B5EF4-FFF2-40B4-BE49-F238E27FC236}">
                <a16:creationId xmlns:a16="http://schemas.microsoft.com/office/drawing/2014/main" id="{83FF81B6-353D-F74E-8C64-67854A7ED442}"/>
              </a:ext>
            </a:extLst>
          </p:cNvPr>
          <p:cNvSpPr>
            <a:spLocks noGrp="1"/>
          </p:cNvSpPr>
          <p:nvPr>
            <p:ph sz="half" idx="1"/>
          </p:nvPr>
        </p:nvSpPr>
        <p:spPr/>
        <p:txBody>
          <a:bodyPr/>
          <a:lstStyle/>
          <a:p>
            <a:r>
              <a:rPr lang="en-US" dirty="0"/>
              <a:t>For action sequence </a:t>
            </a:r>
          </a:p>
          <a:p>
            <a:pPr algn="ctr"/>
            <a:r>
              <a:rPr lang="en-US" dirty="0"/>
              <a:t>[</a:t>
            </a:r>
            <a:r>
              <a:rPr lang="en-US" i="1" dirty="0"/>
              <a:t>Up, Up, Right, Right, Right</a:t>
            </a:r>
            <a:r>
              <a:rPr lang="en-US" dirty="0"/>
              <a:t>], </a:t>
            </a:r>
          </a:p>
          <a:p>
            <a:r>
              <a:rPr lang="en-US" dirty="0"/>
              <a:t>what’s the probability that the millennium falcon reaches the intended goal? </a:t>
            </a:r>
          </a:p>
        </p:txBody>
      </p:sp>
      <p:sp>
        <p:nvSpPr>
          <p:cNvPr id="87" name="TextBox 86">
            <a:extLst>
              <a:ext uri="{FF2B5EF4-FFF2-40B4-BE49-F238E27FC236}">
                <a16:creationId xmlns:a16="http://schemas.microsoft.com/office/drawing/2014/main" id="{145228C1-4197-6D4F-BEF0-85A5E127FA42}"/>
              </a:ext>
            </a:extLst>
          </p:cNvPr>
          <p:cNvSpPr txBox="1"/>
          <p:nvPr/>
        </p:nvSpPr>
        <p:spPr>
          <a:xfrm>
            <a:off x="6765984" y="6042130"/>
            <a:ext cx="316112" cy="369332"/>
          </a:xfrm>
          <a:prstGeom prst="rect">
            <a:avLst/>
          </a:prstGeom>
          <a:noFill/>
        </p:spPr>
        <p:txBody>
          <a:bodyPr wrap="none" rtlCol="0">
            <a:spAutoFit/>
          </a:bodyPr>
          <a:lstStyle/>
          <a:p>
            <a:r>
              <a:rPr lang="en-US" dirty="0"/>
              <a:t>1</a:t>
            </a:r>
          </a:p>
        </p:txBody>
      </p:sp>
      <p:sp>
        <p:nvSpPr>
          <p:cNvPr id="88" name="TextBox 87">
            <a:extLst>
              <a:ext uri="{FF2B5EF4-FFF2-40B4-BE49-F238E27FC236}">
                <a16:creationId xmlns:a16="http://schemas.microsoft.com/office/drawing/2014/main" id="{F62FC5C0-709E-BB4E-BCC8-799F3BA9B16A}"/>
              </a:ext>
            </a:extLst>
          </p:cNvPr>
          <p:cNvSpPr txBox="1"/>
          <p:nvPr/>
        </p:nvSpPr>
        <p:spPr>
          <a:xfrm>
            <a:off x="8010050" y="6040506"/>
            <a:ext cx="316112" cy="369332"/>
          </a:xfrm>
          <a:prstGeom prst="rect">
            <a:avLst/>
          </a:prstGeom>
          <a:noFill/>
        </p:spPr>
        <p:txBody>
          <a:bodyPr wrap="none" rtlCol="0">
            <a:spAutoFit/>
          </a:bodyPr>
          <a:lstStyle/>
          <a:p>
            <a:r>
              <a:rPr lang="en-US" dirty="0"/>
              <a:t>2</a:t>
            </a:r>
          </a:p>
        </p:txBody>
      </p:sp>
      <p:sp>
        <p:nvSpPr>
          <p:cNvPr id="89" name="TextBox 88">
            <a:extLst>
              <a:ext uri="{FF2B5EF4-FFF2-40B4-BE49-F238E27FC236}">
                <a16:creationId xmlns:a16="http://schemas.microsoft.com/office/drawing/2014/main" id="{5562E0BB-142A-1545-B844-B9456E7F3F91}"/>
              </a:ext>
            </a:extLst>
          </p:cNvPr>
          <p:cNvSpPr txBox="1"/>
          <p:nvPr/>
        </p:nvSpPr>
        <p:spPr>
          <a:xfrm>
            <a:off x="9254116" y="6053089"/>
            <a:ext cx="316112" cy="369332"/>
          </a:xfrm>
          <a:prstGeom prst="rect">
            <a:avLst/>
          </a:prstGeom>
          <a:noFill/>
        </p:spPr>
        <p:txBody>
          <a:bodyPr wrap="none" rtlCol="0">
            <a:spAutoFit/>
          </a:bodyPr>
          <a:lstStyle/>
          <a:p>
            <a:r>
              <a:rPr lang="en-US" dirty="0"/>
              <a:t>3</a:t>
            </a:r>
          </a:p>
        </p:txBody>
      </p:sp>
      <p:sp>
        <p:nvSpPr>
          <p:cNvPr id="90" name="TextBox 89">
            <a:extLst>
              <a:ext uri="{FF2B5EF4-FFF2-40B4-BE49-F238E27FC236}">
                <a16:creationId xmlns:a16="http://schemas.microsoft.com/office/drawing/2014/main" id="{DD599B05-4CDF-4F48-AC4B-A905844794CC}"/>
              </a:ext>
            </a:extLst>
          </p:cNvPr>
          <p:cNvSpPr txBox="1"/>
          <p:nvPr/>
        </p:nvSpPr>
        <p:spPr>
          <a:xfrm>
            <a:off x="10498182" y="6051465"/>
            <a:ext cx="316112" cy="369332"/>
          </a:xfrm>
          <a:prstGeom prst="rect">
            <a:avLst/>
          </a:prstGeom>
          <a:noFill/>
        </p:spPr>
        <p:txBody>
          <a:bodyPr wrap="none" rtlCol="0">
            <a:spAutoFit/>
          </a:bodyPr>
          <a:lstStyle/>
          <a:p>
            <a:r>
              <a:rPr lang="en-US" dirty="0"/>
              <a:t>4</a:t>
            </a:r>
          </a:p>
        </p:txBody>
      </p:sp>
      <p:sp>
        <p:nvSpPr>
          <p:cNvPr id="91" name="TextBox 90">
            <a:extLst>
              <a:ext uri="{FF2B5EF4-FFF2-40B4-BE49-F238E27FC236}">
                <a16:creationId xmlns:a16="http://schemas.microsoft.com/office/drawing/2014/main" id="{8CF6042F-C503-654C-A7D7-A937C7DA96E6}"/>
              </a:ext>
            </a:extLst>
          </p:cNvPr>
          <p:cNvSpPr txBox="1"/>
          <p:nvPr/>
        </p:nvSpPr>
        <p:spPr>
          <a:xfrm>
            <a:off x="5933414" y="5183012"/>
            <a:ext cx="316112" cy="369332"/>
          </a:xfrm>
          <a:prstGeom prst="rect">
            <a:avLst/>
          </a:prstGeom>
          <a:noFill/>
        </p:spPr>
        <p:txBody>
          <a:bodyPr wrap="none" rtlCol="0">
            <a:spAutoFit/>
          </a:bodyPr>
          <a:lstStyle/>
          <a:p>
            <a:r>
              <a:rPr lang="en-US" dirty="0"/>
              <a:t>1</a:t>
            </a:r>
          </a:p>
        </p:txBody>
      </p:sp>
      <p:sp>
        <p:nvSpPr>
          <p:cNvPr id="92" name="TextBox 91">
            <a:extLst>
              <a:ext uri="{FF2B5EF4-FFF2-40B4-BE49-F238E27FC236}">
                <a16:creationId xmlns:a16="http://schemas.microsoft.com/office/drawing/2014/main" id="{0BD35F00-0DA7-4D4E-BC17-5B61E488A39E}"/>
              </a:ext>
            </a:extLst>
          </p:cNvPr>
          <p:cNvSpPr txBox="1"/>
          <p:nvPr/>
        </p:nvSpPr>
        <p:spPr>
          <a:xfrm>
            <a:off x="5925264" y="3875790"/>
            <a:ext cx="316112" cy="369332"/>
          </a:xfrm>
          <a:prstGeom prst="rect">
            <a:avLst/>
          </a:prstGeom>
          <a:noFill/>
        </p:spPr>
        <p:txBody>
          <a:bodyPr wrap="none" rtlCol="0">
            <a:spAutoFit/>
          </a:bodyPr>
          <a:lstStyle/>
          <a:p>
            <a:r>
              <a:rPr lang="en-US" dirty="0"/>
              <a:t>2</a:t>
            </a:r>
          </a:p>
        </p:txBody>
      </p:sp>
      <p:sp>
        <p:nvSpPr>
          <p:cNvPr id="93" name="TextBox 92">
            <a:extLst>
              <a:ext uri="{FF2B5EF4-FFF2-40B4-BE49-F238E27FC236}">
                <a16:creationId xmlns:a16="http://schemas.microsoft.com/office/drawing/2014/main" id="{DEF87A9B-2F65-6A48-860C-9F38C97DB77E}"/>
              </a:ext>
            </a:extLst>
          </p:cNvPr>
          <p:cNvSpPr txBox="1"/>
          <p:nvPr/>
        </p:nvSpPr>
        <p:spPr>
          <a:xfrm>
            <a:off x="5918274" y="2609046"/>
            <a:ext cx="316112" cy="369332"/>
          </a:xfrm>
          <a:prstGeom prst="rect">
            <a:avLst/>
          </a:prstGeom>
          <a:noFill/>
        </p:spPr>
        <p:txBody>
          <a:bodyPr wrap="none" rtlCol="0">
            <a:spAutoFit/>
          </a:bodyPr>
          <a:lstStyle/>
          <a:p>
            <a:r>
              <a:rPr lang="en-US" dirty="0"/>
              <a:t>3</a:t>
            </a:r>
          </a:p>
        </p:txBody>
      </p:sp>
      <p:sp>
        <p:nvSpPr>
          <p:cNvPr id="29" name="TextBox 28">
            <a:extLst>
              <a:ext uri="{FF2B5EF4-FFF2-40B4-BE49-F238E27FC236}">
                <a16:creationId xmlns:a16="http://schemas.microsoft.com/office/drawing/2014/main" id="{B65F4E63-A38D-3C46-AA3C-CAF7C3150C9A}"/>
              </a:ext>
            </a:extLst>
          </p:cNvPr>
          <p:cNvSpPr txBox="1"/>
          <p:nvPr/>
        </p:nvSpPr>
        <p:spPr>
          <a:xfrm>
            <a:off x="709223" y="4333223"/>
            <a:ext cx="2061783" cy="369332"/>
          </a:xfrm>
          <a:prstGeom prst="rect">
            <a:avLst/>
          </a:prstGeom>
          <a:noFill/>
        </p:spPr>
        <p:txBody>
          <a:bodyPr wrap="none" rtlCol="0">
            <a:spAutoFit/>
          </a:bodyPr>
          <a:lstStyle/>
          <a:p>
            <a:r>
              <a:rPr lang="en-US" dirty="0"/>
              <a:t>Transition Model:</a:t>
            </a:r>
          </a:p>
        </p:txBody>
      </p:sp>
      <p:grpSp>
        <p:nvGrpSpPr>
          <p:cNvPr id="30" name="Group 29">
            <a:extLst>
              <a:ext uri="{FF2B5EF4-FFF2-40B4-BE49-F238E27FC236}">
                <a16:creationId xmlns:a16="http://schemas.microsoft.com/office/drawing/2014/main" id="{D660ACAB-2D90-1246-BF9B-1580CD6E12F5}"/>
              </a:ext>
            </a:extLst>
          </p:cNvPr>
          <p:cNvGrpSpPr/>
          <p:nvPr/>
        </p:nvGrpSpPr>
        <p:grpSpPr>
          <a:xfrm>
            <a:off x="2976325" y="3934757"/>
            <a:ext cx="2361945" cy="2116708"/>
            <a:chOff x="2346595" y="1672526"/>
            <a:chExt cx="2361945" cy="2116708"/>
          </a:xfrm>
        </p:grpSpPr>
        <p:sp>
          <p:nvSpPr>
            <p:cNvPr id="31" name="Rectangle 30">
              <a:extLst>
                <a:ext uri="{FF2B5EF4-FFF2-40B4-BE49-F238E27FC236}">
                  <a16:creationId xmlns:a16="http://schemas.microsoft.com/office/drawing/2014/main" id="{CF0047BF-3AA7-AA42-BFEF-8CA8D6711366}"/>
                </a:ext>
              </a:extLst>
            </p:cNvPr>
            <p:cNvSpPr/>
            <p:nvPr/>
          </p:nvSpPr>
          <p:spPr>
            <a:xfrm>
              <a:off x="2933150" y="2522315"/>
              <a:ext cx="1266918" cy="1266919"/>
            </a:xfrm>
            <a:prstGeom prst="rect">
              <a:avLst/>
            </a:prstGeom>
            <a:blipFill>
              <a:blip r:embed="rId3"/>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a:p>
              <a:pPr algn="ctr"/>
              <a:r>
                <a:rPr lang="en-US" dirty="0"/>
                <a:t>Action: Up</a:t>
              </a:r>
            </a:p>
          </p:txBody>
        </p:sp>
        <p:sp>
          <p:nvSpPr>
            <p:cNvPr id="32" name="Up Arrow 31">
              <a:extLst>
                <a:ext uri="{FF2B5EF4-FFF2-40B4-BE49-F238E27FC236}">
                  <a16:creationId xmlns:a16="http://schemas.microsoft.com/office/drawing/2014/main" id="{6088E6D7-4169-AA48-BE10-937CBC726EAD}"/>
                </a:ext>
              </a:extLst>
            </p:cNvPr>
            <p:cNvSpPr/>
            <p:nvPr/>
          </p:nvSpPr>
          <p:spPr>
            <a:xfrm>
              <a:off x="3221894" y="2003758"/>
              <a:ext cx="689429" cy="1157533"/>
            </a:xfrm>
            <a:prstGeom prst="up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Left-Right Arrow 32">
              <a:extLst>
                <a:ext uri="{FF2B5EF4-FFF2-40B4-BE49-F238E27FC236}">
                  <a16:creationId xmlns:a16="http://schemas.microsoft.com/office/drawing/2014/main" id="{8F7E5BFB-7D46-AA47-918F-F9581B1E8365}"/>
                </a:ext>
              </a:extLst>
            </p:cNvPr>
            <p:cNvSpPr/>
            <p:nvPr/>
          </p:nvSpPr>
          <p:spPr>
            <a:xfrm>
              <a:off x="2567764" y="2831810"/>
              <a:ext cx="1997687" cy="323964"/>
            </a:xfrm>
            <a:prstGeom prst="lef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F1397CC3-F8BF-F545-9119-455B7E9D3EC2}"/>
                </a:ext>
              </a:extLst>
            </p:cNvPr>
            <p:cNvSpPr txBox="1"/>
            <p:nvPr/>
          </p:nvSpPr>
          <p:spPr>
            <a:xfrm>
              <a:off x="3299287" y="1672526"/>
              <a:ext cx="508473" cy="369332"/>
            </a:xfrm>
            <a:prstGeom prst="rect">
              <a:avLst/>
            </a:prstGeom>
            <a:noFill/>
          </p:spPr>
          <p:txBody>
            <a:bodyPr wrap="none" rtlCol="0">
              <a:spAutoFit/>
            </a:bodyPr>
            <a:lstStyle/>
            <a:p>
              <a:r>
                <a:rPr lang="en-US" dirty="0"/>
                <a:t>0.8</a:t>
              </a:r>
            </a:p>
          </p:txBody>
        </p:sp>
        <p:sp>
          <p:nvSpPr>
            <p:cNvPr id="37" name="TextBox 36">
              <a:extLst>
                <a:ext uri="{FF2B5EF4-FFF2-40B4-BE49-F238E27FC236}">
                  <a16:creationId xmlns:a16="http://schemas.microsoft.com/office/drawing/2014/main" id="{4D0AC9C6-679A-5F47-857F-AA1B08920A13}"/>
                </a:ext>
              </a:extLst>
            </p:cNvPr>
            <p:cNvSpPr txBox="1"/>
            <p:nvPr/>
          </p:nvSpPr>
          <p:spPr>
            <a:xfrm>
              <a:off x="2346595" y="2462478"/>
              <a:ext cx="508473" cy="369332"/>
            </a:xfrm>
            <a:prstGeom prst="rect">
              <a:avLst/>
            </a:prstGeom>
            <a:noFill/>
          </p:spPr>
          <p:txBody>
            <a:bodyPr wrap="none" rtlCol="0">
              <a:spAutoFit/>
            </a:bodyPr>
            <a:lstStyle/>
            <a:p>
              <a:r>
                <a:rPr lang="en-US" dirty="0"/>
                <a:t>0.1</a:t>
              </a:r>
            </a:p>
          </p:txBody>
        </p:sp>
        <p:sp>
          <p:nvSpPr>
            <p:cNvPr id="38" name="TextBox 37">
              <a:extLst>
                <a:ext uri="{FF2B5EF4-FFF2-40B4-BE49-F238E27FC236}">
                  <a16:creationId xmlns:a16="http://schemas.microsoft.com/office/drawing/2014/main" id="{D0320526-45DC-1341-8CA9-F6AC340CC826}"/>
                </a:ext>
              </a:extLst>
            </p:cNvPr>
            <p:cNvSpPr txBox="1"/>
            <p:nvPr/>
          </p:nvSpPr>
          <p:spPr>
            <a:xfrm>
              <a:off x="4200067" y="2462478"/>
              <a:ext cx="508473" cy="369332"/>
            </a:xfrm>
            <a:prstGeom prst="rect">
              <a:avLst/>
            </a:prstGeom>
            <a:noFill/>
          </p:spPr>
          <p:txBody>
            <a:bodyPr wrap="none" rtlCol="0">
              <a:spAutoFit/>
            </a:bodyPr>
            <a:lstStyle/>
            <a:p>
              <a:r>
                <a:rPr lang="en-US" dirty="0"/>
                <a:t>0.1</a:t>
              </a:r>
            </a:p>
          </p:txBody>
        </p:sp>
      </p:grpSp>
      <p:sp>
        <p:nvSpPr>
          <p:cNvPr id="3" name="Rectangle 2">
            <a:extLst>
              <a:ext uri="{FF2B5EF4-FFF2-40B4-BE49-F238E27FC236}">
                <a16:creationId xmlns:a16="http://schemas.microsoft.com/office/drawing/2014/main" id="{F17383F7-74F2-7C4B-9370-D05A883D8725}"/>
              </a:ext>
            </a:extLst>
          </p:cNvPr>
          <p:cNvSpPr/>
          <p:nvPr/>
        </p:nvSpPr>
        <p:spPr>
          <a:xfrm>
            <a:off x="1881358" y="3460109"/>
            <a:ext cx="513282" cy="369332"/>
          </a:xfrm>
          <a:prstGeom prst="rect">
            <a:avLst/>
          </a:prstGeom>
        </p:spPr>
        <p:txBody>
          <a:bodyPr wrap="none">
            <a:spAutoFit/>
          </a:bodyPr>
          <a:lstStyle/>
          <a:p>
            <a:r>
              <a:rPr lang="en-US" b="1" dirty="0"/>
              <a:t>0.1</a:t>
            </a:r>
            <a:endParaRPr lang="en-US" dirty="0"/>
          </a:p>
        </p:txBody>
      </p:sp>
      <p:sp>
        <p:nvSpPr>
          <p:cNvPr id="40" name="Rectangle 39">
            <a:extLst>
              <a:ext uri="{FF2B5EF4-FFF2-40B4-BE49-F238E27FC236}">
                <a16:creationId xmlns:a16="http://schemas.microsoft.com/office/drawing/2014/main" id="{BA4441D7-B8EE-1643-8AB9-73E271ADE39D}"/>
              </a:ext>
            </a:extLst>
          </p:cNvPr>
          <p:cNvSpPr/>
          <p:nvPr/>
        </p:nvSpPr>
        <p:spPr>
          <a:xfrm>
            <a:off x="2279272" y="3462643"/>
            <a:ext cx="697627" cy="369332"/>
          </a:xfrm>
          <a:prstGeom prst="rect">
            <a:avLst/>
          </a:prstGeom>
        </p:spPr>
        <p:txBody>
          <a:bodyPr wrap="none">
            <a:spAutoFit/>
          </a:bodyPr>
          <a:lstStyle/>
          <a:p>
            <a:r>
              <a:rPr lang="en-US" b="1" dirty="0"/>
              <a:t>* 0.1</a:t>
            </a:r>
            <a:endParaRPr lang="en-US" dirty="0"/>
          </a:p>
        </p:txBody>
      </p:sp>
      <p:grpSp>
        <p:nvGrpSpPr>
          <p:cNvPr id="44" name="Group 43">
            <a:extLst>
              <a:ext uri="{FF2B5EF4-FFF2-40B4-BE49-F238E27FC236}">
                <a16:creationId xmlns:a16="http://schemas.microsoft.com/office/drawing/2014/main" id="{D1C1C937-8F7C-6F4F-82B0-0C18EB8BA79D}"/>
              </a:ext>
            </a:extLst>
          </p:cNvPr>
          <p:cNvGrpSpPr/>
          <p:nvPr/>
        </p:nvGrpSpPr>
        <p:grpSpPr>
          <a:xfrm>
            <a:off x="6253247" y="2151925"/>
            <a:ext cx="5100553" cy="3808909"/>
            <a:chOff x="6253247" y="2151925"/>
            <a:chExt cx="5100553" cy="3808909"/>
          </a:xfrm>
        </p:grpSpPr>
        <p:pic>
          <p:nvPicPr>
            <p:cNvPr id="45" name="Picture 2" descr="Starfield Dark – stylish, high-quality wallpaper with fast delivery –  Photowall">
              <a:extLst>
                <a:ext uri="{FF2B5EF4-FFF2-40B4-BE49-F238E27FC236}">
                  <a16:creationId xmlns:a16="http://schemas.microsoft.com/office/drawing/2014/main" id="{23BFDC0A-0A0E-D145-BCF2-EAEA8B9398C3}"/>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99572" y="2151925"/>
              <a:ext cx="5054228" cy="3795995"/>
            </a:xfrm>
            <a:prstGeom prst="rect">
              <a:avLst/>
            </a:prstGeom>
            <a:noFill/>
            <a:extLst>
              <a:ext uri="{909E8E84-426E-40DD-AFC4-6F175D3DCCD1}">
                <a14:hiddenFill xmlns:a14="http://schemas.microsoft.com/office/drawing/2010/main">
                  <a:solidFill>
                    <a:srgbClr val="FFFFFF"/>
                  </a:solidFill>
                </a14:hiddenFill>
              </a:ext>
            </a:extLst>
          </p:spPr>
        </p:pic>
        <p:grpSp>
          <p:nvGrpSpPr>
            <p:cNvPr id="46" name="Group 45">
              <a:extLst>
                <a:ext uri="{FF2B5EF4-FFF2-40B4-BE49-F238E27FC236}">
                  <a16:creationId xmlns:a16="http://schemas.microsoft.com/office/drawing/2014/main" id="{FF780C1E-BD8F-DD44-A3B7-5A3EEB8B2C6E}"/>
                </a:ext>
              </a:extLst>
            </p:cNvPr>
            <p:cNvGrpSpPr/>
            <p:nvPr/>
          </p:nvGrpSpPr>
          <p:grpSpPr>
            <a:xfrm>
              <a:off x="6253247" y="2160077"/>
              <a:ext cx="5067674" cy="3800757"/>
              <a:chOff x="6456556" y="2714547"/>
              <a:chExt cx="3657600" cy="2743201"/>
            </a:xfrm>
            <a:solidFill>
              <a:schemeClr val="tx1"/>
            </a:solidFill>
          </p:grpSpPr>
          <p:sp>
            <p:nvSpPr>
              <p:cNvPr id="53" name="Rectangle 52">
                <a:extLst>
                  <a:ext uri="{FF2B5EF4-FFF2-40B4-BE49-F238E27FC236}">
                    <a16:creationId xmlns:a16="http://schemas.microsoft.com/office/drawing/2014/main" id="{1FEFF9BE-D992-C449-85CD-A6E092213608}"/>
                  </a:ext>
                </a:extLst>
              </p:cNvPr>
              <p:cNvSpPr/>
              <p:nvPr/>
            </p:nvSpPr>
            <p:spPr>
              <a:xfrm>
                <a:off x="7364899" y="3635183"/>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p>
            </p:txBody>
          </p:sp>
          <p:sp>
            <p:nvSpPr>
              <p:cNvPr id="54" name="Rectangle 53">
                <a:extLst>
                  <a:ext uri="{FF2B5EF4-FFF2-40B4-BE49-F238E27FC236}">
                    <a16:creationId xmlns:a16="http://schemas.microsoft.com/office/drawing/2014/main" id="{8B4CFD80-915A-7947-8FDA-137CF5AED0AF}"/>
                  </a:ext>
                </a:extLst>
              </p:cNvPr>
              <p:cNvSpPr/>
              <p:nvPr/>
            </p:nvSpPr>
            <p:spPr>
              <a:xfrm>
                <a:off x="9197683" y="2714547"/>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Rectangle 54">
                <a:extLst>
                  <a:ext uri="{FF2B5EF4-FFF2-40B4-BE49-F238E27FC236}">
                    <a16:creationId xmlns:a16="http://schemas.microsoft.com/office/drawing/2014/main" id="{6359B4F2-ABA7-2243-A642-D0910F4E608F}"/>
                  </a:ext>
                </a:extLst>
              </p:cNvPr>
              <p:cNvSpPr/>
              <p:nvPr/>
            </p:nvSpPr>
            <p:spPr>
              <a:xfrm>
                <a:off x="7370344" y="2714547"/>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Rectangle 55">
                <a:extLst>
                  <a:ext uri="{FF2B5EF4-FFF2-40B4-BE49-F238E27FC236}">
                    <a16:creationId xmlns:a16="http://schemas.microsoft.com/office/drawing/2014/main" id="{1D8264F4-CF05-4241-95A7-A028E079A8B0}"/>
                  </a:ext>
                </a:extLst>
              </p:cNvPr>
              <p:cNvSpPr/>
              <p:nvPr/>
            </p:nvSpPr>
            <p:spPr>
              <a:xfrm>
                <a:off x="8285356" y="27145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BDF67E4D-6ADC-7742-870B-274586B9256C}"/>
                  </a:ext>
                </a:extLst>
              </p:cNvPr>
              <p:cNvSpPr/>
              <p:nvPr/>
            </p:nvSpPr>
            <p:spPr>
              <a:xfrm>
                <a:off x="6456556" y="36289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Rectangle 57">
                <a:extLst>
                  <a:ext uri="{FF2B5EF4-FFF2-40B4-BE49-F238E27FC236}">
                    <a16:creationId xmlns:a16="http://schemas.microsoft.com/office/drawing/2014/main" id="{2E6DC1EA-6293-244C-84CC-CBF7E199EB6D}"/>
                  </a:ext>
                </a:extLst>
              </p:cNvPr>
              <p:cNvSpPr/>
              <p:nvPr/>
            </p:nvSpPr>
            <p:spPr>
              <a:xfrm>
                <a:off x="6457592" y="2714547"/>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Rectangle 58">
                <a:extLst>
                  <a:ext uri="{FF2B5EF4-FFF2-40B4-BE49-F238E27FC236}">
                    <a16:creationId xmlns:a16="http://schemas.microsoft.com/office/drawing/2014/main" id="{73EDAF56-5A33-5B4D-BB89-9E93F276C4AD}"/>
                  </a:ext>
                </a:extLst>
              </p:cNvPr>
              <p:cNvSpPr/>
              <p:nvPr/>
            </p:nvSpPr>
            <p:spPr>
              <a:xfrm>
                <a:off x="8285356" y="36289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Rectangle 59">
                <a:extLst>
                  <a:ext uri="{FF2B5EF4-FFF2-40B4-BE49-F238E27FC236}">
                    <a16:creationId xmlns:a16="http://schemas.microsoft.com/office/drawing/2014/main" id="{718CA882-DC70-D442-8D55-5744CEF16F7B}"/>
                  </a:ext>
                </a:extLst>
              </p:cNvPr>
              <p:cNvSpPr/>
              <p:nvPr/>
            </p:nvSpPr>
            <p:spPr>
              <a:xfrm>
                <a:off x="9199756" y="36289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32A48333-C9E5-1B4D-AD3D-E3EEC121C4F5}"/>
                  </a:ext>
                </a:extLst>
              </p:cNvPr>
              <p:cNvSpPr/>
              <p:nvPr/>
            </p:nvSpPr>
            <p:spPr>
              <a:xfrm>
                <a:off x="64565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8C17A135-FEE2-AE40-BEBC-338BB2704348}"/>
                  </a:ext>
                </a:extLst>
              </p:cNvPr>
              <p:cNvSpPr/>
              <p:nvPr/>
            </p:nvSpPr>
            <p:spPr>
              <a:xfrm>
                <a:off x="73709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Rectangle 62">
                <a:extLst>
                  <a:ext uri="{FF2B5EF4-FFF2-40B4-BE49-F238E27FC236}">
                    <a16:creationId xmlns:a16="http://schemas.microsoft.com/office/drawing/2014/main" id="{2CFBED7D-DF0E-204F-A46D-BE68AD87BA55}"/>
                  </a:ext>
                </a:extLst>
              </p:cNvPr>
              <p:cNvSpPr/>
              <p:nvPr/>
            </p:nvSpPr>
            <p:spPr>
              <a:xfrm>
                <a:off x="82853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Rectangle 63">
                <a:extLst>
                  <a:ext uri="{FF2B5EF4-FFF2-40B4-BE49-F238E27FC236}">
                    <a16:creationId xmlns:a16="http://schemas.microsoft.com/office/drawing/2014/main" id="{2C7D6165-5ABB-964C-AB85-10E74C2A0BA8}"/>
                  </a:ext>
                </a:extLst>
              </p:cNvPr>
              <p:cNvSpPr/>
              <p:nvPr/>
            </p:nvSpPr>
            <p:spPr>
              <a:xfrm>
                <a:off x="91997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47" name="Picture 46">
              <a:extLst>
                <a:ext uri="{FF2B5EF4-FFF2-40B4-BE49-F238E27FC236}">
                  <a16:creationId xmlns:a16="http://schemas.microsoft.com/office/drawing/2014/main" id="{4C6EB780-5CE9-3148-86C3-2F378F67E4CD}"/>
                </a:ext>
              </a:extLst>
            </p:cNvPr>
            <p:cNvPicPr>
              <a:picLocks noChangeAspect="1"/>
            </p:cNvPicPr>
            <p:nvPr/>
          </p:nvPicPr>
          <p:blipFill>
            <a:blip r:embed="rId5"/>
            <a:stretch>
              <a:fillRect/>
            </a:stretch>
          </p:blipFill>
          <p:spPr>
            <a:xfrm>
              <a:off x="10165337" y="3636708"/>
              <a:ext cx="941527" cy="826430"/>
            </a:xfrm>
            <a:prstGeom prst="rect">
              <a:avLst/>
            </a:prstGeom>
          </p:spPr>
        </p:pic>
        <p:sp>
          <p:nvSpPr>
            <p:cNvPr id="48" name="Rectangle 47">
              <a:extLst>
                <a:ext uri="{FF2B5EF4-FFF2-40B4-BE49-F238E27FC236}">
                  <a16:creationId xmlns:a16="http://schemas.microsoft.com/office/drawing/2014/main" id="{0824F843-5537-9744-91DB-7B2164692CC7}"/>
                </a:ext>
              </a:extLst>
            </p:cNvPr>
            <p:cNvSpPr/>
            <p:nvPr/>
          </p:nvSpPr>
          <p:spPr>
            <a:xfrm>
              <a:off x="10787652" y="3506633"/>
              <a:ext cx="431528" cy="369332"/>
            </a:xfrm>
            <a:prstGeom prst="rect">
              <a:avLst/>
            </a:prstGeom>
            <a:solidFill>
              <a:schemeClr val="accent2"/>
            </a:solidFill>
            <a:ln w="38100">
              <a:solidFill>
                <a:schemeClr val="accent1">
                  <a:shade val="50000"/>
                </a:schemeClr>
              </a:solidFill>
            </a:ln>
          </p:spPr>
          <p:txBody>
            <a:bodyPr wrap="none">
              <a:spAutoFit/>
            </a:bodyPr>
            <a:lstStyle/>
            <a:p>
              <a:r>
                <a:rPr lang="en-US" dirty="0"/>
                <a:t>–1</a:t>
              </a:r>
            </a:p>
          </p:txBody>
        </p:sp>
        <p:pic>
          <p:nvPicPr>
            <p:cNvPr id="49" name="Picture 48">
              <a:extLst>
                <a:ext uri="{FF2B5EF4-FFF2-40B4-BE49-F238E27FC236}">
                  <a16:creationId xmlns:a16="http://schemas.microsoft.com/office/drawing/2014/main" id="{8DC0C323-57ED-DA47-A7E4-B8DB77FA3987}"/>
                </a:ext>
              </a:extLst>
            </p:cNvPr>
            <p:cNvPicPr>
              <a:picLocks noChangeAspect="1"/>
            </p:cNvPicPr>
            <p:nvPr/>
          </p:nvPicPr>
          <p:blipFill>
            <a:blip r:embed="rId5"/>
            <a:stretch>
              <a:fillRect/>
            </a:stretch>
          </p:blipFill>
          <p:spPr>
            <a:xfrm>
              <a:off x="7576993" y="3732787"/>
              <a:ext cx="968790" cy="850360"/>
            </a:xfrm>
            <a:prstGeom prst="rect">
              <a:avLst/>
            </a:prstGeom>
          </p:spPr>
        </p:pic>
        <p:sp>
          <p:nvSpPr>
            <p:cNvPr id="50" name="Rectangle 49">
              <a:extLst>
                <a:ext uri="{FF2B5EF4-FFF2-40B4-BE49-F238E27FC236}">
                  <a16:creationId xmlns:a16="http://schemas.microsoft.com/office/drawing/2014/main" id="{5BA4E7B3-5208-3F41-A8FE-5697309FE8F3}"/>
                </a:ext>
              </a:extLst>
            </p:cNvPr>
            <p:cNvSpPr/>
            <p:nvPr/>
          </p:nvSpPr>
          <p:spPr>
            <a:xfrm>
              <a:off x="8224245" y="3506633"/>
              <a:ext cx="431528" cy="369332"/>
            </a:xfrm>
            <a:prstGeom prst="rect">
              <a:avLst/>
            </a:prstGeom>
            <a:solidFill>
              <a:schemeClr val="accent2"/>
            </a:solidFill>
            <a:ln w="38100">
              <a:solidFill>
                <a:schemeClr val="accent1">
                  <a:shade val="50000"/>
                </a:schemeClr>
              </a:solidFill>
            </a:ln>
          </p:spPr>
          <p:txBody>
            <a:bodyPr wrap="none">
              <a:spAutoFit/>
            </a:bodyPr>
            <a:lstStyle/>
            <a:p>
              <a:r>
                <a:rPr lang="en-US" dirty="0"/>
                <a:t>–1</a:t>
              </a:r>
            </a:p>
          </p:txBody>
        </p:sp>
        <p:pic>
          <p:nvPicPr>
            <p:cNvPr id="51" name="Picture 50">
              <a:extLst>
                <a:ext uri="{FF2B5EF4-FFF2-40B4-BE49-F238E27FC236}">
                  <a16:creationId xmlns:a16="http://schemas.microsoft.com/office/drawing/2014/main" id="{C7D45054-DC44-8945-8EB5-4E644CAE88FB}"/>
                </a:ext>
              </a:extLst>
            </p:cNvPr>
            <p:cNvPicPr>
              <a:picLocks noChangeAspect="1"/>
            </p:cNvPicPr>
            <p:nvPr/>
          </p:nvPicPr>
          <p:blipFill>
            <a:blip r:embed="rId6"/>
            <a:stretch>
              <a:fillRect/>
            </a:stretch>
          </p:blipFill>
          <p:spPr>
            <a:xfrm>
              <a:off x="10104965" y="2252033"/>
              <a:ext cx="1153898" cy="1153898"/>
            </a:xfrm>
            <a:prstGeom prst="rect">
              <a:avLst/>
            </a:prstGeom>
          </p:spPr>
        </p:pic>
        <p:sp>
          <p:nvSpPr>
            <p:cNvPr id="52" name="Rectangle 51">
              <a:extLst>
                <a:ext uri="{FF2B5EF4-FFF2-40B4-BE49-F238E27FC236}">
                  <a16:creationId xmlns:a16="http://schemas.microsoft.com/office/drawing/2014/main" id="{05918A3F-BECC-E046-A5BD-11DA6E9F778B}"/>
                </a:ext>
              </a:extLst>
            </p:cNvPr>
            <p:cNvSpPr/>
            <p:nvPr/>
          </p:nvSpPr>
          <p:spPr>
            <a:xfrm>
              <a:off x="10787652" y="2239714"/>
              <a:ext cx="447558" cy="369332"/>
            </a:xfrm>
            <a:prstGeom prst="rect">
              <a:avLst/>
            </a:prstGeom>
            <a:solidFill>
              <a:schemeClr val="accent5"/>
            </a:solidFill>
            <a:ln w="38100">
              <a:solidFill>
                <a:schemeClr val="accent1">
                  <a:shade val="50000"/>
                </a:schemeClr>
              </a:solidFill>
            </a:ln>
          </p:spPr>
          <p:txBody>
            <a:bodyPr wrap="none">
              <a:spAutoFit/>
            </a:bodyPr>
            <a:lstStyle/>
            <a:p>
              <a:r>
                <a:rPr lang="en-US" dirty="0"/>
                <a:t>+1</a:t>
              </a:r>
            </a:p>
          </p:txBody>
        </p:sp>
      </p:grpSp>
      <p:pic>
        <p:nvPicPr>
          <p:cNvPr id="66" name="Picture 65">
            <a:extLst>
              <a:ext uri="{FF2B5EF4-FFF2-40B4-BE49-F238E27FC236}">
                <a16:creationId xmlns:a16="http://schemas.microsoft.com/office/drawing/2014/main" id="{E209B0BB-690D-DA40-A225-DE4A75FFCA17}"/>
              </a:ext>
            </a:extLst>
          </p:cNvPr>
          <p:cNvPicPr>
            <a:picLocks noChangeAspect="1"/>
          </p:cNvPicPr>
          <p:nvPr/>
        </p:nvPicPr>
        <p:blipFill>
          <a:blip r:embed="rId7"/>
          <a:stretch>
            <a:fillRect/>
          </a:stretch>
        </p:blipFill>
        <p:spPr>
          <a:xfrm rot="5400000">
            <a:off x="8893988" y="4709557"/>
            <a:ext cx="1043985" cy="1241006"/>
          </a:xfrm>
          <a:prstGeom prst="rect">
            <a:avLst/>
          </a:prstGeom>
        </p:spPr>
      </p:pic>
    </p:spTree>
    <p:extLst>
      <p:ext uri="{BB962C8B-B14F-4D97-AF65-F5344CB8AC3E}">
        <p14:creationId xmlns:p14="http://schemas.microsoft.com/office/powerpoint/2010/main" val="31517869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Oval 67">
            <a:extLst>
              <a:ext uri="{FF2B5EF4-FFF2-40B4-BE49-F238E27FC236}">
                <a16:creationId xmlns:a16="http://schemas.microsoft.com/office/drawing/2014/main" id="{725551B6-D13E-A44B-83C7-4BBF08DAC53C}"/>
              </a:ext>
            </a:extLst>
          </p:cNvPr>
          <p:cNvSpPr/>
          <p:nvPr/>
        </p:nvSpPr>
        <p:spPr>
          <a:xfrm>
            <a:off x="4604660" y="4380169"/>
            <a:ext cx="504825" cy="504825"/>
          </a:xfrm>
          <a:prstGeom prst="ellipse">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CCF60478-9FF0-6A4F-89D9-8544C8177709}"/>
              </a:ext>
            </a:extLst>
          </p:cNvPr>
          <p:cNvSpPr/>
          <p:nvPr/>
        </p:nvSpPr>
        <p:spPr>
          <a:xfrm>
            <a:off x="2823394" y="2082159"/>
            <a:ext cx="632397" cy="632397"/>
          </a:xfrm>
          <a:prstGeom prst="ellipse">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Content Placeholder 35">
            <a:extLst>
              <a:ext uri="{FF2B5EF4-FFF2-40B4-BE49-F238E27FC236}">
                <a16:creationId xmlns:a16="http://schemas.microsoft.com/office/drawing/2014/main" id="{83FF81B6-353D-F74E-8C64-67854A7ED442}"/>
              </a:ext>
            </a:extLst>
          </p:cNvPr>
          <p:cNvSpPr>
            <a:spLocks noGrp="1"/>
          </p:cNvSpPr>
          <p:nvPr>
            <p:ph sz="half" idx="1"/>
          </p:nvPr>
        </p:nvSpPr>
        <p:spPr/>
        <p:txBody>
          <a:bodyPr/>
          <a:lstStyle/>
          <a:p>
            <a:r>
              <a:rPr lang="en-US" dirty="0"/>
              <a:t>For action sequence </a:t>
            </a:r>
          </a:p>
          <a:p>
            <a:pPr algn="ctr"/>
            <a:r>
              <a:rPr lang="en-US" dirty="0"/>
              <a:t>[</a:t>
            </a:r>
            <a:r>
              <a:rPr lang="en-US" i="1" dirty="0"/>
              <a:t>Up, Up, Right, Right, Right</a:t>
            </a:r>
            <a:r>
              <a:rPr lang="en-US" dirty="0"/>
              <a:t>], </a:t>
            </a:r>
          </a:p>
          <a:p>
            <a:r>
              <a:rPr lang="en-US" dirty="0"/>
              <a:t>what’s the probability that the millennium falcon reaches the intended goal? </a:t>
            </a:r>
          </a:p>
        </p:txBody>
      </p:sp>
      <p:sp>
        <p:nvSpPr>
          <p:cNvPr id="2" name="Title 1">
            <a:extLst>
              <a:ext uri="{FF2B5EF4-FFF2-40B4-BE49-F238E27FC236}">
                <a16:creationId xmlns:a16="http://schemas.microsoft.com/office/drawing/2014/main" id="{97664E13-4AF8-044D-9B57-F8C9D2A92989}"/>
              </a:ext>
            </a:extLst>
          </p:cNvPr>
          <p:cNvSpPr>
            <a:spLocks noGrp="1"/>
          </p:cNvSpPr>
          <p:nvPr>
            <p:ph type="title"/>
          </p:nvPr>
        </p:nvSpPr>
        <p:spPr/>
        <p:txBody>
          <a:bodyPr/>
          <a:lstStyle/>
          <a:p>
            <a:r>
              <a:rPr lang="en-US" dirty="0"/>
              <a:t>Navigating an Asteroid Field</a:t>
            </a:r>
          </a:p>
        </p:txBody>
      </p:sp>
      <p:sp>
        <p:nvSpPr>
          <p:cNvPr id="87" name="TextBox 86">
            <a:extLst>
              <a:ext uri="{FF2B5EF4-FFF2-40B4-BE49-F238E27FC236}">
                <a16:creationId xmlns:a16="http://schemas.microsoft.com/office/drawing/2014/main" id="{145228C1-4197-6D4F-BEF0-85A5E127FA42}"/>
              </a:ext>
            </a:extLst>
          </p:cNvPr>
          <p:cNvSpPr txBox="1"/>
          <p:nvPr/>
        </p:nvSpPr>
        <p:spPr>
          <a:xfrm>
            <a:off x="6765984" y="6042130"/>
            <a:ext cx="316112" cy="369332"/>
          </a:xfrm>
          <a:prstGeom prst="rect">
            <a:avLst/>
          </a:prstGeom>
          <a:noFill/>
        </p:spPr>
        <p:txBody>
          <a:bodyPr wrap="none" rtlCol="0">
            <a:spAutoFit/>
          </a:bodyPr>
          <a:lstStyle/>
          <a:p>
            <a:r>
              <a:rPr lang="en-US" dirty="0"/>
              <a:t>1</a:t>
            </a:r>
          </a:p>
        </p:txBody>
      </p:sp>
      <p:sp>
        <p:nvSpPr>
          <p:cNvPr id="88" name="TextBox 87">
            <a:extLst>
              <a:ext uri="{FF2B5EF4-FFF2-40B4-BE49-F238E27FC236}">
                <a16:creationId xmlns:a16="http://schemas.microsoft.com/office/drawing/2014/main" id="{F62FC5C0-709E-BB4E-BCC8-799F3BA9B16A}"/>
              </a:ext>
            </a:extLst>
          </p:cNvPr>
          <p:cNvSpPr txBox="1"/>
          <p:nvPr/>
        </p:nvSpPr>
        <p:spPr>
          <a:xfrm>
            <a:off x="8010050" y="6040506"/>
            <a:ext cx="316112" cy="369332"/>
          </a:xfrm>
          <a:prstGeom prst="rect">
            <a:avLst/>
          </a:prstGeom>
          <a:noFill/>
        </p:spPr>
        <p:txBody>
          <a:bodyPr wrap="none" rtlCol="0">
            <a:spAutoFit/>
          </a:bodyPr>
          <a:lstStyle/>
          <a:p>
            <a:r>
              <a:rPr lang="en-US" dirty="0"/>
              <a:t>2</a:t>
            </a:r>
          </a:p>
        </p:txBody>
      </p:sp>
      <p:sp>
        <p:nvSpPr>
          <p:cNvPr id="89" name="TextBox 88">
            <a:extLst>
              <a:ext uri="{FF2B5EF4-FFF2-40B4-BE49-F238E27FC236}">
                <a16:creationId xmlns:a16="http://schemas.microsoft.com/office/drawing/2014/main" id="{5562E0BB-142A-1545-B844-B9456E7F3F91}"/>
              </a:ext>
            </a:extLst>
          </p:cNvPr>
          <p:cNvSpPr txBox="1"/>
          <p:nvPr/>
        </p:nvSpPr>
        <p:spPr>
          <a:xfrm>
            <a:off x="9254116" y="6053089"/>
            <a:ext cx="316112" cy="369332"/>
          </a:xfrm>
          <a:prstGeom prst="rect">
            <a:avLst/>
          </a:prstGeom>
          <a:noFill/>
        </p:spPr>
        <p:txBody>
          <a:bodyPr wrap="none" rtlCol="0">
            <a:spAutoFit/>
          </a:bodyPr>
          <a:lstStyle/>
          <a:p>
            <a:r>
              <a:rPr lang="en-US" dirty="0"/>
              <a:t>3</a:t>
            </a:r>
          </a:p>
        </p:txBody>
      </p:sp>
      <p:sp>
        <p:nvSpPr>
          <p:cNvPr id="90" name="TextBox 89">
            <a:extLst>
              <a:ext uri="{FF2B5EF4-FFF2-40B4-BE49-F238E27FC236}">
                <a16:creationId xmlns:a16="http://schemas.microsoft.com/office/drawing/2014/main" id="{DD599B05-4CDF-4F48-AC4B-A905844794CC}"/>
              </a:ext>
            </a:extLst>
          </p:cNvPr>
          <p:cNvSpPr txBox="1"/>
          <p:nvPr/>
        </p:nvSpPr>
        <p:spPr>
          <a:xfrm>
            <a:off x="10498182" y="6051465"/>
            <a:ext cx="316112" cy="369332"/>
          </a:xfrm>
          <a:prstGeom prst="rect">
            <a:avLst/>
          </a:prstGeom>
          <a:noFill/>
        </p:spPr>
        <p:txBody>
          <a:bodyPr wrap="none" rtlCol="0">
            <a:spAutoFit/>
          </a:bodyPr>
          <a:lstStyle/>
          <a:p>
            <a:r>
              <a:rPr lang="en-US" dirty="0"/>
              <a:t>4</a:t>
            </a:r>
          </a:p>
        </p:txBody>
      </p:sp>
      <p:sp>
        <p:nvSpPr>
          <p:cNvPr id="91" name="TextBox 90">
            <a:extLst>
              <a:ext uri="{FF2B5EF4-FFF2-40B4-BE49-F238E27FC236}">
                <a16:creationId xmlns:a16="http://schemas.microsoft.com/office/drawing/2014/main" id="{8CF6042F-C503-654C-A7D7-A937C7DA96E6}"/>
              </a:ext>
            </a:extLst>
          </p:cNvPr>
          <p:cNvSpPr txBox="1"/>
          <p:nvPr/>
        </p:nvSpPr>
        <p:spPr>
          <a:xfrm>
            <a:off x="5933414" y="5183012"/>
            <a:ext cx="316112" cy="369332"/>
          </a:xfrm>
          <a:prstGeom prst="rect">
            <a:avLst/>
          </a:prstGeom>
          <a:noFill/>
        </p:spPr>
        <p:txBody>
          <a:bodyPr wrap="none" rtlCol="0">
            <a:spAutoFit/>
          </a:bodyPr>
          <a:lstStyle/>
          <a:p>
            <a:r>
              <a:rPr lang="en-US" dirty="0"/>
              <a:t>1</a:t>
            </a:r>
          </a:p>
        </p:txBody>
      </p:sp>
      <p:sp>
        <p:nvSpPr>
          <p:cNvPr id="92" name="TextBox 91">
            <a:extLst>
              <a:ext uri="{FF2B5EF4-FFF2-40B4-BE49-F238E27FC236}">
                <a16:creationId xmlns:a16="http://schemas.microsoft.com/office/drawing/2014/main" id="{0BD35F00-0DA7-4D4E-BC17-5B61E488A39E}"/>
              </a:ext>
            </a:extLst>
          </p:cNvPr>
          <p:cNvSpPr txBox="1"/>
          <p:nvPr/>
        </p:nvSpPr>
        <p:spPr>
          <a:xfrm>
            <a:off x="5925264" y="3875790"/>
            <a:ext cx="316112" cy="369332"/>
          </a:xfrm>
          <a:prstGeom prst="rect">
            <a:avLst/>
          </a:prstGeom>
          <a:noFill/>
        </p:spPr>
        <p:txBody>
          <a:bodyPr wrap="none" rtlCol="0">
            <a:spAutoFit/>
          </a:bodyPr>
          <a:lstStyle/>
          <a:p>
            <a:r>
              <a:rPr lang="en-US" dirty="0"/>
              <a:t>2</a:t>
            </a:r>
          </a:p>
        </p:txBody>
      </p:sp>
      <p:sp>
        <p:nvSpPr>
          <p:cNvPr id="93" name="TextBox 92">
            <a:extLst>
              <a:ext uri="{FF2B5EF4-FFF2-40B4-BE49-F238E27FC236}">
                <a16:creationId xmlns:a16="http://schemas.microsoft.com/office/drawing/2014/main" id="{DEF87A9B-2F65-6A48-860C-9F38C97DB77E}"/>
              </a:ext>
            </a:extLst>
          </p:cNvPr>
          <p:cNvSpPr txBox="1"/>
          <p:nvPr/>
        </p:nvSpPr>
        <p:spPr>
          <a:xfrm>
            <a:off x="5918274" y="2609046"/>
            <a:ext cx="316112" cy="369332"/>
          </a:xfrm>
          <a:prstGeom prst="rect">
            <a:avLst/>
          </a:prstGeom>
          <a:noFill/>
        </p:spPr>
        <p:txBody>
          <a:bodyPr wrap="none" rtlCol="0">
            <a:spAutoFit/>
          </a:bodyPr>
          <a:lstStyle/>
          <a:p>
            <a:r>
              <a:rPr lang="en-US" dirty="0"/>
              <a:t>3</a:t>
            </a:r>
          </a:p>
        </p:txBody>
      </p:sp>
      <p:sp>
        <p:nvSpPr>
          <p:cNvPr id="29" name="TextBox 28">
            <a:extLst>
              <a:ext uri="{FF2B5EF4-FFF2-40B4-BE49-F238E27FC236}">
                <a16:creationId xmlns:a16="http://schemas.microsoft.com/office/drawing/2014/main" id="{B65F4E63-A38D-3C46-AA3C-CAF7C3150C9A}"/>
              </a:ext>
            </a:extLst>
          </p:cNvPr>
          <p:cNvSpPr txBox="1"/>
          <p:nvPr/>
        </p:nvSpPr>
        <p:spPr>
          <a:xfrm>
            <a:off x="709223" y="4333223"/>
            <a:ext cx="2061783" cy="369332"/>
          </a:xfrm>
          <a:prstGeom prst="rect">
            <a:avLst/>
          </a:prstGeom>
          <a:noFill/>
        </p:spPr>
        <p:txBody>
          <a:bodyPr wrap="none" rtlCol="0">
            <a:spAutoFit/>
          </a:bodyPr>
          <a:lstStyle/>
          <a:p>
            <a:r>
              <a:rPr lang="en-US" dirty="0"/>
              <a:t>Transition Model:</a:t>
            </a:r>
          </a:p>
        </p:txBody>
      </p:sp>
      <p:grpSp>
        <p:nvGrpSpPr>
          <p:cNvPr id="30" name="Group 29">
            <a:extLst>
              <a:ext uri="{FF2B5EF4-FFF2-40B4-BE49-F238E27FC236}">
                <a16:creationId xmlns:a16="http://schemas.microsoft.com/office/drawing/2014/main" id="{D660ACAB-2D90-1246-BF9B-1580CD6E12F5}"/>
              </a:ext>
            </a:extLst>
          </p:cNvPr>
          <p:cNvGrpSpPr/>
          <p:nvPr/>
        </p:nvGrpSpPr>
        <p:grpSpPr>
          <a:xfrm>
            <a:off x="3562880" y="4438331"/>
            <a:ext cx="2294023" cy="2084847"/>
            <a:chOff x="2933150" y="2176100"/>
            <a:chExt cx="2294023" cy="2084847"/>
          </a:xfrm>
        </p:grpSpPr>
        <p:sp>
          <p:nvSpPr>
            <p:cNvPr id="31" name="Rectangle 30">
              <a:extLst>
                <a:ext uri="{FF2B5EF4-FFF2-40B4-BE49-F238E27FC236}">
                  <a16:creationId xmlns:a16="http://schemas.microsoft.com/office/drawing/2014/main" id="{CF0047BF-3AA7-AA42-BFEF-8CA8D6711366}"/>
                </a:ext>
              </a:extLst>
            </p:cNvPr>
            <p:cNvSpPr/>
            <p:nvPr/>
          </p:nvSpPr>
          <p:spPr>
            <a:xfrm>
              <a:off x="2933150" y="2522315"/>
              <a:ext cx="1266918" cy="1266919"/>
            </a:xfrm>
            <a:prstGeom prst="rect">
              <a:avLst/>
            </a:prstGeom>
            <a:blipFill>
              <a:blip r:embed="rId3"/>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p:txBody>
        </p:sp>
        <p:sp>
          <p:nvSpPr>
            <p:cNvPr id="35" name="TextBox 34">
              <a:extLst>
                <a:ext uri="{FF2B5EF4-FFF2-40B4-BE49-F238E27FC236}">
                  <a16:creationId xmlns:a16="http://schemas.microsoft.com/office/drawing/2014/main" id="{F1397CC3-F8BF-F545-9119-455B7E9D3EC2}"/>
                </a:ext>
              </a:extLst>
            </p:cNvPr>
            <p:cNvSpPr txBox="1"/>
            <p:nvPr/>
          </p:nvSpPr>
          <p:spPr>
            <a:xfrm>
              <a:off x="4718700" y="2971108"/>
              <a:ext cx="508473" cy="369332"/>
            </a:xfrm>
            <a:prstGeom prst="rect">
              <a:avLst/>
            </a:prstGeom>
            <a:noFill/>
          </p:spPr>
          <p:txBody>
            <a:bodyPr wrap="none" rtlCol="0">
              <a:spAutoFit/>
            </a:bodyPr>
            <a:lstStyle/>
            <a:p>
              <a:r>
                <a:rPr lang="en-US" dirty="0"/>
                <a:t>0.8</a:t>
              </a:r>
            </a:p>
          </p:txBody>
        </p:sp>
        <p:sp>
          <p:nvSpPr>
            <p:cNvPr id="37" name="TextBox 36">
              <a:extLst>
                <a:ext uri="{FF2B5EF4-FFF2-40B4-BE49-F238E27FC236}">
                  <a16:creationId xmlns:a16="http://schemas.microsoft.com/office/drawing/2014/main" id="{4D0AC9C6-679A-5F47-857F-AA1B08920A13}"/>
                </a:ext>
              </a:extLst>
            </p:cNvPr>
            <p:cNvSpPr txBox="1"/>
            <p:nvPr/>
          </p:nvSpPr>
          <p:spPr>
            <a:xfrm>
              <a:off x="3985638" y="2176100"/>
              <a:ext cx="508473" cy="369332"/>
            </a:xfrm>
            <a:prstGeom prst="rect">
              <a:avLst/>
            </a:prstGeom>
            <a:noFill/>
          </p:spPr>
          <p:txBody>
            <a:bodyPr wrap="none" rtlCol="0">
              <a:spAutoFit/>
            </a:bodyPr>
            <a:lstStyle/>
            <a:p>
              <a:r>
                <a:rPr lang="en-US" dirty="0"/>
                <a:t>0.1</a:t>
              </a:r>
            </a:p>
          </p:txBody>
        </p:sp>
        <p:sp>
          <p:nvSpPr>
            <p:cNvPr id="38" name="TextBox 37">
              <a:extLst>
                <a:ext uri="{FF2B5EF4-FFF2-40B4-BE49-F238E27FC236}">
                  <a16:creationId xmlns:a16="http://schemas.microsoft.com/office/drawing/2014/main" id="{D0320526-45DC-1341-8CA9-F6AC340CC826}"/>
                </a:ext>
              </a:extLst>
            </p:cNvPr>
            <p:cNvSpPr txBox="1"/>
            <p:nvPr/>
          </p:nvSpPr>
          <p:spPr>
            <a:xfrm>
              <a:off x="3990659" y="3891615"/>
              <a:ext cx="508473" cy="369332"/>
            </a:xfrm>
            <a:prstGeom prst="rect">
              <a:avLst/>
            </a:prstGeom>
            <a:noFill/>
          </p:spPr>
          <p:txBody>
            <a:bodyPr wrap="none" rtlCol="0">
              <a:spAutoFit/>
            </a:bodyPr>
            <a:lstStyle/>
            <a:p>
              <a:r>
                <a:rPr lang="en-US" dirty="0"/>
                <a:t>0.1</a:t>
              </a:r>
            </a:p>
          </p:txBody>
        </p:sp>
      </p:grpSp>
      <p:sp>
        <p:nvSpPr>
          <p:cNvPr id="3" name="Rectangle 2">
            <a:extLst>
              <a:ext uri="{FF2B5EF4-FFF2-40B4-BE49-F238E27FC236}">
                <a16:creationId xmlns:a16="http://schemas.microsoft.com/office/drawing/2014/main" id="{F17383F7-74F2-7C4B-9370-D05A883D8725}"/>
              </a:ext>
            </a:extLst>
          </p:cNvPr>
          <p:cNvSpPr/>
          <p:nvPr/>
        </p:nvSpPr>
        <p:spPr>
          <a:xfrm>
            <a:off x="1881358" y="3460109"/>
            <a:ext cx="513282" cy="369332"/>
          </a:xfrm>
          <a:prstGeom prst="rect">
            <a:avLst/>
          </a:prstGeom>
        </p:spPr>
        <p:txBody>
          <a:bodyPr wrap="none">
            <a:spAutoFit/>
          </a:bodyPr>
          <a:lstStyle/>
          <a:p>
            <a:r>
              <a:rPr lang="en-US" b="1" dirty="0"/>
              <a:t>0.1</a:t>
            </a:r>
            <a:endParaRPr lang="en-US" dirty="0"/>
          </a:p>
        </p:txBody>
      </p:sp>
      <p:sp>
        <p:nvSpPr>
          <p:cNvPr id="40" name="Rectangle 39">
            <a:extLst>
              <a:ext uri="{FF2B5EF4-FFF2-40B4-BE49-F238E27FC236}">
                <a16:creationId xmlns:a16="http://schemas.microsoft.com/office/drawing/2014/main" id="{BA4441D7-B8EE-1643-8AB9-73E271ADE39D}"/>
              </a:ext>
            </a:extLst>
          </p:cNvPr>
          <p:cNvSpPr/>
          <p:nvPr/>
        </p:nvSpPr>
        <p:spPr>
          <a:xfrm>
            <a:off x="2279272" y="3462643"/>
            <a:ext cx="697627" cy="369332"/>
          </a:xfrm>
          <a:prstGeom prst="rect">
            <a:avLst/>
          </a:prstGeom>
        </p:spPr>
        <p:txBody>
          <a:bodyPr wrap="none">
            <a:spAutoFit/>
          </a:bodyPr>
          <a:lstStyle/>
          <a:p>
            <a:r>
              <a:rPr lang="en-US" b="1" dirty="0"/>
              <a:t>* 0.1</a:t>
            </a:r>
            <a:endParaRPr lang="en-US" dirty="0"/>
          </a:p>
        </p:txBody>
      </p:sp>
      <p:sp>
        <p:nvSpPr>
          <p:cNvPr id="41" name="Up Arrow 40">
            <a:extLst>
              <a:ext uri="{FF2B5EF4-FFF2-40B4-BE49-F238E27FC236}">
                <a16:creationId xmlns:a16="http://schemas.microsoft.com/office/drawing/2014/main" id="{DAB333E0-714F-D244-88F0-FC6DB2AC3A86}"/>
              </a:ext>
            </a:extLst>
          </p:cNvPr>
          <p:cNvSpPr/>
          <p:nvPr/>
        </p:nvSpPr>
        <p:spPr>
          <a:xfrm rot="5400000">
            <a:off x="4476243" y="4832228"/>
            <a:ext cx="689429" cy="1157533"/>
          </a:xfrm>
          <a:prstGeom prst="up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Left-Right Arrow 41">
            <a:extLst>
              <a:ext uri="{FF2B5EF4-FFF2-40B4-BE49-F238E27FC236}">
                <a16:creationId xmlns:a16="http://schemas.microsoft.com/office/drawing/2014/main" id="{2CAB1ED6-1D7D-6C48-93A9-DCA5D3749B5D}"/>
              </a:ext>
            </a:extLst>
          </p:cNvPr>
          <p:cNvSpPr/>
          <p:nvPr/>
        </p:nvSpPr>
        <p:spPr>
          <a:xfrm rot="5400000">
            <a:off x="3478359" y="5249013"/>
            <a:ext cx="1997687" cy="323964"/>
          </a:xfrm>
          <a:prstGeom prst="lef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87E554E6-4775-FB40-930A-C425F4579361}"/>
              </a:ext>
            </a:extLst>
          </p:cNvPr>
          <p:cNvSpPr/>
          <p:nvPr/>
        </p:nvSpPr>
        <p:spPr>
          <a:xfrm>
            <a:off x="3720214" y="5006283"/>
            <a:ext cx="981359" cy="646331"/>
          </a:xfrm>
          <a:prstGeom prst="rect">
            <a:avLst/>
          </a:prstGeom>
        </p:spPr>
        <p:txBody>
          <a:bodyPr wrap="none">
            <a:spAutoFit/>
          </a:bodyPr>
          <a:lstStyle/>
          <a:p>
            <a:pPr algn="ctr"/>
            <a:r>
              <a:rPr lang="en-US" dirty="0">
                <a:solidFill>
                  <a:schemeClr val="bg1"/>
                </a:solidFill>
              </a:rPr>
              <a:t>Action: </a:t>
            </a:r>
          </a:p>
          <a:p>
            <a:pPr algn="ctr"/>
            <a:r>
              <a:rPr lang="en-US" dirty="0">
                <a:solidFill>
                  <a:schemeClr val="bg1"/>
                </a:solidFill>
              </a:rPr>
              <a:t>Right</a:t>
            </a:r>
          </a:p>
        </p:txBody>
      </p:sp>
      <p:sp>
        <p:nvSpPr>
          <p:cNvPr id="43" name="Rectangle 42">
            <a:extLst>
              <a:ext uri="{FF2B5EF4-FFF2-40B4-BE49-F238E27FC236}">
                <a16:creationId xmlns:a16="http://schemas.microsoft.com/office/drawing/2014/main" id="{CDC3AC34-F013-7940-88A9-2915539CE1C4}"/>
              </a:ext>
            </a:extLst>
          </p:cNvPr>
          <p:cNvSpPr/>
          <p:nvPr/>
        </p:nvSpPr>
        <p:spPr>
          <a:xfrm>
            <a:off x="2827434" y="3460109"/>
            <a:ext cx="697627" cy="369332"/>
          </a:xfrm>
          <a:prstGeom prst="rect">
            <a:avLst/>
          </a:prstGeom>
        </p:spPr>
        <p:txBody>
          <a:bodyPr wrap="none">
            <a:spAutoFit/>
          </a:bodyPr>
          <a:lstStyle/>
          <a:p>
            <a:r>
              <a:rPr lang="en-US" b="1" dirty="0"/>
              <a:t>* 0.1</a:t>
            </a:r>
            <a:endParaRPr lang="en-US" dirty="0"/>
          </a:p>
        </p:txBody>
      </p:sp>
      <p:grpSp>
        <p:nvGrpSpPr>
          <p:cNvPr id="45" name="Group 44">
            <a:extLst>
              <a:ext uri="{FF2B5EF4-FFF2-40B4-BE49-F238E27FC236}">
                <a16:creationId xmlns:a16="http://schemas.microsoft.com/office/drawing/2014/main" id="{AF192859-5BEE-CD44-8F62-8C26658EECB3}"/>
              </a:ext>
            </a:extLst>
          </p:cNvPr>
          <p:cNvGrpSpPr/>
          <p:nvPr/>
        </p:nvGrpSpPr>
        <p:grpSpPr>
          <a:xfrm>
            <a:off x="6253247" y="2151925"/>
            <a:ext cx="5100553" cy="3808909"/>
            <a:chOff x="6253247" y="2151925"/>
            <a:chExt cx="5100553" cy="3808909"/>
          </a:xfrm>
        </p:grpSpPr>
        <p:pic>
          <p:nvPicPr>
            <p:cNvPr id="46" name="Picture 2" descr="Starfield Dark – stylish, high-quality wallpaper with fast delivery –  Photowall">
              <a:extLst>
                <a:ext uri="{FF2B5EF4-FFF2-40B4-BE49-F238E27FC236}">
                  <a16:creationId xmlns:a16="http://schemas.microsoft.com/office/drawing/2014/main" id="{303C05D7-CE6A-3144-BD41-C77A355D150A}"/>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99572" y="2151925"/>
              <a:ext cx="5054228" cy="3795995"/>
            </a:xfrm>
            <a:prstGeom prst="rect">
              <a:avLst/>
            </a:prstGeom>
            <a:noFill/>
            <a:extLst>
              <a:ext uri="{909E8E84-426E-40DD-AFC4-6F175D3DCCD1}">
                <a14:hiddenFill xmlns:a14="http://schemas.microsoft.com/office/drawing/2010/main">
                  <a:solidFill>
                    <a:srgbClr val="FFFFFF"/>
                  </a:solidFill>
                </a14:hiddenFill>
              </a:ext>
            </a:extLst>
          </p:spPr>
        </p:pic>
        <p:grpSp>
          <p:nvGrpSpPr>
            <p:cNvPr id="47" name="Group 46">
              <a:extLst>
                <a:ext uri="{FF2B5EF4-FFF2-40B4-BE49-F238E27FC236}">
                  <a16:creationId xmlns:a16="http://schemas.microsoft.com/office/drawing/2014/main" id="{353EE8BA-A5E8-EC45-B95D-45E329A4B383}"/>
                </a:ext>
              </a:extLst>
            </p:cNvPr>
            <p:cNvGrpSpPr/>
            <p:nvPr/>
          </p:nvGrpSpPr>
          <p:grpSpPr>
            <a:xfrm>
              <a:off x="6253247" y="2160077"/>
              <a:ext cx="5067674" cy="3800757"/>
              <a:chOff x="6456556" y="2714547"/>
              <a:chExt cx="3657600" cy="2743201"/>
            </a:xfrm>
            <a:solidFill>
              <a:schemeClr val="tx1"/>
            </a:solidFill>
          </p:grpSpPr>
          <p:sp>
            <p:nvSpPr>
              <p:cNvPr id="54" name="Rectangle 53">
                <a:extLst>
                  <a:ext uri="{FF2B5EF4-FFF2-40B4-BE49-F238E27FC236}">
                    <a16:creationId xmlns:a16="http://schemas.microsoft.com/office/drawing/2014/main" id="{6A9B4FC7-6663-EE44-ADAC-339B9ED7D8F0}"/>
                  </a:ext>
                </a:extLst>
              </p:cNvPr>
              <p:cNvSpPr/>
              <p:nvPr/>
            </p:nvSpPr>
            <p:spPr>
              <a:xfrm>
                <a:off x="7364899" y="3635183"/>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p>
            </p:txBody>
          </p:sp>
          <p:sp>
            <p:nvSpPr>
              <p:cNvPr id="55" name="Rectangle 54">
                <a:extLst>
                  <a:ext uri="{FF2B5EF4-FFF2-40B4-BE49-F238E27FC236}">
                    <a16:creationId xmlns:a16="http://schemas.microsoft.com/office/drawing/2014/main" id="{586B0D79-56C1-E342-A391-758D44DAF820}"/>
                  </a:ext>
                </a:extLst>
              </p:cNvPr>
              <p:cNvSpPr/>
              <p:nvPr/>
            </p:nvSpPr>
            <p:spPr>
              <a:xfrm>
                <a:off x="9197683" y="2714547"/>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Rectangle 55">
                <a:extLst>
                  <a:ext uri="{FF2B5EF4-FFF2-40B4-BE49-F238E27FC236}">
                    <a16:creationId xmlns:a16="http://schemas.microsoft.com/office/drawing/2014/main" id="{42E2271C-DDAA-3346-B2B8-DC658DEE709A}"/>
                  </a:ext>
                </a:extLst>
              </p:cNvPr>
              <p:cNvSpPr/>
              <p:nvPr/>
            </p:nvSpPr>
            <p:spPr>
              <a:xfrm>
                <a:off x="7370344" y="2714547"/>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Rectangle 56">
                <a:extLst>
                  <a:ext uri="{FF2B5EF4-FFF2-40B4-BE49-F238E27FC236}">
                    <a16:creationId xmlns:a16="http://schemas.microsoft.com/office/drawing/2014/main" id="{4DFB5C68-F0D7-3449-B46F-FB75743880FA}"/>
                  </a:ext>
                </a:extLst>
              </p:cNvPr>
              <p:cNvSpPr/>
              <p:nvPr/>
            </p:nvSpPr>
            <p:spPr>
              <a:xfrm>
                <a:off x="8285356" y="27145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EAFC6F35-FAB1-2F48-8230-953A9F0B1B20}"/>
                  </a:ext>
                </a:extLst>
              </p:cNvPr>
              <p:cNvSpPr/>
              <p:nvPr/>
            </p:nvSpPr>
            <p:spPr>
              <a:xfrm>
                <a:off x="6456556" y="36289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Rectangle 58">
                <a:extLst>
                  <a:ext uri="{FF2B5EF4-FFF2-40B4-BE49-F238E27FC236}">
                    <a16:creationId xmlns:a16="http://schemas.microsoft.com/office/drawing/2014/main" id="{47602EA0-F865-3943-AE30-0AFCB2665756}"/>
                  </a:ext>
                </a:extLst>
              </p:cNvPr>
              <p:cNvSpPr/>
              <p:nvPr/>
            </p:nvSpPr>
            <p:spPr>
              <a:xfrm>
                <a:off x="6457592" y="2714547"/>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Rectangle 59">
                <a:extLst>
                  <a:ext uri="{FF2B5EF4-FFF2-40B4-BE49-F238E27FC236}">
                    <a16:creationId xmlns:a16="http://schemas.microsoft.com/office/drawing/2014/main" id="{BDB8B3DC-1A7F-0F4B-AABB-1DB470A862A9}"/>
                  </a:ext>
                </a:extLst>
              </p:cNvPr>
              <p:cNvSpPr/>
              <p:nvPr/>
            </p:nvSpPr>
            <p:spPr>
              <a:xfrm>
                <a:off x="8285356" y="36289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Rectangle 60">
                <a:extLst>
                  <a:ext uri="{FF2B5EF4-FFF2-40B4-BE49-F238E27FC236}">
                    <a16:creationId xmlns:a16="http://schemas.microsoft.com/office/drawing/2014/main" id="{7FD57781-DE75-E140-92C3-EFAB8B47CE5C}"/>
                  </a:ext>
                </a:extLst>
              </p:cNvPr>
              <p:cNvSpPr/>
              <p:nvPr/>
            </p:nvSpPr>
            <p:spPr>
              <a:xfrm>
                <a:off x="9199756" y="36289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F3D947B7-696D-6342-B2B1-570403CAF1B7}"/>
                  </a:ext>
                </a:extLst>
              </p:cNvPr>
              <p:cNvSpPr/>
              <p:nvPr/>
            </p:nvSpPr>
            <p:spPr>
              <a:xfrm>
                <a:off x="64565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89A21879-8F61-E14D-8626-AE3851949BED}"/>
                  </a:ext>
                </a:extLst>
              </p:cNvPr>
              <p:cNvSpPr/>
              <p:nvPr/>
            </p:nvSpPr>
            <p:spPr>
              <a:xfrm>
                <a:off x="73709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Rectangle 63">
                <a:extLst>
                  <a:ext uri="{FF2B5EF4-FFF2-40B4-BE49-F238E27FC236}">
                    <a16:creationId xmlns:a16="http://schemas.microsoft.com/office/drawing/2014/main" id="{2555FC9B-3E9E-3646-9910-73EF5867C3CB}"/>
                  </a:ext>
                </a:extLst>
              </p:cNvPr>
              <p:cNvSpPr/>
              <p:nvPr/>
            </p:nvSpPr>
            <p:spPr>
              <a:xfrm>
                <a:off x="82853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Rectangle 64">
                <a:extLst>
                  <a:ext uri="{FF2B5EF4-FFF2-40B4-BE49-F238E27FC236}">
                    <a16:creationId xmlns:a16="http://schemas.microsoft.com/office/drawing/2014/main" id="{C36C6BCC-D675-7047-88B2-179E3D483A1D}"/>
                  </a:ext>
                </a:extLst>
              </p:cNvPr>
              <p:cNvSpPr/>
              <p:nvPr/>
            </p:nvSpPr>
            <p:spPr>
              <a:xfrm>
                <a:off x="91997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48" name="Picture 47">
              <a:extLst>
                <a:ext uri="{FF2B5EF4-FFF2-40B4-BE49-F238E27FC236}">
                  <a16:creationId xmlns:a16="http://schemas.microsoft.com/office/drawing/2014/main" id="{3F383D9C-059B-8D44-A30A-96A9634F3C6E}"/>
                </a:ext>
              </a:extLst>
            </p:cNvPr>
            <p:cNvPicPr>
              <a:picLocks noChangeAspect="1"/>
            </p:cNvPicPr>
            <p:nvPr/>
          </p:nvPicPr>
          <p:blipFill>
            <a:blip r:embed="rId5"/>
            <a:stretch>
              <a:fillRect/>
            </a:stretch>
          </p:blipFill>
          <p:spPr>
            <a:xfrm>
              <a:off x="10165337" y="3636708"/>
              <a:ext cx="941527" cy="826430"/>
            </a:xfrm>
            <a:prstGeom prst="rect">
              <a:avLst/>
            </a:prstGeom>
          </p:spPr>
        </p:pic>
        <p:sp>
          <p:nvSpPr>
            <p:cNvPr id="49" name="Rectangle 48">
              <a:extLst>
                <a:ext uri="{FF2B5EF4-FFF2-40B4-BE49-F238E27FC236}">
                  <a16:creationId xmlns:a16="http://schemas.microsoft.com/office/drawing/2014/main" id="{7E0BC3EA-AC64-794B-8336-E4E3EBFA87F8}"/>
                </a:ext>
              </a:extLst>
            </p:cNvPr>
            <p:cNvSpPr/>
            <p:nvPr/>
          </p:nvSpPr>
          <p:spPr>
            <a:xfrm>
              <a:off x="10787652" y="3506633"/>
              <a:ext cx="431528" cy="369332"/>
            </a:xfrm>
            <a:prstGeom prst="rect">
              <a:avLst/>
            </a:prstGeom>
            <a:solidFill>
              <a:schemeClr val="accent2"/>
            </a:solidFill>
            <a:ln w="38100">
              <a:solidFill>
                <a:schemeClr val="accent1">
                  <a:shade val="50000"/>
                </a:schemeClr>
              </a:solidFill>
            </a:ln>
          </p:spPr>
          <p:txBody>
            <a:bodyPr wrap="none">
              <a:spAutoFit/>
            </a:bodyPr>
            <a:lstStyle/>
            <a:p>
              <a:r>
                <a:rPr lang="en-US" dirty="0"/>
                <a:t>–1</a:t>
              </a:r>
            </a:p>
          </p:txBody>
        </p:sp>
        <p:pic>
          <p:nvPicPr>
            <p:cNvPr id="50" name="Picture 49">
              <a:extLst>
                <a:ext uri="{FF2B5EF4-FFF2-40B4-BE49-F238E27FC236}">
                  <a16:creationId xmlns:a16="http://schemas.microsoft.com/office/drawing/2014/main" id="{E7724939-DDAD-B64D-9212-DFDB75109035}"/>
                </a:ext>
              </a:extLst>
            </p:cNvPr>
            <p:cNvPicPr>
              <a:picLocks noChangeAspect="1"/>
            </p:cNvPicPr>
            <p:nvPr/>
          </p:nvPicPr>
          <p:blipFill>
            <a:blip r:embed="rId5"/>
            <a:stretch>
              <a:fillRect/>
            </a:stretch>
          </p:blipFill>
          <p:spPr>
            <a:xfrm>
              <a:off x="7576993" y="3732787"/>
              <a:ext cx="968790" cy="850360"/>
            </a:xfrm>
            <a:prstGeom prst="rect">
              <a:avLst/>
            </a:prstGeom>
          </p:spPr>
        </p:pic>
        <p:sp>
          <p:nvSpPr>
            <p:cNvPr id="51" name="Rectangle 50">
              <a:extLst>
                <a:ext uri="{FF2B5EF4-FFF2-40B4-BE49-F238E27FC236}">
                  <a16:creationId xmlns:a16="http://schemas.microsoft.com/office/drawing/2014/main" id="{8FB18E6D-2047-B743-B72C-2F5780E3786C}"/>
                </a:ext>
              </a:extLst>
            </p:cNvPr>
            <p:cNvSpPr/>
            <p:nvPr/>
          </p:nvSpPr>
          <p:spPr>
            <a:xfrm>
              <a:off x="8224245" y="3506633"/>
              <a:ext cx="431528" cy="369332"/>
            </a:xfrm>
            <a:prstGeom prst="rect">
              <a:avLst/>
            </a:prstGeom>
            <a:solidFill>
              <a:schemeClr val="accent2"/>
            </a:solidFill>
            <a:ln w="38100">
              <a:solidFill>
                <a:schemeClr val="accent1">
                  <a:shade val="50000"/>
                </a:schemeClr>
              </a:solidFill>
            </a:ln>
          </p:spPr>
          <p:txBody>
            <a:bodyPr wrap="none">
              <a:spAutoFit/>
            </a:bodyPr>
            <a:lstStyle/>
            <a:p>
              <a:r>
                <a:rPr lang="en-US" dirty="0"/>
                <a:t>–1</a:t>
              </a:r>
            </a:p>
          </p:txBody>
        </p:sp>
        <p:pic>
          <p:nvPicPr>
            <p:cNvPr id="52" name="Picture 51">
              <a:extLst>
                <a:ext uri="{FF2B5EF4-FFF2-40B4-BE49-F238E27FC236}">
                  <a16:creationId xmlns:a16="http://schemas.microsoft.com/office/drawing/2014/main" id="{CFD1319B-767F-4C4A-A91E-2351E43021B9}"/>
                </a:ext>
              </a:extLst>
            </p:cNvPr>
            <p:cNvPicPr>
              <a:picLocks noChangeAspect="1"/>
            </p:cNvPicPr>
            <p:nvPr/>
          </p:nvPicPr>
          <p:blipFill>
            <a:blip r:embed="rId6"/>
            <a:stretch>
              <a:fillRect/>
            </a:stretch>
          </p:blipFill>
          <p:spPr>
            <a:xfrm>
              <a:off x="10104965" y="2252033"/>
              <a:ext cx="1153898" cy="1153898"/>
            </a:xfrm>
            <a:prstGeom prst="rect">
              <a:avLst/>
            </a:prstGeom>
          </p:spPr>
        </p:pic>
        <p:sp>
          <p:nvSpPr>
            <p:cNvPr id="53" name="Rectangle 52">
              <a:extLst>
                <a:ext uri="{FF2B5EF4-FFF2-40B4-BE49-F238E27FC236}">
                  <a16:creationId xmlns:a16="http://schemas.microsoft.com/office/drawing/2014/main" id="{014B1DAC-FDDF-D240-BEA8-9369D6A48B12}"/>
                </a:ext>
              </a:extLst>
            </p:cNvPr>
            <p:cNvSpPr/>
            <p:nvPr/>
          </p:nvSpPr>
          <p:spPr>
            <a:xfrm>
              <a:off x="10787652" y="2239714"/>
              <a:ext cx="447558" cy="369332"/>
            </a:xfrm>
            <a:prstGeom prst="rect">
              <a:avLst/>
            </a:prstGeom>
            <a:solidFill>
              <a:schemeClr val="accent5"/>
            </a:solidFill>
            <a:ln w="38100">
              <a:solidFill>
                <a:schemeClr val="accent1">
                  <a:shade val="50000"/>
                </a:schemeClr>
              </a:solidFill>
            </a:ln>
          </p:spPr>
          <p:txBody>
            <a:bodyPr wrap="none">
              <a:spAutoFit/>
            </a:bodyPr>
            <a:lstStyle/>
            <a:p>
              <a:r>
                <a:rPr lang="en-US" dirty="0"/>
                <a:t>+1</a:t>
              </a:r>
            </a:p>
          </p:txBody>
        </p:sp>
      </p:grpSp>
      <p:pic>
        <p:nvPicPr>
          <p:cNvPr id="67" name="Picture 66">
            <a:extLst>
              <a:ext uri="{FF2B5EF4-FFF2-40B4-BE49-F238E27FC236}">
                <a16:creationId xmlns:a16="http://schemas.microsoft.com/office/drawing/2014/main" id="{A774DB68-9A30-4949-A036-F398ABF8ACA1}"/>
              </a:ext>
            </a:extLst>
          </p:cNvPr>
          <p:cNvPicPr>
            <a:picLocks noChangeAspect="1"/>
          </p:cNvPicPr>
          <p:nvPr/>
        </p:nvPicPr>
        <p:blipFill>
          <a:blip r:embed="rId7"/>
          <a:stretch>
            <a:fillRect/>
          </a:stretch>
        </p:blipFill>
        <p:spPr>
          <a:xfrm>
            <a:off x="8981466" y="3382061"/>
            <a:ext cx="1043985" cy="1241006"/>
          </a:xfrm>
          <a:prstGeom prst="rect">
            <a:avLst/>
          </a:prstGeom>
        </p:spPr>
      </p:pic>
    </p:spTree>
    <p:extLst>
      <p:ext uri="{BB962C8B-B14F-4D97-AF65-F5344CB8AC3E}">
        <p14:creationId xmlns:p14="http://schemas.microsoft.com/office/powerpoint/2010/main" val="42925063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Oval 44">
            <a:extLst>
              <a:ext uri="{FF2B5EF4-FFF2-40B4-BE49-F238E27FC236}">
                <a16:creationId xmlns:a16="http://schemas.microsoft.com/office/drawing/2014/main" id="{A562C067-79F4-C843-A2F5-02226B3045DE}"/>
              </a:ext>
            </a:extLst>
          </p:cNvPr>
          <p:cNvSpPr/>
          <p:nvPr/>
        </p:nvSpPr>
        <p:spPr>
          <a:xfrm>
            <a:off x="3518719" y="2082159"/>
            <a:ext cx="632397" cy="632397"/>
          </a:xfrm>
          <a:prstGeom prst="ellipse">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C30334CA-4124-164E-B406-E01DC4516608}"/>
              </a:ext>
            </a:extLst>
          </p:cNvPr>
          <p:cNvSpPr/>
          <p:nvPr/>
        </p:nvSpPr>
        <p:spPr>
          <a:xfrm>
            <a:off x="4604660" y="4380169"/>
            <a:ext cx="504825" cy="504825"/>
          </a:xfrm>
          <a:prstGeom prst="ellipse">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7664E13-4AF8-044D-9B57-F8C9D2A92989}"/>
              </a:ext>
            </a:extLst>
          </p:cNvPr>
          <p:cNvSpPr>
            <a:spLocks noGrp="1"/>
          </p:cNvSpPr>
          <p:nvPr>
            <p:ph type="title"/>
          </p:nvPr>
        </p:nvSpPr>
        <p:spPr/>
        <p:txBody>
          <a:bodyPr/>
          <a:lstStyle/>
          <a:p>
            <a:r>
              <a:rPr lang="en-US" dirty="0"/>
              <a:t>Navigating an Asteroid Field</a:t>
            </a:r>
          </a:p>
        </p:txBody>
      </p:sp>
      <p:sp>
        <p:nvSpPr>
          <p:cNvPr id="36" name="Content Placeholder 35">
            <a:extLst>
              <a:ext uri="{FF2B5EF4-FFF2-40B4-BE49-F238E27FC236}">
                <a16:creationId xmlns:a16="http://schemas.microsoft.com/office/drawing/2014/main" id="{83FF81B6-353D-F74E-8C64-67854A7ED442}"/>
              </a:ext>
            </a:extLst>
          </p:cNvPr>
          <p:cNvSpPr>
            <a:spLocks noGrp="1"/>
          </p:cNvSpPr>
          <p:nvPr>
            <p:ph sz="half" idx="1"/>
          </p:nvPr>
        </p:nvSpPr>
        <p:spPr/>
        <p:txBody>
          <a:bodyPr/>
          <a:lstStyle/>
          <a:p>
            <a:r>
              <a:rPr lang="en-US" dirty="0"/>
              <a:t>For action sequence </a:t>
            </a:r>
          </a:p>
          <a:p>
            <a:pPr algn="ctr"/>
            <a:r>
              <a:rPr lang="en-US" dirty="0"/>
              <a:t>[</a:t>
            </a:r>
            <a:r>
              <a:rPr lang="en-US" i="1" dirty="0"/>
              <a:t>Up, Up, Right, Right, Right</a:t>
            </a:r>
            <a:r>
              <a:rPr lang="en-US" dirty="0"/>
              <a:t>], </a:t>
            </a:r>
          </a:p>
          <a:p>
            <a:r>
              <a:rPr lang="en-US" dirty="0"/>
              <a:t>what’s the probability that the millennium falcon reaches the intended goal? </a:t>
            </a:r>
          </a:p>
        </p:txBody>
      </p:sp>
      <p:sp>
        <p:nvSpPr>
          <p:cNvPr id="87" name="TextBox 86">
            <a:extLst>
              <a:ext uri="{FF2B5EF4-FFF2-40B4-BE49-F238E27FC236}">
                <a16:creationId xmlns:a16="http://schemas.microsoft.com/office/drawing/2014/main" id="{145228C1-4197-6D4F-BEF0-85A5E127FA42}"/>
              </a:ext>
            </a:extLst>
          </p:cNvPr>
          <p:cNvSpPr txBox="1"/>
          <p:nvPr/>
        </p:nvSpPr>
        <p:spPr>
          <a:xfrm>
            <a:off x="6765984" y="6042130"/>
            <a:ext cx="316112" cy="369332"/>
          </a:xfrm>
          <a:prstGeom prst="rect">
            <a:avLst/>
          </a:prstGeom>
          <a:noFill/>
        </p:spPr>
        <p:txBody>
          <a:bodyPr wrap="none" rtlCol="0">
            <a:spAutoFit/>
          </a:bodyPr>
          <a:lstStyle/>
          <a:p>
            <a:r>
              <a:rPr lang="en-US" dirty="0"/>
              <a:t>1</a:t>
            </a:r>
          </a:p>
        </p:txBody>
      </p:sp>
      <p:sp>
        <p:nvSpPr>
          <p:cNvPr id="88" name="TextBox 87">
            <a:extLst>
              <a:ext uri="{FF2B5EF4-FFF2-40B4-BE49-F238E27FC236}">
                <a16:creationId xmlns:a16="http://schemas.microsoft.com/office/drawing/2014/main" id="{F62FC5C0-709E-BB4E-BCC8-799F3BA9B16A}"/>
              </a:ext>
            </a:extLst>
          </p:cNvPr>
          <p:cNvSpPr txBox="1"/>
          <p:nvPr/>
        </p:nvSpPr>
        <p:spPr>
          <a:xfrm>
            <a:off x="8010050" y="6040506"/>
            <a:ext cx="316112" cy="369332"/>
          </a:xfrm>
          <a:prstGeom prst="rect">
            <a:avLst/>
          </a:prstGeom>
          <a:noFill/>
        </p:spPr>
        <p:txBody>
          <a:bodyPr wrap="none" rtlCol="0">
            <a:spAutoFit/>
          </a:bodyPr>
          <a:lstStyle/>
          <a:p>
            <a:r>
              <a:rPr lang="en-US" dirty="0"/>
              <a:t>2</a:t>
            </a:r>
          </a:p>
        </p:txBody>
      </p:sp>
      <p:sp>
        <p:nvSpPr>
          <p:cNvPr id="89" name="TextBox 88">
            <a:extLst>
              <a:ext uri="{FF2B5EF4-FFF2-40B4-BE49-F238E27FC236}">
                <a16:creationId xmlns:a16="http://schemas.microsoft.com/office/drawing/2014/main" id="{5562E0BB-142A-1545-B844-B9456E7F3F91}"/>
              </a:ext>
            </a:extLst>
          </p:cNvPr>
          <p:cNvSpPr txBox="1"/>
          <p:nvPr/>
        </p:nvSpPr>
        <p:spPr>
          <a:xfrm>
            <a:off x="9254116" y="6053089"/>
            <a:ext cx="316112" cy="369332"/>
          </a:xfrm>
          <a:prstGeom prst="rect">
            <a:avLst/>
          </a:prstGeom>
          <a:noFill/>
        </p:spPr>
        <p:txBody>
          <a:bodyPr wrap="none" rtlCol="0">
            <a:spAutoFit/>
          </a:bodyPr>
          <a:lstStyle/>
          <a:p>
            <a:r>
              <a:rPr lang="en-US" dirty="0"/>
              <a:t>3</a:t>
            </a:r>
          </a:p>
        </p:txBody>
      </p:sp>
      <p:sp>
        <p:nvSpPr>
          <p:cNvPr id="90" name="TextBox 89">
            <a:extLst>
              <a:ext uri="{FF2B5EF4-FFF2-40B4-BE49-F238E27FC236}">
                <a16:creationId xmlns:a16="http://schemas.microsoft.com/office/drawing/2014/main" id="{DD599B05-4CDF-4F48-AC4B-A905844794CC}"/>
              </a:ext>
            </a:extLst>
          </p:cNvPr>
          <p:cNvSpPr txBox="1"/>
          <p:nvPr/>
        </p:nvSpPr>
        <p:spPr>
          <a:xfrm>
            <a:off x="10498182" y="6051465"/>
            <a:ext cx="316112" cy="369332"/>
          </a:xfrm>
          <a:prstGeom prst="rect">
            <a:avLst/>
          </a:prstGeom>
          <a:noFill/>
        </p:spPr>
        <p:txBody>
          <a:bodyPr wrap="none" rtlCol="0">
            <a:spAutoFit/>
          </a:bodyPr>
          <a:lstStyle/>
          <a:p>
            <a:r>
              <a:rPr lang="en-US" dirty="0"/>
              <a:t>4</a:t>
            </a:r>
          </a:p>
        </p:txBody>
      </p:sp>
      <p:sp>
        <p:nvSpPr>
          <p:cNvPr id="91" name="TextBox 90">
            <a:extLst>
              <a:ext uri="{FF2B5EF4-FFF2-40B4-BE49-F238E27FC236}">
                <a16:creationId xmlns:a16="http://schemas.microsoft.com/office/drawing/2014/main" id="{8CF6042F-C503-654C-A7D7-A937C7DA96E6}"/>
              </a:ext>
            </a:extLst>
          </p:cNvPr>
          <p:cNvSpPr txBox="1"/>
          <p:nvPr/>
        </p:nvSpPr>
        <p:spPr>
          <a:xfrm>
            <a:off x="5933414" y="5183012"/>
            <a:ext cx="316112" cy="369332"/>
          </a:xfrm>
          <a:prstGeom prst="rect">
            <a:avLst/>
          </a:prstGeom>
          <a:noFill/>
        </p:spPr>
        <p:txBody>
          <a:bodyPr wrap="none" rtlCol="0">
            <a:spAutoFit/>
          </a:bodyPr>
          <a:lstStyle/>
          <a:p>
            <a:r>
              <a:rPr lang="en-US" dirty="0"/>
              <a:t>1</a:t>
            </a:r>
          </a:p>
        </p:txBody>
      </p:sp>
      <p:sp>
        <p:nvSpPr>
          <p:cNvPr id="92" name="TextBox 91">
            <a:extLst>
              <a:ext uri="{FF2B5EF4-FFF2-40B4-BE49-F238E27FC236}">
                <a16:creationId xmlns:a16="http://schemas.microsoft.com/office/drawing/2014/main" id="{0BD35F00-0DA7-4D4E-BC17-5B61E488A39E}"/>
              </a:ext>
            </a:extLst>
          </p:cNvPr>
          <p:cNvSpPr txBox="1"/>
          <p:nvPr/>
        </p:nvSpPr>
        <p:spPr>
          <a:xfrm>
            <a:off x="5925264" y="3875790"/>
            <a:ext cx="316112" cy="369332"/>
          </a:xfrm>
          <a:prstGeom prst="rect">
            <a:avLst/>
          </a:prstGeom>
          <a:noFill/>
        </p:spPr>
        <p:txBody>
          <a:bodyPr wrap="none" rtlCol="0">
            <a:spAutoFit/>
          </a:bodyPr>
          <a:lstStyle/>
          <a:p>
            <a:r>
              <a:rPr lang="en-US" dirty="0"/>
              <a:t>2</a:t>
            </a:r>
          </a:p>
        </p:txBody>
      </p:sp>
      <p:sp>
        <p:nvSpPr>
          <p:cNvPr id="93" name="TextBox 92">
            <a:extLst>
              <a:ext uri="{FF2B5EF4-FFF2-40B4-BE49-F238E27FC236}">
                <a16:creationId xmlns:a16="http://schemas.microsoft.com/office/drawing/2014/main" id="{DEF87A9B-2F65-6A48-860C-9F38C97DB77E}"/>
              </a:ext>
            </a:extLst>
          </p:cNvPr>
          <p:cNvSpPr txBox="1"/>
          <p:nvPr/>
        </p:nvSpPr>
        <p:spPr>
          <a:xfrm>
            <a:off x="5918274" y="2609046"/>
            <a:ext cx="316112" cy="369332"/>
          </a:xfrm>
          <a:prstGeom prst="rect">
            <a:avLst/>
          </a:prstGeom>
          <a:noFill/>
        </p:spPr>
        <p:txBody>
          <a:bodyPr wrap="none" rtlCol="0">
            <a:spAutoFit/>
          </a:bodyPr>
          <a:lstStyle/>
          <a:p>
            <a:r>
              <a:rPr lang="en-US" dirty="0"/>
              <a:t>3</a:t>
            </a:r>
          </a:p>
        </p:txBody>
      </p:sp>
      <p:sp>
        <p:nvSpPr>
          <p:cNvPr id="29" name="TextBox 28">
            <a:extLst>
              <a:ext uri="{FF2B5EF4-FFF2-40B4-BE49-F238E27FC236}">
                <a16:creationId xmlns:a16="http://schemas.microsoft.com/office/drawing/2014/main" id="{B65F4E63-A38D-3C46-AA3C-CAF7C3150C9A}"/>
              </a:ext>
            </a:extLst>
          </p:cNvPr>
          <p:cNvSpPr txBox="1"/>
          <p:nvPr/>
        </p:nvSpPr>
        <p:spPr>
          <a:xfrm>
            <a:off x="709223" y="4333223"/>
            <a:ext cx="2061783" cy="369332"/>
          </a:xfrm>
          <a:prstGeom prst="rect">
            <a:avLst/>
          </a:prstGeom>
          <a:noFill/>
        </p:spPr>
        <p:txBody>
          <a:bodyPr wrap="none" rtlCol="0">
            <a:spAutoFit/>
          </a:bodyPr>
          <a:lstStyle/>
          <a:p>
            <a:r>
              <a:rPr lang="en-US" dirty="0"/>
              <a:t>Transition Model:</a:t>
            </a:r>
          </a:p>
        </p:txBody>
      </p:sp>
      <p:grpSp>
        <p:nvGrpSpPr>
          <p:cNvPr id="30" name="Group 29">
            <a:extLst>
              <a:ext uri="{FF2B5EF4-FFF2-40B4-BE49-F238E27FC236}">
                <a16:creationId xmlns:a16="http://schemas.microsoft.com/office/drawing/2014/main" id="{D660ACAB-2D90-1246-BF9B-1580CD6E12F5}"/>
              </a:ext>
            </a:extLst>
          </p:cNvPr>
          <p:cNvGrpSpPr/>
          <p:nvPr/>
        </p:nvGrpSpPr>
        <p:grpSpPr>
          <a:xfrm>
            <a:off x="3562880" y="4438331"/>
            <a:ext cx="2294023" cy="2084847"/>
            <a:chOff x="2933150" y="2176100"/>
            <a:chExt cx="2294023" cy="2084847"/>
          </a:xfrm>
        </p:grpSpPr>
        <p:sp>
          <p:nvSpPr>
            <p:cNvPr id="31" name="Rectangle 30">
              <a:extLst>
                <a:ext uri="{FF2B5EF4-FFF2-40B4-BE49-F238E27FC236}">
                  <a16:creationId xmlns:a16="http://schemas.microsoft.com/office/drawing/2014/main" id="{CF0047BF-3AA7-AA42-BFEF-8CA8D6711366}"/>
                </a:ext>
              </a:extLst>
            </p:cNvPr>
            <p:cNvSpPr/>
            <p:nvPr/>
          </p:nvSpPr>
          <p:spPr>
            <a:xfrm>
              <a:off x="2933150" y="2522315"/>
              <a:ext cx="1266918" cy="1266919"/>
            </a:xfrm>
            <a:prstGeom prst="rect">
              <a:avLst/>
            </a:prstGeom>
            <a:blipFill>
              <a:blip r:embed="rId3"/>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p:txBody>
        </p:sp>
        <p:sp>
          <p:nvSpPr>
            <p:cNvPr id="35" name="TextBox 34">
              <a:extLst>
                <a:ext uri="{FF2B5EF4-FFF2-40B4-BE49-F238E27FC236}">
                  <a16:creationId xmlns:a16="http://schemas.microsoft.com/office/drawing/2014/main" id="{F1397CC3-F8BF-F545-9119-455B7E9D3EC2}"/>
                </a:ext>
              </a:extLst>
            </p:cNvPr>
            <p:cNvSpPr txBox="1"/>
            <p:nvPr/>
          </p:nvSpPr>
          <p:spPr>
            <a:xfrm>
              <a:off x="4718700" y="2971108"/>
              <a:ext cx="508473" cy="369332"/>
            </a:xfrm>
            <a:prstGeom prst="rect">
              <a:avLst/>
            </a:prstGeom>
            <a:noFill/>
          </p:spPr>
          <p:txBody>
            <a:bodyPr wrap="none" rtlCol="0">
              <a:spAutoFit/>
            </a:bodyPr>
            <a:lstStyle/>
            <a:p>
              <a:r>
                <a:rPr lang="en-US" dirty="0"/>
                <a:t>0.8</a:t>
              </a:r>
            </a:p>
          </p:txBody>
        </p:sp>
        <p:sp>
          <p:nvSpPr>
            <p:cNvPr id="37" name="TextBox 36">
              <a:extLst>
                <a:ext uri="{FF2B5EF4-FFF2-40B4-BE49-F238E27FC236}">
                  <a16:creationId xmlns:a16="http://schemas.microsoft.com/office/drawing/2014/main" id="{4D0AC9C6-679A-5F47-857F-AA1B08920A13}"/>
                </a:ext>
              </a:extLst>
            </p:cNvPr>
            <p:cNvSpPr txBox="1"/>
            <p:nvPr/>
          </p:nvSpPr>
          <p:spPr>
            <a:xfrm>
              <a:off x="3985638" y="2176100"/>
              <a:ext cx="508473" cy="369332"/>
            </a:xfrm>
            <a:prstGeom prst="rect">
              <a:avLst/>
            </a:prstGeom>
            <a:noFill/>
          </p:spPr>
          <p:txBody>
            <a:bodyPr wrap="none" rtlCol="0">
              <a:spAutoFit/>
            </a:bodyPr>
            <a:lstStyle/>
            <a:p>
              <a:r>
                <a:rPr lang="en-US" dirty="0"/>
                <a:t>0.1</a:t>
              </a:r>
            </a:p>
          </p:txBody>
        </p:sp>
        <p:sp>
          <p:nvSpPr>
            <p:cNvPr id="38" name="TextBox 37">
              <a:extLst>
                <a:ext uri="{FF2B5EF4-FFF2-40B4-BE49-F238E27FC236}">
                  <a16:creationId xmlns:a16="http://schemas.microsoft.com/office/drawing/2014/main" id="{D0320526-45DC-1341-8CA9-F6AC340CC826}"/>
                </a:ext>
              </a:extLst>
            </p:cNvPr>
            <p:cNvSpPr txBox="1"/>
            <p:nvPr/>
          </p:nvSpPr>
          <p:spPr>
            <a:xfrm>
              <a:off x="3990659" y="3891615"/>
              <a:ext cx="508473" cy="369332"/>
            </a:xfrm>
            <a:prstGeom prst="rect">
              <a:avLst/>
            </a:prstGeom>
            <a:noFill/>
          </p:spPr>
          <p:txBody>
            <a:bodyPr wrap="none" rtlCol="0">
              <a:spAutoFit/>
            </a:bodyPr>
            <a:lstStyle/>
            <a:p>
              <a:r>
                <a:rPr lang="en-US" dirty="0"/>
                <a:t>0.1</a:t>
              </a:r>
            </a:p>
          </p:txBody>
        </p:sp>
      </p:grpSp>
      <p:sp>
        <p:nvSpPr>
          <p:cNvPr id="3" name="Rectangle 2">
            <a:extLst>
              <a:ext uri="{FF2B5EF4-FFF2-40B4-BE49-F238E27FC236}">
                <a16:creationId xmlns:a16="http://schemas.microsoft.com/office/drawing/2014/main" id="{F17383F7-74F2-7C4B-9370-D05A883D8725}"/>
              </a:ext>
            </a:extLst>
          </p:cNvPr>
          <p:cNvSpPr/>
          <p:nvPr/>
        </p:nvSpPr>
        <p:spPr>
          <a:xfrm>
            <a:off x="1881358" y="3460109"/>
            <a:ext cx="513282" cy="369332"/>
          </a:xfrm>
          <a:prstGeom prst="rect">
            <a:avLst/>
          </a:prstGeom>
        </p:spPr>
        <p:txBody>
          <a:bodyPr wrap="none">
            <a:spAutoFit/>
          </a:bodyPr>
          <a:lstStyle/>
          <a:p>
            <a:r>
              <a:rPr lang="en-US" b="1" dirty="0"/>
              <a:t>0.1</a:t>
            </a:r>
            <a:endParaRPr lang="en-US" dirty="0"/>
          </a:p>
        </p:txBody>
      </p:sp>
      <p:sp>
        <p:nvSpPr>
          <p:cNvPr id="40" name="Rectangle 39">
            <a:extLst>
              <a:ext uri="{FF2B5EF4-FFF2-40B4-BE49-F238E27FC236}">
                <a16:creationId xmlns:a16="http://schemas.microsoft.com/office/drawing/2014/main" id="{BA4441D7-B8EE-1643-8AB9-73E271ADE39D}"/>
              </a:ext>
            </a:extLst>
          </p:cNvPr>
          <p:cNvSpPr/>
          <p:nvPr/>
        </p:nvSpPr>
        <p:spPr>
          <a:xfrm>
            <a:off x="2279272" y="3462643"/>
            <a:ext cx="697627" cy="369332"/>
          </a:xfrm>
          <a:prstGeom prst="rect">
            <a:avLst/>
          </a:prstGeom>
        </p:spPr>
        <p:txBody>
          <a:bodyPr wrap="none">
            <a:spAutoFit/>
          </a:bodyPr>
          <a:lstStyle/>
          <a:p>
            <a:r>
              <a:rPr lang="en-US" b="1" dirty="0"/>
              <a:t>* 0.1</a:t>
            </a:r>
            <a:endParaRPr lang="en-US" dirty="0"/>
          </a:p>
        </p:txBody>
      </p:sp>
      <p:sp>
        <p:nvSpPr>
          <p:cNvPr id="41" name="Up Arrow 40">
            <a:extLst>
              <a:ext uri="{FF2B5EF4-FFF2-40B4-BE49-F238E27FC236}">
                <a16:creationId xmlns:a16="http://schemas.microsoft.com/office/drawing/2014/main" id="{DAB333E0-714F-D244-88F0-FC6DB2AC3A86}"/>
              </a:ext>
            </a:extLst>
          </p:cNvPr>
          <p:cNvSpPr/>
          <p:nvPr/>
        </p:nvSpPr>
        <p:spPr>
          <a:xfrm rot="5400000">
            <a:off x="4476243" y="4832228"/>
            <a:ext cx="689429" cy="1157533"/>
          </a:xfrm>
          <a:prstGeom prst="up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Left-Right Arrow 41">
            <a:extLst>
              <a:ext uri="{FF2B5EF4-FFF2-40B4-BE49-F238E27FC236}">
                <a16:creationId xmlns:a16="http://schemas.microsoft.com/office/drawing/2014/main" id="{2CAB1ED6-1D7D-6C48-93A9-DCA5D3749B5D}"/>
              </a:ext>
            </a:extLst>
          </p:cNvPr>
          <p:cNvSpPr/>
          <p:nvPr/>
        </p:nvSpPr>
        <p:spPr>
          <a:xfrm rot="5400000">
            <a:off x="3478359" y="5249013"/>
            <a:ext cx="1997687" cy="323964"/>
          </a:xfrm>
          <a:prstGeom prst="lef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87E554E6-4775-FB40-930A-C425F4579361}"/>
              </a:ext>
            </a:extLst>
          </p:cNvPr>
          <p:cNvSpPr/>
          <p:nvPr/>
        </p:nvSpPr>
        <p:spPr>
          <a:xfrm>
            <a:off x="3720214" y="5006283"/>
            <a:ext cx="981359" cy="646331"/>
          </a:xfrm>
          <a:prstGeom prst="rect">
            <a:avLst/>
          </a:prstGeom>
        </p:spPr>
        <p:txBody>
          <a:bodyPr wrap="none">
            <a:spAutoFit/>
          </a:bodyPr>
          <a:lstStyle/>
          <a:p>
            <a:pPr algn="ctr"/>
            <a:r>
              <a:rPr lang="en-US" dirty="0">
                <a:solidFill>
                  <a:schemeClr val="bg1"/>
                </a:solidFill>
              </a:rPr>
              <a:t>Action: </a:t>
            </a:r>
          </a:p>
          <a:p>
            <a:pPr algn="ctr"/>
            <a:r>
              <a:rPr lang="en-US" dirty="0">
                <a:solidFill>
                  <a:schemeClr val="bg1"/>
                </a:solidFill>
              </a:rPr>
              <a:t>Right</a:t>
            </a:r>
          </a:p>
        </p:txBody>
      </p:sp>
      <p:sp>
        <p:nvSpPr>
          <p:cNvPr id="43" name="Rectangle 42">
            <a:extLst>
              <a:ext uri="{FF2B5EF4-FFF2-40B4-BE49-F238E27FC236}">
                <a16:creationId xmlns:a16="http://schemas.microsoft.com/office/drawing/2014/main" id="{CDC3AC34-F013-7940-88A9-2915539CE1C4}"/>
              </a:ext>
            </a:extLst>
          </p:cNvPr>
          <p:cNvSpPr/>
          <p:nvPr/>
        </p:nvSpPr>
        <p:spPr>
          <a:xfrm>
            <a:off x="2827434" y="3460109"/>
            <a:ext cx="697627" cy="369332"/>
          </a:xfrm>
          <a:prstGeom prst="rect">
            <a:avLst/>
          </a:prstGeom>
        </p:spPr>
        <p:txBody>
          <a:bodyPr wrap="none">
            <a:spAutoFit/>
          </a:bodyPr>
          <a:lstStyle/>
          <a:p>
            <a:r>
              <a:rPr lang="en-US" b="1" dirty="0"/>
              <a:t>* 0.1</a:t>
            </a:r>
            <a:endParaRPr lang="en-US" dirty="0"/>
          </a:p>
        </p:txBody>
      </p:sp>
      <p:sp>
        <p:nvSpPr>
          <p:cNvPr id="44" name="Rectangle 43">
            <a:extLst>
              <a:ext uri="{FF2B5EF4-FFF2-40B4-BE49-F238E27FC236}">
                <a16:creationId xmlns:a16="http://schemas.microsoft.com/office/drawing/2014/main" id="{6B6AFA49-9358-B54B-B9D9-0195AB62132A}"/>
              </a:ext>
            </a:extLst>
          </p:cNvPr>
          <p:cNvSpPr/>
          <p:nvPr/>
        </p:nvSpPr>
        <p:spPr>
          <a:xfrm>
            <a:off x="3414792" y="3461632"/>
            <a:ext cx="697627" cy="369332"/>
          </a:xfrm>
          <a:prstGeom prst="rect">
            <a:avLst/>
          </a:prstGeom>
        </p:spPr>
        <p:txBody>
          <a:bodyPr wrap="none">
            <a:spAutoFit/>
          </a:bodyPr>
          <a:lstStyle/>
          <a:p>
            <a:r>
              <a:rPr lang="en-US" b="1" dirty="0"/>
              <a:t>* 0.1</a:t>
            </a:r>
            <a:endParaRPr lang="en-US" dirty="0"/>
          </a:p>
        </p:txBody>
      </p:sp>
      <p:grpSp>
        <p:nvGrpSpPr>
          <p:cNvPr id="46" name="Group 45">
            <a:extLst>
              <a:ext uri="{FF2B5EF4-FFF2-40B4-BE49-F238E27FC236}">
                <a16:creationId xmlns:a16="http://schemas.microsoft.com/office/drawing/2014/main" id="{D4C5EB0F-84B8-E941-B19E-018A23000C10}"/>
              </a:ext>
            </a:extLst>
          </p:cNvPr>
          <p:cNvGrpSpPr/>
          <p:nvPr/>
        </p:nvGrpSpPr>
        <p:grpSpPr>
          <a:xfrm>
            <a:off x="6253247" y="2151925"/>
            <a:ext cx="5100553" cy="3808909"/>
            <a:chOff x="6253247" y="2151925"/>
            <a:chExt cx="5100553" cy="3808909"/>
          </a:xfrm>
        </p:grpSpPr>
        <p:pic>
          <p:nvPicPr>
            <p:cNvPr id="47" name="Picture 2" descr="Starfield Dark – stylish, high-quality wallpaper with fast delivery –  Photowall">
              <a:extLst>
                <a:ext uri="{FF2B5EF4-FFF2-40B4-BE49-F238E27FC236}">
                  <a16:creationId xmlns:a16="http://schemas.microsoft.com/office/drawing/2014/main" id="{1766DB4E-7787-6445-A4E1-5FD02BE9402D}"/>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99572" y="2151925"/>
              <a:ext cx="5054228" cy="3795995"/>
            </a:xfrm>
            <a:prstGeom prst="rect">
              <a:avLst/>
            </a:prstGeom>
            <a:noFill/>
            <a:extLst>
              <a:ext uri="{909E8E84-426E-40DD-AFC4-6F175D3DCCD1}">
                <a14:hiddenFill xmlns:a14="http://schemas.microsoft.com/office/drawing/2010/main">
                  <a:solidFill>
                    <a:srgbClr val="FFFFFF"/>
                  </a:solidFill>
                </a14:hiddenFill>
              </a:ext>
            </a:extLst>
          </p:spPr>
        </p:pic>
        <p:grpSp>
          <p:nvGrpSpPr>
            <p:cNvPr id="48" name="Group 47">
              <a:extLst>
                <a:ext uri="{FF2B5EF4-FFF2-40B4-BE49-F238E27FC236}">
                  <a16:creationId xmlns:a16="http://schemas.microsoft.com/office/drawing/2014/main" id="{372ADEEE-B51E-8A42-A90C-984D5F682A95}"/>
                </a:ext>
              </a:extLst>
            </p:cNvPr>
            <p:cNvGrpSpPr/>
            <p:nvPr/>
          </p:nvGrpSpPr>
          <p:grpSpPr>
            <a:xfrm>
              <a:off x="6253247" y="2160077"/>
              <a:ext cx="5067674" cy="3800757"/>
              <a:chOff x="6456556" y="2714547"/>
              <a:chExt cx="3657600" cy="2743201"/>
            </a:xfrm>
            <a:solidFill>
              <a:schemeClr val="tx1"/>
            </a:solidFill>
          </p:grpSpPr>
          <p:sp>
            <p:nvSpPr>
              <p:cNvPr id="55" name="Rectangle 54">
                <a:extLst>
                  <a:ext uri="{FF2B5EF4-FFF2-40B4-BE49-F238E27FC236}">
                    <a16:creationId xmlns:a16="http://schemas.microsoft.com/office/drawing/2014/main" id="{A74977E5-404B-1C43-AEB9-AF9B618924E9}"/>
                  </a:ext>
                </a:extLst>
              </p:cNvPr>
              <p:cNvSpPr/>
              <p:nvPr/>
            </p:nvSpPr>
            <p:spPr>
              <a:xfrm>
                <a:off x="7364899" y="3635183"/>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p>
            </p:txBody>
          </p:sp>
          <p:sp>
            <p:nvSpPr>
              <p:cNvPr id="56" name="Rectangle 55">
                <a:extLst>
                  <a:ext uri="{FF2B5EF4-FFF2-40B4-BE49-F238E27FC236}">
                    <a16:creationId xmlns:a16="http://schemas.microsoft.com/office/drawing/2014/main" id="{1293F0AC-C8D1-F34B-96D7-A6C167C55D5D}"/>
                  </a:ext>
                </a:extLst>
              </p:cNvPr>
              <p:cNvSpPr/>
              <p:nvPr/>
            </p:nvSpPr>
            <p:spPr>
              <a:xfrm>
                <a:off x="9197683" y="2714547"/>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Rectangle 56">
                <a:extLst>
                  <a:ext uri="{FF2B5EF4-FFF2-40B4-BE49-F238E27FC236}">
                    <a16:creationId xmlns:a16="http://schemas.microsoft.com/office/drawing/2014/main" id="{D7101688-3E69-E54C-A900-0E3863581EC4}"/>
                  </a:ext>
                </a:extLst>
              </p:cNvPr>
              <p:cNvSpPr/>
              <p:nvPr/>
            </p:nvSpPr>
            <p:spPr>
              <a:xfrm>
                <a:off x="7370344" y="2714547"/>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Rectangle 57">
                <a:extLst>
                  <a:ext uri="{FF2B5EF4-FFF2-40B4-BE49-F238E27FC236}">
                    <a16:creationId xmlns:a16="http://schemas.microsoft.com/office/drawing/2014/main" id="{6A533502-7E33-6C45-88E8-4F60E4E2B4D7}"/>
                  </a:ext>
                </a:extLst>
              </p:cNvPr>
              <p:cNvSpPr/>
              <p:nvPr/>
            </p:nvSpPr>
            <p:spPr>
              <a:xfrm>
                <a:off x="8285356" y="27145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6753FF74-AFD1-4545-A203-4E440EDB9CED}"/>
                  </a:ext>
                </a:extLst>
              </p:cNvPr>
              <p:cNvSpPr/>
              <p:nvPr/>
            </p:nvSpPr>
            <p:spPr>
              <a:xfrm>
                <a:off x="6456556" y="36289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Rectangle 59">
                <a:extLst>
                  <a:ext uri="{FF2B5EF4-FFF2-40B4-BE49-F238E27FC236}">
                    <a16:creationId xmlns:a16="http://schemas.microsoft.com/office/drawing/2014/main" id="{B4A3D1F3-B099-3841-8EE9-28FF1244699C}"/>
                  </a:ext>
                </a:extLst>
              </p:cNvPr>
              <p:cNvSpPr/>
              <p:nvPr/>
            </p:nvSpPr>
            <p:spPr>
              <a:xfrm>
                <a:off x="6457592" y="2714547"/>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Rectangle 60">
                <a:extLst>
                  <a:ext uri="{FF2B5EF4-FFF2-40B4-BE49-F238E27FC236}">
                    <a16:creationId xmlns:a16="http://schemas.microsoft.com/office/drawing/2014/main" id="{94EEA486-769C-5440-BCC5-3C75330D6F18}"/>
                  </a:ext>
                </a:extLst>
              </p:cNvPr>
              <p:cNvSpPr/>
              <p:nvPr/>
            </p:nvSpPr>
            <p:spPr>
              <a:xfrm>
                <a:off x="8285356" y="36289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Rectangle 61">
                <a:extLst>
                  <a:ext uri="{FF2B5EF4-FFF2-40B4-BE49-F238E27FC236}">
                    <a16:creationId xmlns:a16="http://schemas.microsoft.com/office/drawing/2014/main" id="{40B24995-71E4-5A4A-B837-3141094EADC7}"/>
                  </a:ext>
                </a:extLst>
              </p:cNvPr>
              <p:cNvSpPr/>
              <p:nvPr/>
            </p:nvSpPr>
            <p:spPr>
              <a:xfrm>
                <a:off x="9199756" y="36289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440A9F92-4F3C-D145-8DEC-82017484A120}"/>
                  </a:ext>
                </a:extLst>
              </p:cNvPr>
              <p:cNvSpPr/>
              <p:nvPr/>
            </p:nvSpPr>
            <p:spPr>
              <a:xfrm>
                <a:off x="64565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C101C580-5F24-FC48-9A1A-0FBF14DA792B}"/>
                  </a:ext>
                </a:extLst>
              </p:cNvPr>
              <p:cNvSpPr/>
              <p:nvPr/>
            </p:nvSpPr>
            <p:spPr>
              <a:xfrm>
                <a:off x="73709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Rectangle 64">
                <a:extLst>
                  <a:ext uri="{FF2B5EF4-FFF2-40B4-BE49-F238E27FC236}">
                    <a16:creationId xmlns:a16="http://schemas.microsoft.com/office/drawing/2014/main" id="{7E97384C-D666-084A-A323-0ACB72A65FCC}"/>
                  </a:ext>
                </a:extLst>
              </p:cNvPr>
              <p:cNvSpPr/>
              <p:nvPr/>
            </p:nvSpPr>
            <p:spPr>
              <a:xfrm>
                <a:off x="82853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Rectangle 65">
                <a:extLst>
                  <a:ext uri="{FF2B5EF4-FFF2-40B4-BE49-F238E27FC236}">
                    <a16:creationId xmlns:a16="http://schemas.microsoft.com/office/drawing/2014/main" id="{04C85C23-6248-7043-A6D0-FDBA8C98B2E6}"/>
                  </a:ext>
                </a:extLst>
              </p:cNvPr>
              <p:cNvSpPr/>
              <p:nvPr/>
            </p:nvSpPr>
            <p:spPr>
              <a:xfrm>
                <a:off x="91997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49" name="Picture 48">
              <a:extLst>
                <a:ext uri="{FF2B5EF4-FFF2-40B4-BE49-F238E27FC236}">
                  <a16:creationId xmlns:a16="http://schemas.microsoft.com/office/drawing/2014/main" id="{7C8C4475-F45D-5842-B936-FCC2B6B11C4A}"/>
                </a:ext>
              </a:extLst>
            </p:cNvPr>
            <p:cNvPicPr>
              <a:picLocks noChangeAspect="1"/>
            </p:cNvPicPr>
            <p:nvPr/>
          </p:nvPicPr>
          <p:blipFill>
            <a:blip r:embed="rId5"/>
            <a:stretch>
              <a:fillRect/>
            </a:stretch>
          </p:blipFill>
          <p:spPr>
            <a:xfrm>
              <a:off x="10165337" y="3636708"/>
              <a:ext cx="941527" cy="826430"/>
            </a:xfrm>
            <a:prstGeom prst="rect">
              <a:avLst/>
            </a:prstGeom>
          </p:spPr>
        </p:pic>
        <p:sp>
          <p:nvSpPr>
            <p:cNvPr id="50" name="Rectangle 49">
              <a:extLst>
                <a:ext uri="{FF2B5EF4-FFF2-40B4-BE49-F238E27FC236}">
                  <a16:creationId xmlns:a16="http://schemas.microsoft.com/office/drawing/2014/main" id="{CDF7627A-01EE-964A-8C24-D5EA0399C738}"/>
                </a:ext>
              </a:extLst>
            </p:cNvPr>
            <p:cNvSpPr/>
            <p:nvPr/>
          </p:nvSpPr>
          <p:spPr>
            <a:xfrm>
              <a:off x="10787652" y="3506633"/>
              <a:ext cx="431528" cy="369332"/>
            </a:xfrm>
            <a:prstGeom prst="rect">
              <a:avLst/>
            </a:prstGeom>
            <a:solidFill>
              <a:schemeClr val="accent2"/>
            </a:solidFill>
            <a:ln w="38100">
              <a:solidFill>
                <a:schemeClr val="accent1">
                  <a:shade val="50000"/>
                </a:schemeClr>
              </a:solidFill>
            </a:ln>
          </p:spPr>
          <p:txBody>
            <a:bodyPr wrap="none">
              <a:spAutoFit/>
            </a:bodyPr>
            <a:lstStyle/>
            <a:p>
              <a:r>
                <a:rPr lang="en-US" dirty="0"/>
                <a:t>–1</a:t>
              </a:r>
            </a:p>
          </p:txBody>
        </p:sp>
        <p:pic>
          <p:nvPicPr>
            <p:cNvPr id="51" name="Picture 50">
              <a:extLst>
                <a:ext uri="{FF2B5EF4-FFF2-40B4-BE49-F238E27FC236}">
                  <a16:creationId xmlns:a16="http://schemas.microsoft.com/office/drawing/2014/main" id="{5F836B19-89AB-E94F-B8F1-B240904EE03C}"/>
                </a:ext>
              </a:extLst>
            </p:cNvPr>
            <p:cNvPicPr>
              <a:picLocks noChangeAspect="1"/>
            </p:cNvPicPr>
            <p:nvPr/>
          </p:nvPicPr>
          <p:blipFill>
            <a:blip r:embed="rId5"/>
            <a:stretch>
              <a:fillRect/>
            </a:stretch>
          </p:blipFill>
          <p:spPr>
            <a:xfrm>
              <a:off x="7576993" y="3732787"/>
              <a:ext cx="968790" cy="850360"/>
            </a:xfrm>
            <a:prstGeom prst="rect">
              <a:avLst/>
            </a:prstGeom>
          </p:spPr>
        </p:pic>
        <p:sp>
          <p:nvSpPr>
            <p:cNvPr id="52" name="Rectangle 51">
              <a:extLst>
                <a:ext uri="{FF2B5EF4-FFF2-40B4-BE49-F238E27FC236}">
                  <a16:creationId xmlns:a16="http://schemas.microsoft.com/office/drawing/2014/main" id="{FB2CF849-D516-2C4F-A223-0D34C80B2D5F}"/>
                </a:ext>
              </a:extLst>
            </p:cNvPr>
            <p:cNvSpPr/>
            <p:nvPr/>
          </p:nvSpPr>
          <p:spPr>
            <a:xfrm>
              <a:off x="8224245" y="3506633"/>
              <a:ext cx="431528" cy="369332"/>
            </a:xfrm>
            <a:prstGeom prst="rect">
              <a:avLst/>
            </a:prstGeom>
            <a:solidFill>
              <a:schemeClr val="accent2"/>
            </a:solidFill>
            <a:ln w="38100">
              <a:solidFill>
                <a:schemeClr val="accent1">
                  <a:shade val="50000"/>
                </a:schemeClr>
              </a:solidFill>
            </a:ln>
          </p:spPr>
          <p:txBody>
            <a:bodyPr wrap="none">
              <a:spAutoFit/>
            </a:bodyPr>
            <a:lstStyle/>
            <a:p>
              <a:r>
                <a:rPr lang="en-US" dirty="0"/>
                <a:t>–1</a:t>
              </a:r>
            </a:p>
          </p:txBody>
        </p:sp>
        <p:pic>
          <p:nvPicPr>
            <p:cNvPr id="53" name="Picture 52">
              <a:extLst>
                <a:ext uri="{FF2B5EF4-FFF2-40B4-BE49-F238E27FC236}">
                  <a16:creationId xmlns:a16="http://schemas.microsoft.com/office/drawing/2014/main" id="{E6FE83E5-752C-B34C-9878-3EF70AA47599}"/>
                </a:ext>
              </a:extLst>
            </p:cNvPr>
            <p:cNvPicPr>
              <a:picLocks noChangeAspect="1"/>
            </p:cNvPicPr>
            <p:nvPr/>
          </p:nvPicPr>
          <p:blipFill>
            <a:blip r:embed="rId6"/>
            <a:stretch>
              <a:fillRect/>
            </a:stretch>
          </p:blipFill>
          <p:spPr>
            <a:xfrm>
              <a:off x="10104965" y="2252033"/>
              <a:ext cx="1153898" cy="1153898"/>
            </a:xfrm>
            <a:prstGeom prst="rect">
              <a:avLst/>
            </a:prstGeom>
          </p:spPr>
        </p:pic>
        <p:sp>
          <p:nvSpPr>
            <p:cNvPr id="54" name="Rectangle 53">
              <a:extLst>
                <a:ext uri="{FF2B5EF4-FFF2-40B4-BE49-F238E27FC236}">
                  <a16:creationId xmlns:a16="http://schemas.microsoft.com/office/drawing/2014/main" id="{4F43790F-9DE6-954B-AB9D-1768B2CC109F}"/>
                </a:ext>
              </a:extLst>
            </p:cNvPr>
            <p:cNvSpPr/>
            <p:nvPr/>
          </p:nvSpPr>
          <p:spPr>
            <a:xfrm>
              <a:off x="10787652" y="2239714"/>
              <a:ext cx="447558" cy="369332"/>
            </a:xfrm>
            <a:prstGeom prst="rect">
              <a:avLst/>
            </a:prstGeom>
            <a:solidFill>
              <a:schemeClr val="accent5"/>
            </a:solidFill>
            <a:ln w="38100">
              <a:solidFill>
                <a:schemeClr val="accent1">
                  <a:shade val="50000"/>
                </a:schemeClr>
              </a:solidFill>
            </a:ln>
          </p:spPr>
          <p:txBody>
            <a:bodyPr wrap="none">
              <a:spAutoFit/>
            </a:bodyPr>
            <a:lstStyle/>
            <a:p>
              <a:r>
                <a:rPr lang="en-US" dirty="0"/>
                <a:t>+1</a:t>
              </a:r>
            </a:p>
          </p:txBody>
        </p:sp>
      </p:grpSp>
      <p:pic>
        <p:nvPicPr>
          <p:cNvPr id="68" name="Picture 67">
            <a:extLst>
              <a:ext uri="{FF2B5EF4-FFF2-40B4-BE49-F238E27FC236}">
                <a16:creationId xmlns:a16="http://schemas.microsoft.com/office/drawing/2014/main" id="{C62111B3-2966-6E42-8449-F757BD4CE77C}"/>
              </a:ext>
            </a:extLst>
          </p:cNvPr>
          <p:cNvPicPr>
            <a:picLocks noChangeAspect="1"/>
          </p:cNvPicPr>
          <p:nvPr/>
        </p:nvPicPr>
        <p:blipFill>
          <a:blip r:embed="rId7"/>
          <a:stretch>
            <a:fillRect/>
          </a:stretch>
        </p:blipFill>
        <p:spPr>
          <a:xfrm>
            <a:off x="8898550" y="2263436"/>
            <a:ext cx="1043985" cy="1241006"/>
          </a:xfrm>
          <a:prstGeom prst="rect">
            <a:avLst/>
          </a:prstGeom>
        </p:spPr>
      </p:pic>
    </p:spTree>
    <p:extLst>
      <p:ext uri="{BB962C8B-B14F-4D97-AF65-F5344CB8AC3E}">
        <p14:creationId xmlns:p14="http://schemas.microsoft.com/office/powerpoint/2010/main" val="7273604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Oval 69">
            <a:extLst>
              <a:ext uri="{FF2B5EF4-FFF2-40B4-BE49-F238E27FC236}">
                <a16:creationId xmlns:a16="http://schemas.microsoft.com/office/drawing/2014/main" id="{0DB00ACA-3822-0343-A9DD-A97970407A8D}"/>
              </a:ext>
            </a:extLst>
          </p:cNvPr>
          <p:cNvSpPr/>
          <p:nvPr/>
        </p:nvSpPr>
        <p:spPr>
          <a:xfrm>
            <a:off x="5356592" y="5146350"/>
            <a:ext cx="504825" cy="504825"/>
          </a:xfrm>
          <a:prstGeom prst="ellipse">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62349E7E-5EA2-CB4D-8590-8D3D9FCC797A}"/>
              </a:ext>
            </a:extLst>
          </p:cNvPr>
          <p:cNvSpPr/>
          <p:nvPr/>
        </p:nvSpPr>
        <p:spPr>
          <a:xfrm>
            <a:off x="4223569" y="2082159"/>
            <a:ext cx="632397" cy="632397"/>
          </a:xfrm>
          <a:prstGeom prst="ellipse">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7664E13-4AF8-044D-9B57-F8C9D2A92989}"/>
              </a:ext>
            </a:extLst>
          </p:cNvPr>
          <p:cNvSpPr>
            <a:spLocks noGrp="1"/>
          </p:cNvSpPr>
          <p:nvPr>
            <p:ph type="title"/>
          </p:nvPr>
        </p:nvSpPr>
        <p:spPr/>
        <p:txBody>
          <a:bodyPr/>
          <a:lstStyle/>
          <a:p>
            <a:r>
              <a:rPr lang="en-US" dirty="0"/>
              <a:t>Navigating an Asteroid Field</a:t>
            </a:r>
          </a:p>
        </p:txBody>
      </p:sp>
      <p:sp>
        <p:nvSpPr>
          <p:cNvPr id="36" name="Content Placeholder 35">
            <a:extLst>
              <a:ext uri="{FF2B5EF4-FFF2-40B4-BE49-F238E27FC236}">
                <a16:creationId xmlns:a16="http://schemas.microsoft.com/office/drawing/2014/main" id="{83FF81B6-353D-F74E-8C64-67854A7ED442}"/>
              </a:ext>
            </a:extLst>
          </p:cNvPr>
          <p:cNvSpPr>
            <a:spLocks noGrp="1"/>
          </p:cNvSpPr>
          <p:nvPr>
            <p:ph sz="half" idx="1"/>
          </p:nvPr>
        </p:nvSpPr>
        <p:spPr/>
        <p:txBody>
          <a:bodyPr/>
          <a:lstStyle/>
          <a:p>
            <a:r>
              <a:rPr lang="en-US" dirty="0"/>
              <a:t>For action sequence </a:t>
            </a:r>
          </a:p>
          <a:p>
            <a:pPr algn="ctr"/>
            <a:r>
              <a:rPr lang="en-US" dirty="0"/>
              <a:t>[</a:t>
            </a:r>
            <a:r>
              <a:rPr lang="en-US" i="1" dirty="0"/>
              <a:t>Up, Up, Right, Right, Right</a:t>
            </a:r>
            <a:r>
              <a:rPr lang="en-US" dirty="0"/>
              <a:t>], </a:t>
            </a:r>
          </a:p>
          <a:p>
            <a:r>
              <a:rPr lang="en-US" dirty="0"/>
              <a:t>what’s the probability that the millennium falcon reaches the intended goal? </a:t>
            </a:r>
          </a:p>
        </p:txBody>
      </p:sp>
      <p:sp>
        <p:nvSpPr>
          <p:cNvPr id="87" name="TextBox 86">
            <a:extLst>
              <a:ext uri="{FF2B5EF4-FFF2-40B4-BE49-F238E27FC236}">
                <a16:creationId xmlns:a16="http://schemas.microsoft.com/office/drawing/2014/main" id="{145228C1-4197-6D4F-BEF0-85A5E127FA42}"/>
              </a:ext>
            </a:extLst>
          </p:cNvPr>
          <p:cNvSpPr txBox="1"/>
          <p:nvPr/>
        </p:nvSpPr>
        <p:spPr>
          <a:xfrm>
            <a:off x="6765984" y="6042130"/>
            <a:ext cx="316112" cy="369332"/>
          </a:xfrm>
          <a:prstGeom prst="rect">
            <a:avLst/>
          </a:prstGeom>
          <a:noFill/>
        </p:spPr>
        <p:txBody>
          <a:bodyPr wrap="none" rtlCol="0">
            <a:spAutoFit/>
          </a:bodyPr>
          <a:lstStyle/>
          <a:p>
            <a:r>
              <a:rPr lang="en-US" dirty="0"/>
              <a:t>1</a:t>
            </a:r>
          </a:p>
        </p:txBody>
      </p:sp>
      <p:sp>
        <p:nvSpPr>
          <p:cNvPr id="88" name="TextBox 87">
            <a:extLst>
              <a:ext uri="{FF2B5EF4-FFF2-40B4-BE49-F238E27FC236}">
                <a16:creationId xmlns:a16="http://schemas.microsoft.com/office/drawing/2014/main" id="{F62FC5C0-709E-BB4E-BCC8-799F3BA9B16A}"/>
              </a:ext>
            </a:extLst>
          </p:cNvPr>
          <p:cNvSpPr txBox="1"/>
          <p:nvPr/>
        </p:nvSpPr>
        <p:spPr>
          <a:xfrm>
            <a:off x="8010050" y="6040506"/>
            <a:ext cx="316112" cy="369332"/>
          </a:xfrm>
          <a:prstGeom prst="rect">
            <a:avLst/>
          </a:prstGeom>
          <a:noFill/>
        </p:spPr>
        <p:txBody>
          <a:bodyPr wrap="none" rtlCol="0">
            <a:spAutoFit/>
          </a:bodyPr>
          <a:lstStyle/>
          <a:p>
            <a:r>
              <a:rPr lang="en-US" dirty="0"/>
              <a:t>2</a:t>
            </a:r>
          </a:p>
        </p:txBody>
      </p:sp>
      <p:sp>
        <p:nvSpPr>
          <p:cNvPr id="89" name="TextBox 88">
            <a:extLst>
              <a:ext uri="{FF2B5EF4-FFF2-40B4-BE49-F238E27FC236}">
                <a16:creationId xmlns:a16="http://schemas.microsoft.com/office/drawing/2014/main" id="{5562E0BB-142A-1545-B844-B9456E7F3F91}"/>
              </a:ext>
            </a:extLst>
          </p:cNvPr>
          <p:cNvSpPr txBox="1"/>
          <p:nvPr/>
        </p:nvSpPr>
        <p:spPr>
          <a:xfrm>
            <a:off x="9254116" y="6053089"/>
            <a:ext cx="316112" cy="369332"/>
          </a:xfrm>
          <a:prstGeom prst="rect">
            <a:avLst/>
          </a:prstGeom>
          <a:noFill/>
        </p:spPr>
        <p:txBody>
          <a:bodyPr wrap="none" rtlCol="0">
            <a:spAutoFit/>
          </a:bodyPr>
          <a:lstStyle/>
          <a:p>
            <a:r>
              <a:rPr lang="en-US" dirty="0"/>
              <a:t>3</a:t>
            </a:r>
          </a:p>
        </p:txBody>
      </p:sp>
      <p:sp>
        <p:nvSpPr>
          <p:cNvPr id="90" name="TextBox 89">
            <a:extLst>
              <a:ext uri="{FF2B5EF4-FFF2-40B4-BE49-F238E27FC236}">
                <a16:creationId xmlns:a16="http://schemas.microsoft.com/office/drawing/2014/main" id="{DD599B05-4CDF-4F48-AC4B-A905844794CC}"/>
              </a:ext>
            </a:extLst>
          </p:cNvPr>
          <p:cNvSpPr txBox="1"/>
          <p:nvPr/>
        </p:nvSpPr>
        <p:spPr>
          <a:xfrm>
            <a:off x="10498182" y="6051465"/>
            <a:ext cx="316112" cy="369332"/>
          </a:xfrm>
          <a:prstGeom prst="rect">
            <a:avLst/>
          </a:prstGeom>
          <a:noFill/>
        </p:spPr>
        <p:txBody>
          <a:bodyPr wrap="none" rtlCol="0">
            <a:spAutoFit/>
          </a:bodyPr>
          <a:lstStyle/>
          <a:p>
            <a:r>
              <a:rPr lang="en-US" dirty="0"/>
              <a:t>4</a:t>
            </a:r>
          </a:p>
        </p:txBody>
      </p:sp>
      <p:sp>
        <p:nvSpPr>
          <p:cNvPr id="91" name="TextBox 90">
            <a:extLst>
              <a:ext uri="{FF2B5EF4-FFF2-40B4-BE49-F238E27FC236}">
                <a16:creationId xmlns:a16="http://schemas.microsoft.com/office/drawing/2014/main" id="{8CF6042F-C503-654C-A7D7-A937C7DA96E6}"/>
              </a:ext>
            </a:extLst>
          </p:cNvPr>
          <p:cNvSpPr txBox="1"/>
          <p:nvPr/>
        </p:nvSpPr>
        <p:spPr>
          <a:xfrm>
            <a:off x="5933414" y="5183012"/>
            <a:ext cx="316112" cy="369332"/>
          </a:xfrm>
          <a:prstGeom prst="rect">
            <a:avLst/>
          </a:prstGeom>
          <a:noFill/>
        </p:spPr>
        <p:txBody>
          <a:bodyPr wrap="none" rtlCol="0">
            <a:spAutoFit/>
          </a:bodyPr>
          <a:lstStyle/>
          <a:p>
            <a:r>
              <a:rPr lang="en-US" dirty="0"/>
              <a:t>1</a:t>
            </a:r>
          </a:p>
        </p:txBody>
      </p:sp>
      <p:sp>
        <p:nvSpPr>
          <p:cNvPr id="92" name="TextBox 91">
            <a:extLst>
              <a:ext uri="{FF2B5EF4-FFF2-40B4-BE49-F238E27FC236}">
                <a16:creationId xmlns:a16="http://schemas.microsoft.com/office/drawing/2014/main" id="{0BD35F00-0DA7-4D4E-BC17-5B61E488A39E}"/>
              </a:ext>
            </a:extLst>
          </p:cNvPr>
          <p:cNvSpPr txBox="1"/>
          <p:nvPr/>
        </p:nvSpPr>
        <p:spPr>
          <a:xfrm>
            <a:off x="5925264" y="3875790"/>
            <a:ext cx="316112" cy="369332"/>
          </a:xfrm>
          <a:prstGeom prst="rect">
            <a:avLst/>
          </a:prstGeom>
          <a:noFill/>
        </p:spPr>
        <p:txBody>
          <a:bodyPr wrap="none" rtlCol="0">
            <a:spAutoFit/>
          </a:bodyPr>
          <a:lstStyle/>
          <a:p>
            <a:r>
              <a:rPr lang="en-US" dirty="0"/>
              <a:t>2</a:t>
            </a:r>
          </a:p>
        </p:txBody>
      </p:sp>
      <p:sp>
        <p:nvSpPr>
          <p:cNvPr id="93" name="TextBox 92">
            <a:extLst>
              <a:ext uri="{FF2B5EF4-FFF2-40B4-BE49-F238E27FC236}">
                <a16:creationId xmlns:a16="http://schemas.microsoft.com/office/drawing/2014/main" id="{DEF87A9B-2F65-6A48-860C-9F38C97DB77E}"/>
              </a:ext>
            </a:extLst>
          </p:cNvPr>
          <p:cNvSpPr txBox="1"/>
          <p:nvPr/>
        </p:nvSpPr>
        <p:spPr>
          <a:xfrm>
            <a:off x="5918274" y="2609046"/>
            <a:ext cx="316112" cy="369332"/>
          </a:xfrm>
          <a:prstGeom prst="rect">
            <a:avLst/>
          </a:prstGeom>
          <a:noFill/>
        </p:spPr>
        <p:txBody>
          <a:bodyPr wrap="none" rtlCol="0">
            <a:spAutoFit/>
          </a:bodyPr>
          <a:lstStyle/>
          <a:p>
            <a:r>
              <a:rPr lang="en-US" dirty="0"/>
              <a:t>3</a:t>
            </a:r>
          </a:p>
        </p:txBody>
      </p:sp>
      <p:sp>
        <p:nvSpPr>
          <p:cNvPr id="29" name="TextBox 28">
            <a:extLst>
              <a:ext uri="{FF2B5EF4-FFF2-40B4-BE49-F238E27FC236}">
                <a16:creationId xmlns:a16="http://schemas.microsoft.com/office/drawing/2014/main" id="{B65F4E63-A38D-3C46-AA3C-CAF7C3150C9A}"/>
              </a:ext>
            </a:extLst>
          </p:cNvPr>
          <p:cNvSpPr txBox="1"/>
          <p:nvPr/>
        </p:nvSpPr>
        <p:spPr>
          <a:xfrm>
            <a:off x="709223" y="4333223"/>
            <a:ext cx="2061783" cy="369332"/>
          </a:xfrm>
          <a:prstGeom prst="rect">
            <a:avLst/>
          </a:prstGeom>
          <a:noFill/>
        </p:spPr>
        <p:txBody>
          <a:bodyPr wrap="none" rtlCol="0">
            <a:spAutoFit/>
          </a:bodyPr>
          <a:lstStyle/>
          <a:p>
            <a:r>
              <a:rPr lang="en-US" dirty="0"/>
              <a:t>Transition Model:</a:t>
            </a:r>
          </a:p>
        </p:txBody>
      </p:sp>
      <p:grpSp>
        <p:nvGrpSpPr>
          <p:cNvPr id="30" name="Group 29">
            <a:extLst>
              <a:ext uri="{FF2B5EF4-FFF2-40B4-BE49-F238E27FC236}">
                <a16:creationId xmlns:a16="http://schemas.microsoft.com/office/drawing/2014/main" id="{D660ACAB-2D90-1246-BF9B-1580CD6E12F5}"/>
              </a:ext>
            </a:extLst>
          </p:cNvPr>
          <p:cNvGrpSpPr/>
          <p:nvPr/>
        </p:nvGrpSpPr>
        <p:grpSpPr>
          <a:xfrm>
            <a:off x="3562880" y="4438331"/>
            <a:ext cx="2294023" cy="2084847"/>
            <a:chOff x="2933150" y="2176100"/>
            <a:chExt cx="2294023" cy="2084847"/>
          </a:xfrm>
        </p:grpSpPr>
        <p:sp>
          <p:nvSpPr>
            <p:cNvPr id="31" name="Rectangle 30">
              <a:extLst>
                <a:ext uri="{FF2B5EF4-FFF2-40B4-BE49-F238E27FC236}">
                  <a16:creationId xmlns:a16="http://schemas.microsoft.com/office/drawing/2014/main" id="{CF0047BF-3AA7-AA42-BFEF-8CA8D6711366}"/>
                </a:ext>
              </a:extLst>
            </p:cNvPr>
            <p:cNvSpPr/>
            <p:nvPr/>
          </p:nvSpPr>
          <p:spPr>
            <a:xfrm>
              <a:off x="2933150" y="2522315"/>
              <a:ext cx="1266918" cy="1266919"/>
            </a:xfrm>
            <a:prstGeom prst="rect">
              <a:avLst/>
            </a:prstGeom>
            <a:blipFill>
              <a:blip r:embed="rId3"/>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p:txBody>
        </p:sp>
        <p:sp>
          <p:nvSpPr>
            <p:cNvPr id="35" name="TextBox 34">
              <a:extLst>
                <a:ext uri="{FF2B5EF4-FFF2-40B4-BE49-F238E27FC236}">
                  <a16:creationId xmlns:a16="http://schemas.microsoft.com/office/drawing/2014/main" id="{F1397CC3-F8BF-F545-9119-455B7E9D3EC2}"/>
                </a:ext>
              </a:extLst>
            </p:cNvPr>
            <p:cNvSpPr txBox="1"/>
            <p:nvPr/>
          </p:nvSpPr>
          <p:spPr>
            <a:xfrm>
              <a:off x="4718700" y="2971108"/>
              <a:ext cx="508473" cy="369332"/>
            </a:xfrm>
            <a:prstGeom prst="rect">
              <a:avLst/>
            </a:prstGeom>
            <a:noFill/>
          </p:spPr>
          <p:txBody>
            <a:bodyPr wrap="none" rtlCol="0">
              <a:spAutoFit/>
            </a:bodyPr>
            <a:lstStyle/>
            <a:p>
              <a:r>
                <a:rPr lang="en-US" dirty="0"/>
                <a:t>0.8</a:t>
              </a:r>
            </a:p>
          </p:txBody>
        </p:sp>
        <p:sp>
          <p:nvSpPr>
            <p:cNvPr id="37" name="TextBox 36">
              <a:extLst>
                <a:ext uri="{FF2B5EF4-FFF2-40B4-BE49-F238E27FC236}">
                  <a16:creationId xmlns:a16="http://schemas.microsoft.com/office/drawing/2014/main" id="{4D0AC9C6-679A-5F47-857F-AA1B08920A13}"/>
                </a:ext>
              </a:extLst>
            </p:cNvPr>
            <p:cNvSpPr txBox="1"/>
            <p:nvPr/>
          </p:nvSpPr>
          <p:spPr>
            <a:xfrm>
              <a:off x="3985638" y="2176100"/>
              <a:ext cx="508473" cy="369332"/>
            </a:xfrm>
            <a:prstGeom prst="rect">
              <a:avLst/>
            </a:prstGeom>
            <a:noFill/>
          </p:spPr>
          <p:txBody>
            <a:bodyPr wrap="none" rtlCol="0">
              <a:spAutoFit/>
            </a:bodyPr>
            <a:lstStyle/>
            <a:p>
              <a:r>
                <a:rPr lang="en-US" dirty="0"/>
                <a:t>0.1</a:t>
              </a:r>
            </a:p>
          </p:txBody>
        </p:sp>
        <p:sp>
          <p:nvSpPr>
            <p:cNvPr id="38" name="TextBox 37">
              <a:extLst>
                <a:ext uri="{FF2B5EF4-FFF2-40B4-BE49-F238E27FC236}">
                  <a16:creationId xmlns:a16="http://schemas.microsoft.com/office/drawing/2014/main" id="{D0320526-45DC-1341-8CA9-F6AC340CC826}"/>
                </a:ext>
              </a:extLst>
            </p:cNvPr>
            <p:cNvSpPr txBox="1"/>
            <p:nvPr/>
          </p:nvSpPr>
          <p:spPr>
            <a:xfrm>
              <a:off x="3990659" y="3891615"/>
              <a:ext cx="508473" cy="369332"/>
            </a:xfrm>
            <a:prstGeom prst="rect">
              <a:avLst/>
            </a:prstGeom>
            <a:noFill/>
          </p:spPr>
          <p:txBody>
            <a:bodyPr wrap="none" rtlCol="0">
              <a:spAutoFit/>
            </a:bodyPr>
            <a:lstStyle/>
            <a:p>
              <a:r>
                <a:rPr lang="en-US" dirty="0"/>
                <a:t>0.1</a:t>
              </a:r>
            </a:p>
          </p:txBody>
        </p:sp>
      </p:grpSp>
      <p:sp>
        <p:nvSpPr>
          <p:cNvPr id="3" name="Rectangle 2">
            <a:extLst>
              <a:ext uri="{FF2B5EF4-FFF2-40B4-BE49-F238E27FC236}">
                <a16:creationId xmlns:a16="http://schemas.microsoft.com/office/drawing/2014/main" id="{F17383F7-74F2-7C4B-9370-D05A883D8725}"/>
              </a:ext>
            </a:extLst>
          </p:cNvPr>
          <p:cNvSpPr/>
          <p:nvPr/>
        </p:nvSpPr>
        <p:spPr>
          <a:xfrm>
            <a:off x="1881358" y="3460109"/>
            <a:ext cx="513282" cy="369332"/>
          </a:xfrm>
          <a:prstGeom prst="rect">
            <a:avLst/>
          </a:prstGeom>
        </p:spPr>
        <p:txBody>
          <a:bodyPr wrap="none">
            <a:spAutoFit/>
          </a:bodyPr>
          <a:lstStyle/>
          <a:p>
            <a:r>
              <a:rPr lang="en-US" b="1" dirty="0"/>
              <a:t>0.1</a:t>
            </a:r>
            <a:endParaRPr lang="en-US" dirty="0"/>
          </a:p>
        </p:txBody>
      </p:sp>
      <p:sp>
        <p:nvSpPr>
          <p:cNvPr id="40" name="Rectangle 39">
            <a:extLst>
              <a:ext uri="{FF2B5EF4-FFF2-40B4-BE49-F238E27FC236}">
                <a16:creationId xmlns:a16="http://schemas.microsoft.com/office/drawing/2014/main" id="{BA4441D7-B8EE-1643-8AB9-73E271ADE39D}"/>
              </a:ext>
            </a:extLst>
          </p:cNvPr>
          <p:cNvSpPr/>
          <p:nvPr/>
        </p:nvSpPr>
        <p:spPr>
          <a:xfrm>
            <a:off x="2279272" y="3462643"/>
            <a:ext cx="697627" cy="369332"/>
          </a:xfrm>
          <a:prstGeom prst="rect">
            <a:avLst/>
          </a:prstGeom>
        </p:spPr>
        <p:txBody>
          <a:bodyPr wrap="none">
            <a:spAutoFit/>
          </a:bodyPr>
          <a:lstStyle/>
          <a:p>
            <a:r>
              <a:rPr lang="en-US" b="1" dirty="0"/>
              <a:t>* 0.1</a:t>
            </a:r>
            <a:endParaRPr lang="en-US" dirty="0"/>
          </a:p>
        </p:txBody>
      </p:sp>
      <p:sp>
        <p:nvSpPr>
          <p:cNvPr id="41" name="Up Arrow 40">
            <a:extLst>
              <a:ext uri="{FF2B5EF4-FFF2-40B4-BE49-F238E27FC236}">
                <a16:creationId xmlns:a16="http://schemas.microsoft.com/office/drawing/2014/main" id="{DAB333E0-714F-D244-88F0-FC6DB2AC3A86}"/>
              </a:ext>
            </a:extLst>
          </p:cNvPr>
          <p:cNvSpPr/>
          <p:nvPr/>
        </p:nvSpPr>
        <p:spPr>
          <a:xfrm rot="5400000">
            <a:off x="4476243" y="4832228"/>
            <a:ext cx="689429" cy="1157533"/>
          </a:xfrm>
          <a:prstGeom prst="up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Left-Right Arrow 41">
            <a:extLst>
              <a:ext uri="{FF2B5EF4-FFF2-40B4-BE49-F238E27FC236}">
                <a16:creationId xmlns:a16="http://schemas.microsoft.com/office/drawing/2014/main" id="{2CAB1ED6-1D7D-6C48-93A9-DCA5D3749B5D}"/>
              </a:ext>
            </a:extLst>
          </p:cNvPr>
          <p:cNvSpPr/>
          <p:nvPr/>
        </p:nvSpPr>
        <p:spPr>
          <a:xfrm rot="5400000">
            <a:off x="3478359" y="5249013"/>
            <a:ext cx="1997687" cy="323964"/>
          </a:xfrm>
          <a:prstGeom prst="lef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87E554E6-4775-FB40-930A-C425F4579361}"/>
              </a:ext>
            </a:extLst>
          </p:cNvPr>
          <p:cNvSpPr/>
          <p:nvPr/>
        </p:nvSpPr>
        <p:spPr>
          <a:xfrm>
            <a:off x="3720214" y="5006283"/>
            <a:ext cx="981359" cy="646331"/>
          </a:xfrm>
          <a:prstGeom prst="rect">
            <a:avLst/>
          </a:prstGeom>
        </p:spPr>
        <p:txBody>
          <a:bodyPr wrap="none">
            <a:spAutoFit/>
          </a:bodyPr>
          <a:lstStyle/>
          <a:p>
            <a:pPr algn="ctr"/>
            <a:r>
              <a:rPr lang="en-US" dirty="0">
                <a:solidFill>
                  <a:schemeClr val="bg1"/>
                </a:solidFill>
              </a:rPr>
              <a:t>Action: </a:t>
            </a:r>
          </a:p>
          <a:p>
            <a:pPr algn="ctr"/>
            <a:r>
              <a:rPr lang="en-US" dirty="0">
                <a:solidFill>
                  <a:schemeClr val="bg1"/>
                </a:solidFill>
              </a:rPr>
              <a:t>Right</a:t>
            </a:r>
          </a:p>
        </p:txBody>
      </p:sp>
      <p:sp>
        <p:nvSpPr>
          <p:cNvPr id="43" name="Rectangle 42">
            <a:extLst>
              <a:ext uri="{FF2B5EF4-FFF2-40B4-BE49-F238E27FC236}">
                <a16:creationId xmlns:a16="http://schemas.microsoft.com/office/drawing/2014/main" id="{CDC3AC34-F013-7940-88A9-2915539CE1C4}"/>
              </a:ext>
            </a:extLst>
          </p:cNvPr>
          <p:cNvSpPr/>
          <p:nvPr/>
        </p:nvSpPr>
        <p:spPr>
          <a:xfrm>
            <a:off x="2827434" y="3460109"/>
            <a:ext cx="697627" cy="369332"/>
          </a:xfrm>
          <a:prstGeom prst="rect">
            <a:avLst/>
          </a:prstGeom>
        </p:spPr>
        <p:txBody>
          <a:bodyPr wrap="none">
            <a:spAutoFit/>
          </a:bodyPr>
          <a:lstStyle/>
          <a:p>
            <a:r>
              <a:rPr lang="en-US" b="1" dirty="0"/>
              <a:t>* 0.1</a:t>
            </a:r>
            <a:endParaRPr lang="en-US" dirty="0"/>
          </a:p>
        </p:txBody>
      </p:sp>
      <p:sp>
        <p:nvSpPr>
          <p:cNvPr id="44" name="Rectangle 43">
            <a:extLst>
              <a:ext uri="{FF2B5EF4-FFF2-40B4-BE49-F238E27FC236}">
                <a16:creationId xmlns:a16="http://schemas.microsoft.com/office/drawing/2014/main" id="{6B6AFA49-9358-B54B-B9D9-0195AB62132A}"/>
              </a:ext>
            </a:extLst>
          </p:cNvPr>
          <p:cNvSpPr/>
          <p:nvPr/>
        </p:nvSpPr>
        <p:spPr>
          <a:xfrm>
            <a:off x="3414792" y="3461632"/>
            <a:ext cx="697627" cy="369332"/>
          </a:xfrm>
          <a:prstGeom prst="rect">
            <a:avLst/>
          </a:prstGeom>
        </p:spPr>
        <p:txBody>
          <a:bodyPr wrap="none">
            <a:spAutoFit/>
          </a:bodyPr>
          <a:lstStyle/>
          <a:p>
            <a:r>
              <a:rPr lang="en-US" b="1" dirty="0"/>
              <a:t>* 0.1</a:t>
            </a:r>
            <a:endParaRPr lang="en-US" dirty="0"/>
          </a:p>
        </p:txBody>
      </p:sp>
      <p:sp>
        <p:nvSpPr>
          <p:cNvPr id="45" name="Rectangle 44">
            <a:extLst>
              <a:ext uri="{FF2B5EF4-FFF2-40B4-BE49-F238E27FC236}">
                <a16:creationId xmlns:a16="http://schemas.microsoft.com/office/drawing/2014/main" id="{9498735F-CABA-1D42-AC97-51104BB8C9A5}"/>
              </a:ext>
            </a:extLst>
          </p:cNvPr>
          <p:cNvSpPr/>
          <p:nvPr/>
        </p:nvSpPr>
        <p:spPr>
          <a:xfrm>
            <a:off x="3972184" y="3463155"/>
            <a:ext cx="697627" cy="369332"/>
          </a:xfrm>
          <a:prstGeom prst="rect">
            <a:avLst/>
          </a:prstGeom>
        </p:spPr>
        <p:txBody>
          <a:bodyPr wrap="none">
            <a:spAutoFit/>
          </a:bodyPr>
          <a:lstStyle/>
          <a:p>
            <a:r>
              <a:rPr lang="en-US" b="1" dirty="0"/>
              <a:t>* 0.8</a:t>
            </a:r>
            <a:endParaRPr lang="en-US" dirty="0"/>
          </a:p>
        </p:txBody>
      </p:sp>
      <p:sp>
        <p:nvSpPr>
          <p:cNvPr id="46" name="Rectangle 45">
            <a:extLst>
              <a:ext uri="{FF2B5EF4-FFF2-40B4-BE49-F238E27FC236}">
                <a16:creationId xmlns:a16="http://schemas.microsoft.com/office/drawing/2014/main" id="{76666BA6-35F2-D843-9D17-205DDD99D4C2}"/>
              </a:ext>
            </a:extLst>
          </p:cNvPr>
          <p:cNvSpPr/>
          <p:nvPr/>
        </p:nvSpPr>
        <p:spPr>
          <a:xfrm>
            <a:off x="2668608" y="3843395"/>
            <a:ext cx="1229824" cy="369332"/>
          </a:xfrm>
          <a:prstGeom prst="rect">
            <a:avLst/>
          </a:prstGeom>
        </p:spPr>
        <p:txBody>
          <a:bodyPr wrap="none">
            <a:spAutoFit/>
          </a:bodyPr>
          <a:lstStyle/>
          <a:p>
            <a:r>
              <a:rPr lang="en-US" b="1" dirty="0"/>
              <a:t>= 0.00008</a:t>
            </a:r>
            <a:endParaRPr lang="en-US" dirty="0"/>
          </a:p>
        </p:txBody>
      </p:sp>
      <p:grpSp>
        <p:nvGrpSpPr>
          <p:cNvPr id="48" name="Group 47">
            <a:extLst>
              <a:ext uri="{FF2B5EF4-FFF2-40B4-BE49-F238E27FC236}">
                <a16:creationId xmlns:a16="http://schemas.microsoft.com/office/drawing/2014/main" id="{D4032760-8231-814B-AC72-B11270DE4859}"/>
              </a:ext>
            </a:extLst>
          </p:cNvPr>
          <p:cNvGrpSpPr/>
          <p:nvPr/>
        </p:nvGrpSpPr>
        <p:grpSpPr>
          <a:xfrm>
            <a:off x="6253247" y="2151925"/>
            <a:ext cx="5100553" cy="3808909"/>
            <a:chOff x="6253247" y="2151925"/>
            <a:chExt cx="5100553" cy="3808909"/>
          </a:xfrm>
        </p:grpSpPr>
        <p:pic>
          <p:nvPicPr>
            <p:cNvPr id="49" name="Picture 2" descr="Starfield Dark – stylish, high-quality wallpaper with fast delivery –  Photowall">
              <a:extLst>
                <a:ext uri="{FF2B5EF4-FFF2-40B4-BE49-F238E27FC236}">
                  <a16:creationId xmlns:a16="http://schemas.microsoft.com/office/drawing/2014/main" id="{9AF9ACD2-57F0-004B-A223-86FB20DA9DCD}"/>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99572" y="2151925"/>
              <a:ext cx="5054228" cy="3795995"/>
            </a:xfrm>
            <a:prstGeom prst="rect">
              <a:avLst/>
            </a:prstGeom>
            <a:noFill/>
            <a:extLst>
              <a:ext uri="{909E8E84-426E-40DD-AFC4-6F175D3DCCD1}">
                <a14:hiddenFill xmlns:a14="http://schemas.microsoft.com/office/drawing/2010/main">
                  <a:solidFill>
                    <a:srgbClr val="FFFFFF"/>
                  </a:solidFill>
                </a14:hiddenFill>
              </a:ext>
            </a:extLst>
          </p:spPr>
        </p:pic>
        <p:grpSp>
          <p:nvGrpSpPr>
            <p:cNvPr id="50" name="Group 49">
              <a:extLst>
                <a:ext uri="{FF2B5EF4-FFF2-40B4-BE49-F238E27FC236}">
                  <a16:creationId xmlns:a16="http://schemas.microsoft.com/office/drawing/2014/main" id="{92347BD0-296B-804B-B0D3-0DA3317BB7D3}"/>
                </a:ext>
              </a:extLst>
            </p:cNvPr>
            <p:cNvGrpSpPr/>
            <p:nvPr/>
          </p:nvGrpSpPr>
          <p:grpSpPr>
            <a:xfrm>
              <a:off x="6253247" y="2160077"/>
              <a:ext cx="5067674" cy="3800757"/>
              <a:chOff x="6456556" y="2714547"/>
              <a:chExt cx="3657600" cy="2743201"/>
            </a:xfrm>
            <a:solidFill>
              <a:schemeClr val="tx1"/>
            </a:solidFill>
          </p:grpSpPr>
          <p:sp>
            <p:nvSpPr>
              <p:cNvPr id="57" name="Rectangle 56">
                <a:extLst>
                  <a:ext uri="{FF2B5EF4-FFF2-40B4-BE49-F238E27FC236}">
                    <a16:creationId xmlns:a16="http://schemas.microsoft.com/office/drawing/2014/main" id="{9CEA1C7D-36E4-A146-9B73-CF36E244E331}"/>
                  </a:ext>
                </a:extLst>
              </p:cNvPr>
              <p:cNvSpPr/>
              <p:nvPr/>
            </p:nvSpPr>
            <p:spPr>
              <a:xfrm>
                <a:off x="7364899" y="3635183"/>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p>
            </p:txBody>
          </p:sp>
          <p:sp>
            <p:nvSpPr>
              <p:cNvPr id="58" name="Rectangle 57">
                <a:extLst>
                  <a:ext uri="{FF2B5EF4-FFF2-40B4-BE49-F238E27FC236}">
                    <a16:creationId xmlns:a16="http://schemas.microsoft.com/office/drawing/2014/main" id="{24B8C0F0-838B-5744-8F5C-39AE74EF7573}"/>
                  </a:ext>
                </a:extLst>
              </p:cNvPr>
              <p:cNvSpPr/>
              <p:nvPr/>
            </p:nvSpPr>
            <p:spPr>
              <a:xfrm>
                <a:off x="9197683" y="2714547"/>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Rectangle 58">
                <a:extLst>
                  <a:ext uri="{FF2B5EF4-FFF2-40B4-BE49-F238E27FC236}">
                    <a16:creationId xmlns:a16="http://schemas.microsoft.com/office/drawing/2014/main" id="{C24C2B0D-A92A-E144-8DBF-1F96E84EF2C3}"/>
                  </a:ext>
                </a:extLst>
              </p:cNvPr>
              <p:cNvSpPr/>
              <p:nvPr/>
            </p:nvSpPr>
            <p:spPr>
              <a:xfrm>
                <a:off x="7370344" y="2714547"/>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Rectangle 59">
                <a:extLst>
                  <a:ext uri="{FF2B5EF4-FFF2-40B4-BE49-F238E27FC236}">
                    <a16:creationId xmlns:a16="http://schemas.microsoft.com/office/drawing/2014/main" id="{EB5312FF-1974-644A-9379-E2629F80D339}"/>
                  </a:ext>
                </a:extLst>
              </p:cNvPr>
              <p:cNvSpPr/>
              <p:nvPr/>
            </p:nvSpPr>
            <p:spPr>
              <a:xfrm>
                <a:off x="8285356" y="27145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2EB13D04-B4DF-0042-99FC-9BD40FAD9D57}"/>
                  </a:ext>
                </a:extLst>
              </p:cNvPr>
              <p:cNvSpPr/>
              <p:nvPr/>
            </p:nvSpPr>
            <p:spPr>
              <a:xfrm>
                <a:off x="6456556" y="36289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Rectangle 61">
                <a:extLst>
                  <a:ext uri="{FF2B5EF4-FFF2-40B4-BE49-F238E27FC236}">
                    <a16:creationId xmlns:a16="http://schemas.microsoft.com/office/drawing/2014/main" id="{7592EB31-F7A3-554E-B366-D115248C9744}"/>
                  </a:ext>
                </a:extLst>
              </p:cNvPr>
              <p:cNvSpPr/>
              <p:nvPr/>
            </p:nvSpPr>
            <p:spPr>
              <a:xfrm>
                <a:off x="6457592" y="2714547"/>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Rectangle 62">
                <a:extLst>
                  <a:ext uri="{FF2B5EF4-FFF2-40B4-BE49-F238E27FC236}">
                    <a16:creationId xmlns:a16="http://schemas.microsoft.com/office/drawing/2014/main" id="{8BD6D0BF-BFC0-0B4A-83DC-0165E1386136}"/>
                  </a:ext>
                </a:extLst>
              </p:cNvPr>
              <p:cNvSpPr/>
              <p:nvPr/>
            </p:nvSpPr>
            <p:spPr>
              <a:xfrm>
                <a:off x="8285356" y="36289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Rectangle 63">
                <a:extLst>
                  <a:ext uri="{FF2B5EF4-FFF2-40B4-BE49-F238E27FC236}">
                    <a16:creationId xmlns:a16="http://schemas.microsoft.com/office/drawing/2014/main" id="{B554B2DB-ED81-EC4C-AB2F-522D37928D31}"/>
                  </a:ext>
                </a:extLst>
              </p:cNvPr>
              <p:cNvSpPr/>
              <p:nvPr/>
            </p:nvSpPr>
            <p:spPr>
              <a:xfrm>
                <a:off x="9199756" y="36289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F360792D-7789-B446-A217-4CA42A3DBA7E}"/>
                  </a:ext>
                </a:extLst>
              </p:cNvPr>
              <p:cNvSpPr/>
              <p:nvPr/>
            </p:nvSpPr>
            <p:spPr>
              <a:xfrm>
                <a:off x="64565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E79920E0-8AB4-FE4E-916C-EFD7F4E53B98}"/>
                  </a:ext>
                </a:extLst>
              </p:cNvPr>
              <p:cNvSpPr/>
              <p:nvPr/>
            </p:nvSpPr>
            <p:spPr>
              <a:xfrm>
                <a:off x="73709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Rectangle 66">
                <a:extLst>
                  <a:ext uri="{FF2B5EF4-FFF2-40B4-BE49-F238E27FC236}">
                    <a16:creationId xmlns:a16="http://schemas.microsoft.com/office/drawing/2014/main" id="{3F211F8E-30EC-F449-8206-74445084B4CD}"/>
                  </a:ext>
                </a:extLst>
              </p:cNvPr>
              <p:cNvSpPr/>
              <p:nvPr/>
            </p:nvSpPr>
            <p:spPr>
              <a:xfrm>
                <a:off x="82853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8" name="Rectangle 67">
                <a:extLst>
                  <a:ext uri="{FF2B5EF4-FFF2-40B4-BE49-F238E27FC236}">
                    <a16:creationId xmlns:a16="http://schemas.microsoft.com/office/drawing/2014/main" id="{563EC9A0-510D-A74E-9CFB-6313E59CBCA8}"/>
                  </a:ext>
                </a:extLst>
              </p:cNvPr>
              <p:cNvSpPr/>
              <p:nvPr/>
            </p:nvSpPr>
            <p:spPr>
              <a:xfrm>
                <a:off x="91997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51" name="Picture 50">
              <a:extLst>
                <a:ext uri="{FF2B5EF4-FFF2-40B4-BE49-F238E27FC236}">
                  <a16:creationId xmlns:a16="http://schemas.microsoft.com/office/drawing/2014/main" id="{C135F2A0-FB21-FA4C-84EC-90492F0A77D4}"/>
                </a:ext>
              </a:extLst>
            </p:cNvPr>
            <p:cNvPicPr>
              <a:picLocks noChangeAspect="1"/>
            </p:cNvPicPr>
            <p:nvPr/>
          </p:nvPicPr>
          <p:blipFill>
            <a:blip r:embed="rId5"/>
            <a:stretch>
              <a:fillRect/>
            </a:stretch>
          </p:blipFill>
          <p:spPr>
            <a:xfrm>
              <a:off x="10165337" y="3636708"/>
              <a:ext cx="941527" cy="826430"/>
            </a:xfrm>
            <a:prstGeom prst="rect">
              <a:avLst/>
            </a:prstGeom>
          </p:spPr>
        </p:pic>
        <p:sp>
          <p:nvSpPr>
            <p:cNvPr id="52" name="Rectangle 51">
              <a:extLst>
                <a:ext uri="{FF2B5EF4-FFF2-40B4-BE49-F238E27FC236}">
                  <a16:creationId xmlns:a16="http://schemas.microsoft.com/office/drawing/2014/main" id="{348034BC-668C-0F43-8438-C9898B74C21E}"/>
                </a:ext>
              </a:extLst>
            </p:cNvPr>
            <p:cNvSpPr/>
            <p:nvPr/>
          </p:nvSpPr>
          <p:spPr>
            <a:xfrm>
              <a:off x="10787652" y="3506633"/>
              <a:ext cx="431528" cy="369332"/>
            </a:xfrm>
            <a:prstGeom prst="rect">
              <a:avLst/>
            </a:prstGeom>
            <a:solidFill>
              <a:schemeClr val="accent2"/>
            </a:solidFill>
            <a:ln w="38100">
              <a:solidFill>
                <a:schemeClr val="accent1">
                  <a:shade val="50000"/>
                </a:schemeClr>
              </a:solidFill>
            </a:ln>
          </p:spPr>
          <p:txBody>
            <a:bodyPr wrap="none">
              <a:spAutoFit/>
            </a:bodyPr>
            <a:lstStyle/>
            <a:p>
              <a:r>
                <a:rPr lang="en-US" dirty="0"/>
                <a:t>–1</a:t>
              </a:r>
            </a:p>
          </p:txBody>
        </p:sp>
        <p:pic>
          <p:nvPicPr>
            <p:cNvPr id="53" name="Picture 52">
              <a:extLst>
                <a:ext uri="{FF2B5EF4-FFF2-40B4-BE49-F238E27FC236}">
                  <a16:creationId xmlns:a16="http://schemas.microsoft.com/office/drawing/2014/main" id="{B2F1C257-6F2E-C447-93A0-1EA7FDF5BA56}"/>
                </a:ext>
              </a:extLst>
            </p:cNvPr>
            <p:cNvPicPr>
              <a:picLocks noChangeAspect="1"/>
            </p:cNvPicPr>
            <p:nvPr/>
          </p:nvPicPr>
          <p:blipFill>
            <a:blip r:embed="rId5"/>
            <a:stretch>
              <a:fillRect/>
            </a:stretch>
          </p:blipFill>
          <p:spPr>
            <a:xfrm>
              <a:off x="7576993" y="3732787"/>
              <a:ext cx="968790" cy="850360"/>
            </a:xfrm>
            <a:prstGeom prst="rect">
              <a:avLst/>
            </a:prstGeom>
          </p:spPr>
        </p:pic>
        <p:sp>
          <p:nvSpPr>
            <p:cNvPr id="54" name="Rectangle 53">
              <a:extLst>
                <a:ext uri="{FF2B5EF4-FFF2-40B4-BE49-F238E27FC236}">
                  <a16:creationId xmlns:a16="http://schemas.microsoft.com/office/drawing/2014/main" id="{DEFFF787-4CC7-204E-B887-11251EF53BBE}"/>
                </a:ext>
              </a:extLst>
            </p:cNvPr>
            <p:cNvSpPr/>
            <p:nvPr/>
          </p:nvSpPr>
          <p:spPr>
            <a:xfrm>
              <a:off x="8224245" y="3506633"/>
              <a:ext cx="431528" cy="369332"/>
            </a:xfrm>
            <a:prstGeom prst="rect">
              <a:avLst/>
            </a:prstGeom>
            <a:solidFill>
              <a:schemeClr val="accent2"/>
            </a:solidFill>
            <a:ln w="38100">
              <a:solidFill>
                <a:schemeClr val="accent1">
                  <a:shade val="50000"/>
                </a:schemeClr>
              </a:solidFill>
            </a:ln>
          </p:spPr>
          <p:txBody>
            <a:bodyPr wrap="none">
              <a:spAutoFit/>
            </a:bodyPr>
            <a:lstStyle/>
            <a:p>
              <a:r>
                <a:rPr lang="en-US" dirty="0"/>
                <a:t>–1</a:t>
              </a:r>
            </a:p>
          </p:txBody>
        </p:sp>
        <p:pic>
          <p:nvPicPr>
            <p:cNvPr id="55" name="Picture 54">
              <a:extLst>
                <a:ext uri="{FF2B5EF4-FFF2-40B4-BE49-F238E27FC236}">
                  <a16:creationId xmlns:a16="http://schemas.microsoft.com/office/drawing/2014/main" id="{77EBB46C-2C15-1345-9F5F-4B9C1ABAAF9C}"/>
                </a:ext>
              </a:extLst>
            </p:cNvPr>
            <p:cNvPicPr>
              <a:picLocks noChangeAspect="1"/>
            </p:cNvPicPr>
            <p:nvPr/>
          </p:nvPicPr>
          <p:blipFill>
            <a:blip r:embed="rId6"/>
            <a:stretch>
              <a:fillRect/>
            </a:stretch>
          </p:blipFill>
          <p:spPr>
            <a:xfrm>
              <a:off x="10104965" y="2252033"/>
              <a:ext cx="1153898" cy="1153898"/>
            </a:xfrm>
            <a:prstGeom prst="rect">
              <a:avLst/>
            </a:prstGeom>
          </p:spPr>
        </p:pic>
        <p:sp>
          <p:nvSpPr>
            <p:cNvPr id="56" name="Rectangle 55">
              <a:extLst>
                <a:ext uri="{FF2B5EF4-FFF2-40B4-BE49-F238E27FC236}">
                  <a16:creationId xmlns:a16="http://schemas.microsoft.com/office/drawing/2014/main" id="{3F409434-80F8-8F4F-8AFA-9A4A4AB991E6}"/>
                </a:ext>
              </a:extLst>
            </p:cNvPr>
            <p:cNvSpPr/>
            <p:nvPr/>
          </p:nvSpPr>
          <p:spPr>
            <a:xfrm>
              <a:off x="10787652" y="2239714"/>
              <a:ext cx="447558" cy="369332"/>
            </a:xfrm>
            <a:prstGeom prst="rect">
              <a:avLst/>
            </a:prstGeom>
            <a:solidFill>
              <a:schemeClr val="accent5"/>
            </a:solidFill>
            <a:ln w="38100">
              <a:solidFill>
                <a:schemeClr val="accent1">
                  <a:shade val="50000"/>
                </a:schemeClr>
              </a:solidFill>
            </a:ln>
          </p:spPr>
          <p:txBody>
            <a:bodyPr wrap="none">
              <a:spAutoFit/>
            </a:bodyPr>
            <a:lstStyle/>
            <a:p>
              <a:r>
                <a:rPr lang="en-US" dirty="0"/>
                <a:t>+1</a:t>
              </a:r>
            </a:p>
          </p:txBody>
        </p:sp>
      </p:grpSp>
      <p:pic>
        <p:nvPicPr>
          <p:cNvPr id="69" name="Picture 68">
            <a:extLst>
              <a:ext uri="{FF2B5EF4-FFF2-40B4-BE49-F238E27FC236}">
                <a16:creationId xmlns:a16="http://schemas.microsoft.com/office/drawing/2014/main" id="{49E81586-529B-FE4D-BE52-B8F0275E9827}"/>
              </a:ext>
            </a:extLst>
          </p:cNvPr>
          <p:cNvPicPr>
            <a:picLocks noChangeAspect="1"/>
          </p:cNvPicPr>
          <p:nvPr/>
        </p:nvPicPr>
        <p:blipFill>
          <a:blip r:embed="rId7"/>
          <a:stretch>
            <a:fillRect/>
          </a:stretch>
        </p:blipFill>
        <p:spPr>
          <a:xfrm rot="4200000">
            <a:off x="10833281" y="2594275"/>
            <a:ext cx="351282" cy="417576"/>
          </a:xfrm>
          <a:prstGeom prst="rect">
            <a:avLst/>
          </a:prstGeom>
        </p:spPr>
      </p:pic>
    </p:spTree>
    <p:extLst>
      <p:ext uri="{BB962C8B-B14F-4D97-AF65-F5344CB8AC3E}">
        <p14:creationId xmlns:p14="http://schemas.microsoft.com/office/powerpoint/2010/main" val="37107688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Content Placeholder 35">
            <a:extLst>
              <a:ext uri="{FF2B5EF4-FFF2-40B4-BE49-F238E27FC236}">
                <a16:creationId xmlns:a16="http://schemas.microsoft.com/office/drawing/2014/main" id="{83FF81B6-353D-F74E-8C64-67854A7ED442}"/>
              </a:ext>
            </a:extLst>
          </p:cNvPr>
          <p:cNvSpPr>
            <a:spLocks noGrp="1"/>
          </p:cNvSpPr>
          <p:nvPr>
            <p:ph sz="half" idx="1"/>
          </p:nvPr>
        </p:nvSpPr>
        <p:spPr/>
        <p:txBody>
          <a:bodyPr/>
          <a:lstStyle/>
          <a:p>
            <a:r>
              <a:rPr lang="en-US" dirty="0"/>
              <a:t>For action sequence </a:t>
            </a:r>
          </a:p>
          <a:p>
            <a:pPr algn="ctr"/>
            <a:r>
              <a:rPr lang="en-US" dirty="0"/>
              <a:t>[</a:t>
            </a:r>
            <a:r>
              <a:rPr lang="en-US" i="1" dirty="0"/>
              <a:t>Up, Up, Right, Right, Right</a:t>
            </a:r>
            <a:r>
              <a:rPr lang="en-US" dirty="0"/>
              <a:t>], </a:t>
            </a:r>
          </a:p>
          <a:p>
            <a:r>
              <a:rPr lang="en-US" dirty="0"/>
              <a:t>what’s the probability that the millennium falcon reaches the intended goal? </a:t>
            </a:r>
          </a:p>
        </p:txBody>
      </p:sp>
      <p:sp>
        <p:nvSpPr>
          <p:cNvPr id="2" name="Title 1">
            <a:extLst>
              <a:ext uri="{FF2B5EF4-FFF2-40B4-BE49-F238E27FC236}">
                <a16:creationId xmlns:a16="http://schemas.microsoft.com/office/drawing/2014/main" id="{97664E13-4AF8-044D-9B57-F8C9D2A92989}"/>
              </a:ext>
            </a:extLst>
          </p:cNvPr>
          <p:cNvSpPr>
            <a:spLocks noGrp="1"/>
          </p:cNvSpPr>
          <p:nvPr>
            <p:ph type="title"/>
          </p:nvPr>
        </p:nvSpPr>
        <p:spPr/>
        <p:txBody>
          <a:bodyPr/>
          <a:lstStyle/>
          <a:p>
            <a:r>
              <a:rPr lang="en-US" dirty="0"/>
              <a:t>Navigating an Asteroid Field</a:t>
            </a:r>
          </a:p>
        </p:txBody>
      </p:sp>
      <p:sp>
        <p:nvSpPr>
          <p:cNvPr id="87" name="TextBox 86">
            <a:extLst>
              <a:ext uri="{FF2B5EF4-FFF2-40B4-BE49-F238E27FC236}">
                <a16:creationId xmlns:a16="http://schemas.microsoft.com/office/drawing/2014/main" id="{145228C1-4197-6D4F-BEF0-85A5E127FA42}"/>
              </a:ext>
            </a:extLst>
          </p:cNvPr>
          <p:cNvSpPr txBox="1"/>
          <p:nvPr/>
        </p:nvSpPr>
        <p:spPr>
          <a:xfrm>
            <a:off x="6765984" y="6042130"/>
            <a:ext cx="316112" cy="369332"/>
          </a:xfrm>
          <a:prstGeom prst="rect">
            <a:avLst/>
          </a:prstGeom>
          <a:noFill/>
        </p:spPr>
        <p:txBody>
          <a:bodyPr wrap="none" rtlCol="0">
            <a:spAutoFit/>
          </a:bodyPr>
          <a:lstStyle/>
          <a:p>
            <a:r>
              <a:rPr lang="en-US" dirty="0"/>
              <a:t>1</a:t>
            </a:r>
          </a:p>
        </p:txBody>
      </p:sp>
      <p:sp>
        <p:nvSpPr>
          <p:cNvPr id="88" name="TextBox 87">
            <a:extLst>
              <a:ext uri="{FF2B5EF4-FFF2-40B4-BE49-F238E27FC236}">
                <a16:creationId xmlns:a16="http://schemas.microsoft.com/office/drawing/2014/main" id="{F62FC5C0-709E-BB4E-BCC8-799F3BA9B16A}"/>
              </a:ext>
            </a:extLst>
          </p:cNvPr>
          <p:cNvSpPr txBox="1"/>
          <p:nvPr/>
        </p:nvSpPr>
        <p:spPr>
          <a:xfrm>
            <a:off x="8010050" y="6040506"/>
            <a:ext cx="316112" cy="369332"/>
          </a:xfrm>
          <a:prstGeom prst="rect">
            <a:avLst/>
          </a:prstGeom>
          <a:noFill/>
        </p:spPr>
        <p:txBody>
          <a:bodyPr wrap="none" rtlCol="0">
            <a:spAutoFit/>
          </a:bodyPr>
          <a:lstStyle/>
          <a:p>
            <a:r>
              <a:rPr lang="en-US" dirty="0"/>
              <a:t>2</a:t>
            </a:r>
          </a:p>
        </p:txBody>
      </p:sp>
      <p:sp>
        <p:nvSpPr>
          <p:cNvPr id="89" name="TextBox 88">
            <a:extLst>
              <a:ext uri="{FF2B5EF4-FFF2-40B4-BE49-F238E27FC236}">
                <a16:creationId xmlns:a16="http://schemas.microsoft.com/office/drawing/2014/main" id="{5562E0BB-142A-1545-B844-B9456E7F3F91}"/>
              </a:ext>
            </a:extLst>
          </p:cNvPr>
          <p:cNvSpPr txBox="1"/>
          <p:nvPr/>
        </p:nvSpPr>
        <p:spPr>
          <a:xfrm>
            <a:off x="9254116" y="6053089"/>
            <a:ext cx="316112" cy="369332"/>
          </a:xfrm>
          <a:prstGeom prst="rect">
            <a:avLst/>
          </a:prstGeom>
          <a:noFill/>
        </p:spPr>
        <p:txBody>
          <a:bodyPr wrap="none" rtlCol="0">
            <a:spAutoFit/>
          </a:bodyPr>
          <a:lstStyle/>
          <a:p>
            <a:r>
              <a:rPr lang="en-US" dirty="0"/>
              <a:t>3</a:t>
            </a:r>
          </a:p>
        </p:txBody>
      </p:sp>
      <p:sp>
        <p:nvSpPr>
          <p:cNvPr id="90" name="TextBox 89">
            <a:extLst>
              <a:ext uri="{FF2B5EF4-FFF2-40B4-BE49-F238E27FC236}">
                <a16:creationId xmlns:a16="http://schemas.microsoft.com/office/drawing/2014/main" id="{DD599B05-4CDF-4F48-AC4B-A905844794CC}"/>
              </a:ext>
            </a:extLst>
          </p:cNvPr>
          <p:cNvSpPr txBox="1"/>
          <p:nvPr/>
        </p:nvSpPr>
        <p:spPr>
          <a:xfrm>
            <a:off x="10498182" y="6051465"/>
            <a:ext cx="316112" cy="369332"/>
          </a:xfrm>
          <a:prstGeom prst="rect">
            <a:avLst/>
          </a:prstGeom>
          <a:noFill/>
        </p:spPr>
        <p:txBody>
          <a:bodyPr wrap="none" rtlCol="0">
            <a:spAutoFit/>
          </a:bodyPr>
          <a:lstStyle/>
          <a:p>
            <a:r>
              <a:rPr lang="en-US" dirty="0"/>
              <a:t>4</a:t>
            </a:r>
          </a:p>
        </p:txBody>
      </p:sp>
      <p:sp>
        <p:nvSpPr>
          <p:cNvPr id="91" name="TextBox 90">
            <a:extLst>
              <a:ext uri="{FF2B5EF4-FFF2-40B4-BE49-F238E27FC236}">
                <a16:creationId xmlns:a16="http://schemas.microsoft.com/office/drawing/2014/main" id="{8CF6042F-C503-654C-A7D7-A937C7DA96E6}"/>
              </a:ext>
            </a:extLst>
          </p:cNvPr>
          <p:cNvSpPr txBox="1"/>
          <p:nvPr/>
        </p:nvSpPr>
        <p:spPr>
          <a:xfrm>
            <a:off x="5933414" y="5183012"/>
            <a:ext cx="316112" cy="369332"/>
          </a:xfrm>
          <a:prstGeom prst="rect">
            <a:avLst/>
          </a:prstGeom>
          <a:noFill/>
        </p:spPr>
        <p:txBody>
          <a:bodyPr wrap="none" rtlCol="0">
            <a:spAutoFit/>
          </a:bodyPr>
          <a:lstStyle/>
          <a:p>
            <a:r>
              <a:rPr lang="en-US" dirty="0"/>
              <a:t>1</a:t>
            </a:r>
          </a:p>
        </p:txBody>
      </p:sp>
      <p:sp>
        <p:nvSpPr>
          <p:cNvPr id="92" name="TextBox 91">
            <a:extLst>
              <a:ext uri="{FF2B5EF4-FFF2-40B4-BE49-F238E27FC236}">
                <a16:creationId xmlns:a16="http://schemas.microsoft.com/office/drawing/2014/main" id="{0BD35F00-0DA7-4D4E-BC17-5B61E488A39E}"/>
              </a:ext>
            </a:extLst>
          </p:cNvPr>
          <p:cNvSpPr txBox="1"/>
          <p:nvPr/>
        </p:nvSpPr>
        <p:spPr>
          <a:xfrm>
            <a:off x="5925264" y="3875790"/>
            <a:ext cx="316112" cy="369332"/>
          </a:xfrm>
          <a:prstGeom prst="rect">
            <a:avLst/>
          </a:prstGeom>
          <a:noFill/>
        </p:spPr>
        <p:txBody>
          <a:bodyPr wrap="none" rtlCol="0">
            <a:spAutoFit/>
          </a:bodyPr>
          <a:lstStyle/>
          <a:p>
            <a:r>
              <a:rPr lang="en-US" dirty="0"/>
              <a:t>2</a:t>
            </a:r>
          </a:p>
        </p:txBody>
      </p:sp>
      <p:sp>
        <p:nvSpPr>
          <p:cNvPr id="93" name="TextBox 92">
            <a:extLst>
              <a:ext uri="{FF2B5EF4-FFF2-40B4-BE49-F238E27FC236}">
                <a16:creationId xmlns:a16="http://schemas.microsoft.com/office/drawing/2014/main" id="{DEF87A9B-2F65-6A48-860C-9F38C97DB77E}"/>
              </a:ext>
            </a:extLst>
          </p:cNvPr>
          <p:cNvSpPr txBox="1"/>
          <p:nvPr/>
        </p:nvSpPr>
        <p:spPr>
          <a:xfrm>
            <a:off x="5918274" y="2609046"/>
            <a:ext cx="316112" cy="369332"/>
          </a:xfrm>
          <a:prstGeom prst="rect">
            <a:avLst/>
          </a:prstGeom>
          <a:noFill/>
        </p:spPr>
        <p:txBody>
          <a:bodyPr wrap="none" rtlCol="0">
            <a:spAutoFit/>
          </a:bodyPr>
          <a:lstStyle/>
          <a:p>
            <a:r>
              <a:rPr lang="en-US" dirty="0"/>
              <a:t>3</a:t>
            </a:r>
          </a:p>
        </p:txBody>
      </p:sp>
      <p:sp>
        <p:nvSpPr>
          <p:cNvPr id="29" name="TextBox 28">
            <a:extLst>
              <a:ext uri="{FF2B5EF4-FFF2-40B4-BE49-F238E27FC236}">
                <a16:creationId xmlns:a16="http://schemas.microsoft.com/office/drawing/2014/main" id="{B65F4E63-A38D-3C46-AA3C-CAF7C3150C9A}"/>
              </a:ext>
            </a:extLst>
          </p:cNvPr>
          <p:cNvSpPr txBox="1"/>
          <p:nvPr/>
        </p:nvSpPr>
        <p:spPr>
          <a:xfrm>
            <a:off x="709223" y="4333223"/>
            <a:ext cx="2061783" cy="369332"/>
          </a:xfrm>
          <a:prstGeom prst="rect">
            <a:avLst/>
          </a:prstGeom>
          <a:noFill/>
        </p:spPr>
        <p:txBody>
          <a:bodyPr wrap="none" rtlCol="0">
            <a:spAutoFit/>
          </a:bodyPr>
          <a:lstStyle/>
          <a:p>
            <a:r>
              <a:rPr lang="en-US" dirty="0"/>
              <a:t>Transition Model:</a:t>
            </a:r>
          </a:p>
        </p:txBody>
      </p:sp>
      <p:grpSp>
        <p:nvGrpSpPr>
          <p:cNvPr id="30" name="Group 29">
            <a:extLst>
              <a:ext uri="{FF2B5EF4-FFF2-40B4-BE49-F238E27FC236}">
                <a16:creationId xmlns:a16="http://schemas.microsoft.com/office/drawing/2014/main" id="{D660ACAB-2D90-1246-BF9B-1580CD6E12F5}"/>
              </a:ext>
            </a:extLst>
          </p:cNvPr>
          <p:cNvGrpSpPr/>
          <p:nvPr/>
        </p:nvGrpSpPr>
        <p:grpSpPr>
          <a:xfrm>
            <a:off x="3562880" y="4438331"/>
            <a:ext cx="2294023" cy="2084847"/>
            <a:chOff x="2933150" y="2176100"/>
            <a:chExt cx="2294023" cy="2084847"/>
          </a:xfrm>
        </p:grpSpPr>
        <p:sp>
          <p:nvSpPr>
            <p:cNvPr id="31" name="Rectangle 30">
              <a:extLst>
                <a:ext uri="{FF2B5EF4-FFF2-40B4-BE49-F238E27FC236}">
                  <a16:creationId xmlns:a16="http://schemas.microsoft.com/office/drawing/2014/main" id="{CF0047BF-3AA7-AA42-BFEF-8CA8D6711366}"/>
                </a:ext>
              </a:extLst>
            </p:cNvPr>
            <p:cNvSpPr/>
            <p:nvPr/>
          </p:nvSpPr>
          <p:spPr>
            <a:xfrm>
              <a:off x="2933150" y="2522315"/>
              <a:ext cx="1266918" cy="1266919"/>
            </a:xfrm>
            <a:prstGeom prst="rect">
              <a:avLst/>
            </a:prstGeom>
            <a:blipFill>
              <a:blip r:embed="rId3"/>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p:txBody>
        </p:sp>
        <p:sp>
          <p:nvSpPr>
            <p:cNvPr id="35" name="TextBox 34">
              <a:extLst>
                <a:ext uri="{FF2B5EF4-FFF2-40B4-BE49-F238E27FC236}">
                  <a16:creationId xmlns:a16="http://schemas.microsoft.com/office/drawing/2014/main" id="{F1397CC3-F8BF-F545-9119-455B7E9D3EC2}"/>
                </a:ext>
              </a:extLst>
            </p:cNvPr>
            <p:cNvSpPr txBox="1"/>
            <p:nvPr/>
          </p:nvSpPr>
          <p:spPr>
            <a:xfrm>
              <a:off x="4718700" y="2971108"/>
              <a:ext cx="508473" cy="369332"/>
            </a:xfrm>
            <a:prstGeom prst="rect">
              <a:avLst/>
            </a:prstGeom>
            <a:noFill/>
          </p:spPr>
          <p:txBody>
            <a:bodyPr wrap="none" rtlCol="0">
              <a:spAutoFit/>
            </a:bodyPr>
            <a:lstStyle/>
            <a:p>
              <a:r>
                <a:rPr lang="en-US" dirty="0"/>
                <a:t>0.8</a:t>
              </a:r>
            </a:p>
          </p:txBody>
        </p:sp>
        <p:sp>
          <p:nvSpPr>
            <p:cNvPr id="37" name="TextBox 36">
              <a:extLst>
                <a:ext uri="{FF2B5EF4-FFF2-40B4-BE49-F238E27FC236}">
                  <a16:creationId xmlns:a16="http://schemas.microsoft.com/office/drawing/2014/main" id="{4D0AC9C6-679A-5F47-857F-AA1B08920A13}"/>
                </a:ext>
              </a:extLst>
            </p:cNvPr>
            <p:cNvSpPr txBox="1"/>
            <p:nvPr/>
          </p:nvSpPr>
          <p:spPr>
            <a:xfrm>
              <a:off x="3985638" y="2176100"/>
              <a:ext cx="508473" cy="369332"/>
            </a:xfrm>
            <a:prstGeom prst="rect">
              <a:avLst/>
            </a:prstGeom>
            <a:noFill/>
          </p:spPr>
          <p:txBody>
            <a:bodyPr wrap="none" rtlCol="0">
              <a:spAutoFit/>
            </a:bodyPr>
            <a:lstStyle/>
            <a:p>
              <a:r>
                <a:rPr lang="en-US" dirty="0"/>
                <a:t>0.1</a:t>
              </a:r>
            </a:p>
          </p:txBody>
        </p:sp>
        <p:sp>
          <p:nvSpPr>
            <p:cNvPr id="38" name="TextBox 37">
              <a:extLst>
                <a:ext uri="{FF2B5EF4-FFF2-40B4-BE49-F238E27FC236}">
                  <a16:creationId xmlns:a16="http://schemas.microsoft.com/office/drawing/2014/main" id="{D0320526-45DC-1341-8CA9-F6AC340CC826}"/>
                </a:ext>
              </a:extLst>
            </p:cNvPr>
            <p:cNvSpPr txBox="1"/>
            <p:nvPr/>
          </p:nvSpPr>
          <p:spPr>
            <a:xfrm>
              <a:off x="3990659" y="3891615"/>
              <a:ext cx="508473" cy="369332"/>
            </a:xfrm>
            <a:prstGeom prst="rect">
              <a:avLst/>
            </a:prstGeom>
            <a:noFill/>
          </p:spPr>
          <p:txBody>
            <a:bodyPr wrap="none" rtlCol="0">
              <a:spAutoFit/>
            </a:bodyPr>
            <a:lstStyle/>
            <a:p>
              <a:r>
                <a:rPr lang="en-US" dirty="0"/>
                <a:t>0.1</a:t>
              </a:r>
            </a:p>
          </p:txBody>
        </p:sp>
      </p:grpSp>
      <p:sp>
        <p:nvSpPr>
          <p:cNvPr id="41" name="Up Arrow 40">
            <a:extLst>
              <a:ext uri="{FF2B5EF4-FFF2-40B4-BE49-F238E27FC236}">
                <a16:creationId xmlns:a16="http://schemas.microsoft.com/office/drawing/2014/main" id="{DAB333E0-714F-D244-88F0-FC6DB2AC3A86}"/>
              </a:ext>
            </a:extLst>
          </p:cNvPr>
          <p:cNvSpPr/>
          <p:nvPr/>
        </p:nvSpPr>
        <p:spPr>
          <a:xfrm rot="5400000">
            <a:off x="4476243" y="4832228"/>
            <a:ext cx="689429" cy="1157533"/>
          </a:xfrm>
          <a:prstGeom prst="up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Left-Right Arrow 41">
            <a:extLst>
              <a:ext uri="{FF2B5EF4-FFF2-40B4-BE49-F238E27FC236}">
                <a16:creationId xmlns:a16="http://schemas.microsoft.com/office/drawing/2014/main" id="{2CAB1ED6-1D7D-6C48-93A9-DCA5D3749B5D}"/>
              </a:ext>
            </a:extLst>
          </p:cNvPr>
          <p:cNvSpPr/>
          <p:nvPr/>
        </p:nvSpPr>
        <p:spPr>
          <a:xfrm rot="5400000">
            <a:off x="3478359" y="5249013"/>
            <a:ext cx="1997687" cy="323964"/>
          </a:xfrm>
          <a:prstGeom prst="lef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87E554E6-4775-FB40-930A-C425F4579361}"/>
              </a:ext>
            </a:extLst>
          </p:cNvPr>
          <p:cNvSpPr/>
          <p:nvPr/>
        </p:nvSpPr>
        <p:spPr>
          <a:xfrm>
            <a:off x="3720214" y="5006283"/>
            <a:ext cx="981359" cy="646331"/>
          </a:xfrm>
          <a:prstGeom prst="rect">
            <a:avLst/>
          </a:prstGeom>
        </p:spPr>
        <p:txBody>
          <a:bodyPr wrap="none">
            <a:spAutoFit/>
          </a:bodyPr>
          <a:lstStyle/>
          <a:p>
            <a:pPr algn="ctr"/>
            <a:r>
              <a:rPr lang="en-US" dirty="0">
                <a:solidFill>
                  <a:schemeClr val="bg1"/>
                </a:solidFill>
              </a:rPr>
              <a:t>Action: </a:t>
            </a:r>
          </a:p>
          <a:p>
            <a:pPr algn="ctr"/>
            <a:r>
              <a:rPr lang="en-US" dirty="0">
                <a:solidFill>
                  <a:schemeClr val="bg1"/>
                </a:solidFill>
              </a:rPr>
              <a:t>Right</a:t>
            </a:r>
          </a:p>
        </p:txBody>
      </p:sp>
      <p:sp>
        <p:nvSpPr>
          <p:cNvPr id="46" name="Rectangle 45">
            <a:extLst>
              <a:ext uri="{FF2B5EF4-FFF2-40B4-BE49-F238E27FC236}">
                <a16:creationId xmlns:a16="http://schemas.microsoft.com/office/drawing/2014/main" id="{76666BA6-35F2-D843-9D17-205DDD99D4C2}"/>
              </a:ext>
            </a:extLst>
          </p:cNvPr>
          <p:cNvSpPr/>
          <p:nvPr/>
        </p:nvSpPr>
        <p:spPr>
          <a:xfrm>
            <a:off x="2668608" y="3843395"/>
            <a:ext cx="1229824" cy="369332"/>
          </a:xfrm>
          <a:prstGeom prst="rect">
            <a:avLst/>
          </a:prstGeom>
        </p:spPr>
        <p:txBody>
          <a:bodyPr wrap="none">
            <a:spAutoFit/>
          </a:bodyPr>
          <a:lstStyle/>
          <a:p>
            <a:r>
              <a:rPr lang="en-US" b="1" dirty="0"/>
              <a:t>= 0.32776</a:t>
            </a:r>
            <a:endParaRPr lang="en-US" dirty="0"/>
          </a:p>
        </p:txBody>
      </p:sp>
      <p:grpSp>
        <p:nvGrpSpPr>
          <p:cNvPr id="48" name="Group 47">
            <a:extLst>
              <a:ext uri="{FF2B5EF4-FFF2-40B4-BE49-F238E27FC236}">
                <a16:creationId xmlns:a16="http://schemas.microsoft.com/office/drawing/2014/main" id="{D4032760-8231-814B-AC72-B11270DE4859}"/>
              </a:ext>
            </a:extLst>
          </p:cNvPr>
          <p:cNvGrpSpPr/>
          <p:nvPr/>
        </p:nvGrpSpPr>
        <p:grpSpPr>
          <a:xfrm>
            <a:off x="6253247" y="2151925"/>
            <a:ext cx="5100553" cy="3808909"/>
            <a:chOff x="6253247" y="2151925"/>
            <a:chExt cx="5100553" cy="3808909"/>
          </a:xfrm>
        </p:grpSpPr>
        <p:pic>
          <p:nvPicPr>
            <p:cNvPr id="49" name="Picture 2" descr="Starfield Dark – stylish, high-quality wallpaper with fast delivery –  Photowall">
              <a:extLst>
                <a:ext uri="{FF2B5EF4-FFF2-40B4-BE49-F238E27FC236}">
                  <a16:creationId xmlns:a16="http://schemas.microsoft.com/office/drawing/2014/main" id="{9AF9ACD2-57F0-004B-A223-86FB20DA9DCD}"/>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99572" y="2151925"/>
              <a:ext cx="5054228" cy="3795995"/>
            </a:xfrm>
            <a:prstGeom prst="rect">
              <a:avLst/>
            </a:prstGeom>
            <a:noFill/>
            <a:extLst>
              <a:ext uri="{909E8E84-426E-40DD-AFC4-6F175D3DCCD1}">
                <a14:hiddenFill xmlns:a14="http://schemas.microsoft.com/office/drawing/2010/main">
                  <a:solidFill>
                    <a:srgbClr val="FFFFFF"/>
                  </a:solidFill>
                </a14:hiddenFill>
              </a:ext>
            </a:extLst>
          </p:spPr>
        </p:pic>
        <p:grpSp>
          <p:nvGrpSpPr>
            <p:cNvPr id="50" name="Group 49">
              <a:extLst>
                <a:ext uri="{FF2B5EF4-FFF2-40B4-BE49-F238E27FC236}">
                  <a16:creationId xmlns:a16="http://schemas.microsoft.com/office/drawing/2014/main" id="{92347BD0-296B-804B-B0D3-0DA3317BB7D3}"/>
                </a:ext>
              </a:extLst>
            </p:cNvPr>
            <p:cNvGrpSpPr/>
            <p:nvPr/>
          </p:nvGrpSpPr>
          <p:grpSpPr>
            <a:xfrm>
              <a:off x="6253247" y="2160077"/>
              <a:ext cx="5067674" cy="3800757"/>
              <a:chOff x="6456556" y="2714547"/>
              <a:chExt cx="3657600" cy="2743201"/>
            </a:xfrm>
            <a:solidFill>
              <a:schemeClr val="tx1"/>
            </a:solidFill>
          </p:grpSpPr>
          <p:sp>
            <p:nvSpPr>
              <p:cNvPr id="57" name="Rectangle 56">
                <a:extLst>
                  <a:ext uri="{FF2B5EF4-FFF2-40B4-BE49-F238E27FC236}">
                    <a16:creationId xmlns:a16="http://schemas.microsoft.com/office/drawing/2014/main" id="{9CEA1C7D-36E4-A146-9B73-CF36E244E331}"/>
                  </a:ext>
                </a:extLst>
              </p:cNvPr>
              <p:cNvSpPr/>
              <p:nvPr/>
            </p:nvSpPr>
            <p:spPr>
              <a:xfrm>
                <a:off x="7364899" y="3635183"/>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p>
            </p:txBody>
          </p:sp>
          <p:sp>
            <p:nvSpPr>
              <p:cNvPr id="58" name="Rectangle 57">
                <a:extLst>
                  <a:ext uri="{FF2B5EF4-FFF2-40B4-BE49-F238E27FC236}">
                    <a16:creationId xmlns:a16="http://schemas.microsoft.com/office/drawing/2014/main" id="{24B8C0F0-838B-5744-8F5C-39AE74EF7573}"/>
                  </a:ext>
                </a:extLst>
              </p:cNvPr>
              <p:cNvSpPr/>
              <p:nvPr/>
            </p:nvSpPr>
            <p:spPr>
              <a:xfrm>
                <a:off x="9197683" y="2714547"/>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Rectangle 58">
                <a:extLst>
                  <a:ext uri="{FF2B5EF4-FFF2-40B4-BE49-F238E27FC236}">
                    <a16:creationId xmlns:a16="http://schemas.microsoft.com/office/drawing/2014/main" id="{C24C2B0D-A92A-E144-8DBF-1F96E84EF2C3}"/>
                  </a:ext>
                </a:extLst>
              </p:cNvPr>
              <p:cNvSpPr/>
              <p:nvPr/>
            </p:nvSpPr>
            <p:spPr>
              <a:xfrm>
                <a:off x="7370344" y="2714547"/>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Rectangle 59">
                <a:extLst>
                  <a:ext uri="{FF2B5EF4-FFF2-40B4-BE49-F238E27FC236}">
                    <a16:creationId xmlns:a16="http://schemas.microsoft.com/office/drawing/2014/main" id="{EB5312FF-1974-644A-9379-E2629F80D339}"/>
                  </a:ext>
                </a:extLst>
              </p:cNvPr>
              <p:cNvSpPr/>
              <p:nvPr/>
            </p:nvSpPr>
            <p:spPr>
              <a:xfrm>
                <a:off x="8285356" y="27145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2EB13D04-B4DF-0042-99FC-9BD40FAD9D57}"/>
                  </a:ext>
                </a:extLst>
              </p:cNvPr>
              <p:cNvSpPr/>
              <p:nvPr/>
            </p:nvSpPr>
            <p:spPr>
              <a:xfrm>
                <a:off x="6456556" y="36289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Rectangle 61">
                <a:extLst>
                  <a:ext uri="{FF2B5EF4-FFF2-40B4-BE49-F238E27FC236}">
                    <a16:creationId xmlns:a16="http://schemas.microsoft.com/office/drawing/2014/main" id="{7592EB31-F7A3-554E-B366-D115248C9744}"/>
                  </a:ext>
                </a:extLst>
              </p:cNvPr>
              <p:cNvSpPr/>
              <p:nvPr/>
            </p:nvSpPr>
            <p:spPr>
              <a:xfrm>
                <a:off x="6457592" y="2714547"/>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Rectangle 62">
                <a:extLst>
                  <a:ext uri="{FF2B5EF4-FFF2-40B4-BE49-F238E27FC236}">
                    <a16:creationId xmlns:a16="http://schemas.microsoft.com/office/drawing/2014/main" id="{8BD6D0BF-BFC0-0B4A-83DC-0165E1386136}"/>
                  </a:ext>
                </a:extLst>
              </p:cNvPr>
              <p:cNvSpPr/>
              <p:nvPr/>
            </p:nvSpPr>
            <p:spPr>
              <a:xfrm>
                <a:off x="8285356" y="36289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Rectangle 63">
                <a:extLst>
                  <a:ext uri="{FF2B5EF4-FFF2-40B4-BE49-F238E27FC236}">
                    <a16:creationId xmlns:a16="http://schemas.microsoft.com/office/drawing/2014/main" id="{B554B2DB-ED81-EC4C-AB2F-522D37928D31}"/>
                  </a:ext>
                </a:extLst>
              </p:cNvPr>
              <p:cNvSpPr/>
              <p:nvPr/>
            </p:nvSpPr>
            <p:spPr>
              <a:xfrm>
                <a:off x="9199756" y="36289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F360792D-7789-B446-A217-4CA42A3DBA7E}"/>
                  </a:ext>
                </a:extLst>
              </p:cNvPr>
              <p:cNvSpPr/>
              <p:nvPr/>
            </p:nvSpPr>
            <p:spPr>
              <a:xfrm>
                <a:off x="64565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E79920E0-8AB4-FE4E-916C-EFD7F4E53B98}"/>
                  </a:ext>
                </a:extLst>
              </p:cNvPr>
              <p:cNvSpPr/>
              <p:nvPr/>
            </p:nvSpPr>
            <p:spPr>
              <a:xfrm>
                <a:off x="73709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Rectangle 66">
                <a:extLst>
                  <a:ext uri="{FF2B5EF4-FFF2-40B4-BE49-F238E27FC236}">
                    <a16:creationId xmlns:a16="http://schemas.microsoft.com/office/drawing/2014/main" id="{3F211F8E-30EC-F449-8206-74445084B4CD}"/>
                  </a:ext>
                </a:extLst>
              </p:cNvPr>
              <p:cNvSpPr/>
              <p:nvPr/>
            </p:nvSpPr>
            <p:spPr>
              <a:xfrm>
                <a:off x="82853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8" name="Rectangle 67">
                <a:extLst>
                  <a:ext uri="{FF2B5EF4-FFF2-40B4-BE49-F238E27FC236}">
                    <a16:creationId xmlns:a16="http://schemas.microsoft.com/office/drawing/2014/main" id="{563EC9A0-510D-A74E-9CFB-6313E59CBCA8}"/>
                  </a:ext>
                </a:extLst>
              </p:cNvPr>
              <p:cNvSpPr/>
              <p:nvPr/>
            </p:nvSpPr>
            <p:spPr>
              <a:xfrm>
                <a:off x="91997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51" name="Picture 50">
              <a:extLst>
                <a:ext uri="{FF2B5EF4-FFF2-40B4-BE49-F238E27FC236}">
                  <a16:creationId xmlns:a16="http://schemas.microsoft.com/office/drawing/2014/main" id="{C135F2A0-FB21-FA4C-84EC-90492F0A77D4}"/>
                </a:ext>
              </a:extLst>
            </p:cNvPr>
            <p:cNvPicPr>
              <a:picLocks noChangeAspect="1"/>
            </p:cNvPicPr>
            <p:nvPr/>
          </p:nvPicPr>
          <p:blipFill>
            <a:blip r:embed="rId5"/>
            <a:stretch>
              <a:fillRect/>
            </a:stretch>
          </p:blipFill>
          <p:spPr>
            <a:xfrm>
              <a:off x="10165337" y="3636708"/>
              <a:ext cx="941527" cy="826430"/>
            </a:xfrm>
            <a:prstGeom prst="rect">
              <a:avLst/>
            </a:prstGeom>
          </p:spPr>
        </p:pic>
        <p:sp>
          <p:nvSpPr>
            <p:cNvPr id="52" name="Rectangle 51">
              <a:extLst>
                <a:ext uri="{FF2B5EF4-FFF2-40B4-BE49-F238E27FC236}">
                  <a16:creationId xmlns:a16="http://schemas.microsoft.com/office/drawing/2014/main" id="{348034BC-668C-0F43-8438-C9898B74C21E}"/>
                </a:ext>
              </a:extLst>
            </p:cNvPr>
            <p:cNvSpPr/>
            <p:nvPr/>
          </p:nvSpPr>
          <p:spPr>
            <a:xfrm>
              <a:off x="10787652" y="3506633"/>
              <a:ext cx="431528" cy="369332"/>
            </a:xfrm>
            <a:prstGeom prst="rect">
              <a:avLst/>
            </a:prstGeom>
            <a:solidFill>
              <a:schemeClr val="accent2"/>
            </a:solidFill>
            <a:ln w="38100">
              <a:solidFill>
                <a:schemeClr val="accent1">
                  <a:shade val="50000"/>
                </a:schemeClr>
              </a:solidFill>
            </a:ln>
          </p:spPr>
          <p:txBody>
            <a:bodyPr wrap="none">
              <a:spAutoFit/>
            </a:bodyPr>
            <a:lstStyle/>
            <a:p>
              <a:r>
                <a:rPr lang="en-US" dirty="0"/>
                <a:t>–1</a:t>
              </a:r>
            </a:p>
          </p:txBody>
        </p:sp>
        <p:pic>
          <p:nvPicPr>
            <p:cNvPr id="53" name="Picture 52">
              <a:extLst>
                <a:ext uri="{FF2B5EF4-FFF2-40B4-BE49-F238E27FC236}">
                  <a16:creationId xmlns:a16="http://schemas.microsoft.com/office/drawing/2014/main" id="{B2F1C257-6F2E-C447-93A0-1EA7FDF5BA56}"/>
                </a:ext>
              </a:extLst>
            </p:cNvPr>
            <p:cNvPicPr>
              <a:picLocks noChangeAspect="1"/>
            </p:cNvPicPr>
            <p:nvPr/>
          </p:nvPicPr>
          <p:blipFill>
            <a:blip r:embed="rId5"/>
            <a:stretch>
              <a:fillRect/>
            </a:stretch>
          </p:blipFill>
          <p:spPr>
            <a:xfrm>
              <a:off x="7576993" y="3732787"/>
              <a:ext cx="968790" cy="850360"/>
            </a:xfrm>
            <a:prstGeom prst="rect">
              <a:avLst/>
            </a:prstGeom>
          </p:spPr>
        </p:pic>
        <p:sp>
          <p:nvSpPr>
            <p:cNvPr id="54" name="Rectangle 53">
              <a:extLst>
                <a:ext uri="{FF2B5EF4-FFF2-40B4-BE49-F238E27FC236}">
                  <a16:creationId xmlns:a16="http://schemas.microsoft.com/office/drawing/2014/main" id="{DEFFF787-4CC7-204E-B887-11251EF53BBE}"/>
                </a:ext>
              </a:extLst>
            </p:cNvPr>
            <p:cNvSpPr/>
            <p:nvPr/>
          </p:nvSpPr>
          <p:spPr>
            <a:xfrm>
              <a:off x="8224245" y="3506633"/>
              <a:ext cx="431528" cy="369332"/>
            </a:xfrm>
            <a:prstGeom prst="rect">
              <a:avLst/>
            </a:prstGeom>
            <a:solidFill>
              <a:schemeClr val="accent2"/>
            </a:solidFill>
            <a:ln w="38100">
              <a:solidFill>
                <a:schemeClr val="accent1">
                  <a:shade val="50000"/>
                </a:schemeClr>
              </a:solidFill>
            </a:ln>
          </p:spPr>
          <p:txBody>
            <a:bodyPr wrap="none">
              <a:spAutoFit/>
            </a:bodyPr>
            <a:lstStyle/>
            <a:p>
              <a:r>
                <a:rPr lang="en-US" dirty="0"/>
                <a:t>–1</a:t>
              </a:r>
            </a:p>
          </p:txBody>
        </p:sp>
        <p:pic>
          <p:nvPicPr>
            <p:cNvPr id="55" name="Picture 54">
              <a:extLst>
                <a:ext uri="{FF2B5EF4-FFF2-40B4-BE49-F238E27FC236}">
                  <a16:creationId xmlns:a16="http://schemas.microsoft.com/office/drawing/2014/main" id="{77EBB46C-2C15-1345-9F5F-4B9C1ABAAF9C}"/>
                </a:ext>
              </a:extLst>
            </p:cNvPr>
            <p:cNvPicPr>
              <a:picLocks noChangeAspect="1"/>
            </p:cNvPicPr>
            <p:nvPr/>
          </p:nvPicPr>
          <p:blipFill>
            <a:blip r:embed="rId6"/>
            <a:stretch>
              <a:fillRect/>
            </a:stretch>
          </p:blipFill>
          <p:spPr>
            <a:xfrm>
              <a:off x="10104965" y="2252033"/>
              <a:ext cx="1153898" cy="1153898"/>
            </a:xfrm>
            <a:prstGeom prst="rect">
              <a:avLst/>
            </a:prstGeom>
          </p:spPr>
        </p:pic>
        <p:sp>
          <p:nvSpPr>
            <p:cNvPr id="56" name="Rectangle 55">
              <a:extLst>
                <a:ext uri="{FF2B5EF4-FFF2-40B4-BE49-F238E27FC236}">
                  <a16:creationId xmlns:a16="http://schemas.microsoft.com/office/drawing/2014/main" id="{3F409434-80F8-8F4F-8AFA-9A4A4AB991E6}"/>
                </a:ext>
              </a:extLst>
            </p:cNvPr>
            <p:cNvSpPr/>
            <p:nvPr/>
          </p:nvSpPr>
          <p:spPr>
            <a:xfrm>
              <a:off x="10787652" y="2239714"/>
              <a:ext cx="447558" cy="369332"/>
            </a:xfrm>
            <a:prstGeom prst="rect">
              <a:avLst/>
            </a:prstGeom>
            <a:solidFill>
              <a:schemeClr val="accent5"/>
            </a:solidFill>
            <a:ln w="38100">
              <a:solidFill>
                <a:schemeClr val="accent1">
                  <a:shade val="50000"/>
                </a:schemeClr>
              </a:solidFill>
            </a:ln>
          </p:spPr>
          <p:txBody>
            <a:bodyPr wrap="none">
              <a:spAutoFit/>
            </a:bodyPr>
            <a:lstStyle/>
            <a:p>
              <a:r>
                <a:rPr lang="en-US" dirty="0"/>
                <a:t>+1</a:t>
              </a:r>
            </a:p>
          </p:txBody>
        </p:sp>
      </p:grpSp>
      <p:pic>
        <p:nvPicPr>
          <p:cNvPr id="69" name="Picture 68">
            <a:extLst>
              <a:ext uri="{FF2B5EF4-FFF2-40B4-BE49-F238E27FC236}">
                <a16:creationId xmlns:a16="http://schemas.microsoft.com/office/drawing/2014/main" id="{49E81586-529B-FE4D-BE52-B8F0275E9827}"/>
              </a:ext>
            </a:extLst>
          </p:cNvPr>
          <p:cNvPicPr>
            <a:picLocks noChangeAspect="1"/>
          </p:cNvPicPr>
          <p:nvPr/>
        </p:nvPicPr>
        <p:blipFill>
          <a:blip r:embed="rId7"/>
          <a:stretch>
            <a:fillRect/>
          </a:stretch>
        </p:blipFill>
        <p:spPr>
          <a:xfrm rot="4200000">
            <a:off x="10833281" y="2594275"/>
            <a:ext cx="351282" cy="417576"/>
          </a:xfrm>
          <a:prstGeom prst="rect">
            <a:avLst/>
          </a:prstGeom>
        </p:spPr>
      </p:pic>
      <p:sp>
        <p:nvSpPr>
          <p:cNvPr id="7" name="Rectangle 6">
            <a:extLst>
              <a:ext uri="{FF2B5EF4-FFF2-40B4-BE49-F238E27FC236}">
                <a16:creationId xmlns:a16="http://schemas.microsoft.com/office/drawing/2014/main" id="{4B8E34A9-E846-9145-9673-8D7C3D5C5F69}"/>
              </a:ext>
            </a:extLst>
          </p:cNvPr>
          <p:cNvSpPr/>
          <p:nvPr/>
        </p:nvSpPr>
        <p:spPr>
          <a:xfrm>
            <a:off x="2290337" y="3461542"/>
            <a:ext cx="2143536" cy="369332"/>
          </a:xfrm>
          <a:prstGeom prst="rect">
            <a:avLst/>
          </a:prstGeom>
        </p:spPr>
        <p:txBody>
          <a:bodyPr wrap="none">
            <a:spAutoFit/>
          </a:bodyPr>
          <a:lstStyle/>
          <a:p>
            <a:r>
              <a:rPr lang="en-US" b="1" dirty="0"/>
              <a:t>0.32768 + 0.00008</a:t>
            </a:r>
            <a:endParaRPr lang="en-US" dirty="0"/>
          </a:p>
        </p:txBody>
      </p:sp>
      <p:sp>
        <p:nvSpPr>
          <p:cNvPr id="71" name="Google Shape;75;g92b3bf485b_0_0">
            <a:extLst>
              <a:ext uri="{FF2B5EF4-FFF2-40B4-BE49-F238E27FC236}">
                <a16:creationId xmlns:a16="http://schemas.microsoft.com/office/drawing/2014/main" id="{41F4AF4B-0C20-3A4C-8FA0-A29341888DD6}"/>
              </a:ext>
            </a:extLst>
          </p:cNvPr>
          <p:cNvSpPr/>
          <p:nvPr/>
        </p:nvSpPr>
        <p:spPr>
          <a:xfrm>
            <a:off x="4700295" y="3405931"/>
            <a:ext cx="2957805" cy="975007"/>
          </a:xfrm>
          <a:prstGeom prst="wedgeRoundRectCallout">
            <a:avLst>
              <a:gd name="adj1" fmla="val -77523"/>
              <a:gd name="adj2" fmla="val -1642"/>
              <a:gd name="adj3" fmla="val 0"/>
            </a:avLst>
          </a:prstGeom>
          <a:solidFill>
            <a:schemeClr val="accent2"/>
          </a:solidFill>
          <a:ln>
            <a:noFill/>
          </a:ln>
        </p:spPr>
        <p:txBody>
          <a:bodyPr spcFirstLastPara="1" wrap="square" lIns="91425" tIns="91425" rIns="91425" bIns="91425" anchor="ctr" anchorCtr="0">
            <a:noAutofit/>
          </a:bodyPr>
          <a:lstStyle/>
          <a:p>
            <a:pPr algn="ctr">
              <a:buSzPts val="2500"/>
            </a:pPr>
            <a:r>
              <a:rPr lang="en-US" sz="2000" dirty="0"/>
              <a:t>The odds of successfully navigating an asteroid field</a:t>
            </a:r>
            <a:endParaRPr lang="en-US" sz="2000" b="1" dirty="0">
              <a:latin typeface="Open Sans"/>
              <a:ea typeface="Open Sans"/>
              <a:cs typeface="Open Sans"/>
              <a:sym typeface="Open Sans"/>
            </a:endParaRPr>
          </a:p>
        </p:txBody>
      </p:sp>
    </p:spTree>
    <p:extLst>
      <p:ext uri="{BB962C8B-B14F-4D97-AF65-F5344CB8AC3E}">
        <p14:creationId xmlns:p14="http://schemas.microsoft.com/office/powerpoint/2010/main" val="764683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78350F-8675-F945-9A04-AF1BE75D800F}"/>
              </a:ext>
            </a:extLst>
          </p:cNvPr>
          <p:cNvSpPr>
            <a:spLocks noGrp="1"/>
          </p:cNvSpPr>
          <p:nvPr>
            <p:ph type="title"/>
          </p:nvPr>
        </p:nvSpPr>
        <p:spPr/>
        <p:txBody>
          <a:bodyPr/>
          <a:lstStyle/>
          <a:p>
            <a:r>
              <a:rPr lang="en-US" dirty="0"/>
              <a:t>Stochastic Transition Model</a:t>
            </a:r>
          </a:p>
        </p:txBody>
      </p:sp>
      <p:sp>
        <p:nvSpPr>
          <p:cNvPr id="3" name="Content Placeholder 2">
            <a:extLst>
              <a:ext uri="{FF2B5EF4-FFF2-40B4-BE49-F238E27FC236}">
                <a16:creationId xmlns:a16="http://schemas.microsoft.com/office/drawing/2014/main" id="{0C20FFD6-C727-D84C-AF95-EF2231081127}"/>
              </a:ext>
            </a:extLst>
          </p:cNvPr>
          <p:cNvSpPr>
            <a:spLocks noGrp="1"/>
          </p:cNvSpPr>
          <p:nvPr>
            <p:ph sz="half" idx="1"/>
          </p:nvPr>
        </p:nvSpPr>
        <p:spPr/>
        <p:txBody>
          <a:bodyPr/>
          <a:lstStyle/>
          <a:p>
            <a:r>
              <a:rPr lang="en-US" dirty="0"/>
              <a:t>In our search algorithms so far, the transition model was deterministic and described the outcome of each action in each state.</a:t>
            </a:r>
          </a:p>
          <a:p>
            <a:r>
              <a:rPr lang="en-US" dirty="0"/>
              <a:t>The transition function is sometimes written as T(s, a, s’), or explicitly as a probability:</a:t>
            </a:r>
          </a:p>
          <a:p>
            <a:endParaRPr lang="en-US" dirty="0"/>
          </a:p>
        </p:txBody>
      </p:sp>
      <p:sp>
        <p:nvSpPr>
          <p:cNvPr id="12" name="Google Shape;75;g92b3bf485b_0_0">
            <a:extLst>
              <a:ext uri="{FF2B5EF4-FFF2-40B4-BE49-F238E27FC236}">
                <a16:creationId xmlns:a16="http://schemas.microsoft.com/office/drawing/2014/main" id="{B6ABB11C-E14A-C54B-B9CB-038EB48798F2}"/>
              </a:ext>
            </a:extLst>
          </p:cNvPr>
          <p:cNvSpPr/>
          <p:nvPr/>
        </p:nvSpPr>
        <p:spPr>
          <a:xfrm>
            <a:off x="329728" y="3924910"/>
            <a:ext cx="2565555" cy="478084"/>
          </a:xfrm>
          <a:prstGeom prst="wedgeRoundRectCallout">
            <a:avLst>
              <a:gd name="adj1" fmla="val 45785"/>
              <a:gd name="adj2" fmla="val 126432"/>
              <a:gd name="adj3" fmla="val 0"/>
            </a:avLst>
          </a:prstGeom>
          <a:solidFill>
            <a:schemeClr val="accent3"/>
          </a:solidFill>
          <a:ln>
            <a:noFill/>
          </a:ln>
        </p:spPr>
        <p:txBody>
          <a:bodyPr spcFirstLastPara="1" wrap="square" lIns="91425" tIns="91425" rIns="91425" bIns="91425" anchor="ctr" anchorCtr="0">
            <a:noAutofit/>
          </a:bodyPr>
          <a:lstStyle/>
          <a:p>
            <a:pPr algn="ctr">
              <a:buSzPts val="2500"/>
            </a:pPr>
            <a:r>
              <a:rPr lang="en-US" sz="2000" dirty="0"/>
              <a:t>The probability of </a:t>
            </a:r>
            <a:endParaRPr lang="en-US" sz="2000" dirty="0">
              <a:latin typeface="Open Sans"/>
              <a:ea typeface="Open Sans"/>
              <a:cs typeface="Open Sans"/>
              <a:sym typeface="Open Sans"/>
            </a:endParaRPr>
          </a:p>
        </p:txBody>
      </p:sp>
      <p:sp>
        <p:nvSpPr>
          <p:cNvPr id="13" name="Google Shape;75;g92b3bf485b_0_0">
            <a:extLst>
              <a:ext uri="{FF2B5EF4-FFF2-40B4-BE49-F238E27FC236}">
                <a16:creationId xmlns:a16="http://schemas.microsoft.com/office/drawing/2014/main" id="{3E20B38B-8EEB-AF4B-9991-B3CBF7497498}"/>
              </a:ext>
            </a:extLst>
          </p:cNvPr>
          <p:cNvSpPr/>
          <p:nvPr/>
        </p:nvSpPr>
        <p:spPr>
          <a:xfrm>
            <a:off x="3011930" y="3902249"/>
            <a:ext cx="2565555" cy="478084"/>
          </a:xfrm>
          <a:prstGeom prst="wedgeRoundRectCallout">
            <a:avLst>
              <a:gd name="adj1" fmla="val -45176"/>
              <a:gd name="adj2" fmla="val 128424"/>
              <a:gd name="adj3" fmla="val 0"/>
            </a:avLst>
          </a:prstGeom>
          <a:solidFill>
            <a:schemeClr val="accent3"/>
          </a:solidFill>
          <a:ln>
            <a:noFill/>
          </a:ln>
        </p:spPr>
        <p:txBody>
          <a:bodyPr spcFirstLastPara="1" wrap="square" lIns="91425" tIns="91425" rIns="91425" bIns="91425" anchor="ctr" anchorCtr="0">
            <a:noAutofit/>
          </a:bodyPr>
          <a:lstStyle/>
          <a:p>
            <a:pPr algn="ctr">
              <a:buSzPts val="2500"/>
            </a:pPr>
            <a:r>
              <a:rPr lang="en-US" sz="2000" dirty="0"/>
              <a:t>arriving in state </a:t>
            </a:r>
            <a:r>
              <a:rPr lang="en-US" sz="2000" b="1" dirty="0"/>
              <a:t>s’</a:t>
            </a:r>
            <a:endParaRPr lang="en-US" sz="2000" b="1" dirty="0">
              <a:latin typeface="Open Sans"/>
              <a:ea typeface="Open Sans"/>
              <a:cs typeface="Open Sans"/>
              <a:sym typeface="Open Sans"/>
            </a:endParaRPr>
          </a:p>
        </p:txBody>
      </p:sp>
      <p:sp>
        <p:nvSpPr>
          <p:cNvPr id="14" name="Google Shape;75;g92b3bf485b_0_0">
            <a:extLst>
              <a:ext uri="{FF2B5EF4-FFF2-40B4-BE49-F238E27FC236}">
                <a16:creationId xmlns:a16="http://schemas.microsoft.com/office/drawing/2014/main" id="{2DFCC0C2-6E7B-8F47-83BA-64A164BB9F45}"/>
              </a:ext>
            </a:extLst>
          </p:cNvPr>
          <p:cNvSpPr/>
          <p:nvPr/>
        </p:nvSpPr>
        <p:spPr>
          <a:xfrm>
            <a:off x="866152" y="5270011"/>
            <a:ext cx="2057083" cy="478084"/>
          </a:xfrm>
          <a:prstGeom prst="wedgeRoundRectCallout">
            <a:avLst>
              <a:gd name="adj1" fmla="val 71076"/>
              <a:gd name="adj2" fmla="val -108662"/>
              <a:gd name="adj3" fmla="val 0"/>
            </a:avLst>
          </a:prstGeom>
          <a:solidFill>
            <a:schemeClr val="accent3"/>
          </a:solidFill>
          <a:ln>
            <a:noFill/>
          </a:ln>
        </p:spPr>
        <p:txBody>
          <a:bodyPr spcFirstLastPara="1" wrap="square" lIns="91425" tIns="91425" rIns="91425" bIns="91425" anchor="ctr" anchorCtr="0">
            <a:noAutofit/>
          </a:bodyPr>
          <a:lstStyle/>
          <a:p>
            <a:pPr algn="ctr">
              <a:buSzPts val="2500"/>
            </a:pPr>
            <a:r>
              <a:rPr lang="en-US" sz="2000" dirty="0"/>
              <a:t>given that</a:t>
            </a:r>
            <a:endParaRPr lang="en-US" sz="2000" dirty="0">
              <a:latin typeface="Open Sans"/>
              <a:ea typeface="Open Sans"/>
              <a:cs typeface="Open Sans"/>
              <a:sym typeface="Open Sans"/>
            </a:endParaRPr>
          </a:p>
        </p:txBody>
      </p:sp>
      <p:sp>
        <p:nvSpPr>
          <p:cNvPr id="15" name="Google Shape;75;g92b3bf485b_0_0">
            <a:extLst>
              <a:ext uri="{FF2B5EF4-FFF2-40B4-BE49-F238E27FC236}">
                <a16:creationId xmlns:a16="http://schemas.microsoft.com/office/drawing/2014/main" id="{68B70D44-EBD9-284A-87DB-3D6EC11D919F}"/>
              </a:ext>
            </a:extLst>
          </p:cNvPr>
          <p:cNvSpPr/>
          <p:nvPr/>
        </p:nvSpPr>
        <p:spPr>
          <a:xfrm>
            <a:off x="3540933" y="5270011"/>
            <a:ext cx="2631269" cy="748796"/>
          </a:xfrm>
          <a:prstGeom prst="wedgeRoundRectCallout">
            <a:avLst>
              <a:gd name="adj1" fmla="val -38066"/>
              <a:gd name="adj2" fmla="val -88140"/>
              <a:gd name="adj3" fmla="val 0"/>
            </a:avLst>
          </a:prstGeom>
          <a:solidFill>
            <a:schemeClr val="accent3"/>
          </a:solidFill>
          <a:ln>
            <a:noFill/>
          </a:ln>
        </p:spPr>
        <p:txBody>
          <a:bodyPr spcFirstLastPara="1" wrap="square" lIns="91425" tIns="91425" rIns="91425" bIns="91425" anchor="ctr" anchorCtr="0">
            <a:noAutofit/>
          </a:bodyPr>
          <a:lstStyle/>
          <a:p>
            <a:pPr algn="ctr">
              <a:buSzPts val="2500"/>
            </a:pPr>
            <a:r>
              <a:rPr lang="en-US" sz="2000" dirty="0"/>
              <a:t>we are in state </a:t>
            </a:r>
            <a:r>
              <a:rPr lang="en-US" sz="2000" b="1" dirty="0"/>
              <a:t>s</a:t>
            </a:r>
            <a:r>
              <a:rPr lang="en-US" sz="2000" dirty="0"/>
              <a:t> and we selected action </a:t>
            </a:r>
            <a:r>
              <a:rPr lang="en-US" sz="2000" b="1" dirty="0"/>
              <a:t>a</a:t>
            </a:r>
            <a:endParaRPr lang="en-US" sz="2000" b="1" dirty="0">
              <a:latin typeface="Open Sans"/>
              <a:ea typeface="Open Sans"/>
              <a:cs typeface="Open Sans"/>
              <a:sym typeface="Open Sans"/>
            </a:endParaRPr>
          </a:p>
        </p:txBody>
      </p:sp>
      <p:sp>
        <p:nvSpPr>
          <p:cNvPr id="16" name="Rectangle 15">
            <a:extLst>
              <a:ext uri="{FF2B5EF4-FFF2-40B4-BE49-F238E27FC236}">
                <a16:creationId xmlns:a16="http://schemas.microsoft.com/office/drawing/2014/main" id="{8DCD8D20-87B3-BC44-B553-9F072C9271BB}"/>
              </a:ext>
            </a:extLst>
          </p:cNvPr>
          <p:cNvSpPr/>
          <p:nvPr/>
        </p:nvSpPr>
        <p:spPr>
          <a:xfrm>
            <a:off x="2644271" y="4641439"/>
            <a:ext cx="1529586" cy="400110"/>
          </a:xfrm>
          <a:prstGeom prst="rect">
            <a:avLst/>
          </a:prstGeom>
        </p:spPr>
        <p:txBody>
          <a:bodyPr wrap="none">
            <a:spAutoFit/>
          </a:bodyPr>
          <a:lstStyle/>
          <a:p>
            <a:pPr algn="ctr"/>
            <a:r>
              <a:rPr lang="en-US" sz="2000" dirty="0"/>
              <a:t>p( s’ | s, a ) </a:t>
            </a:r>
          </a:p>
        </p:txBody>
      </p:sp>
      <p:grpSp>
        <p:nvGrpSpPr>
          <p:cNvPr id="17" name="Group 16">
            <a:extLst>
              <a:ext uri="{FF2B5EF4-FFF2-40B4-BE49-F238E27FC236}">
                <a16:creationId xmlns:a16="http://schemas.microsoft.com/office/drawing/2014/main" id="{18EDDE98-00CF-FE4B-AF7A-AF4518368B4E}"/>
              </a:ext>
            </a:extLst>
          </p:cNvPr>
          <p:cNvGrpSpPr/>
          <p:nvPr/>
        </p:nvGrpSpPr>
        <p:grpSpPr>
          <a:xfrm>
            <a:off x="7751215" y="2556130"/>
            <a:ext cx="2361945" cy="2116708"/>
            <a:chOff x="2346595" y="1672526"/>
            <a:chExt cx="2361945" cy="2116708"/>
          </a:xfrm>
        </p:grpSpPr>
        <p:sp>
          <p:nvSpPr>
            <p:cNvPr id="18" name="Rectangle 17">
              <a:extLst>
                <a:ext uri="{FF2B5EF4-FFF2-40B4-BE49-F238E27FC236}">
                  <a16:creationId xmlns:a16="http://schemas.microsoft.com/office/drawing/2014/main" id="{40F98D35-73D1-3F47-A7B0-698859229159}"/>
                </a:ext>
              </a:extLst>
            </p:cNvPr>
            <p:cNvSpPr/>
            <p:nvPr/>
          </p:nvSpPr>
          <p:spPr>
            <a:xfrm>
              <a:off x="2933150" y="2522315"/>
              <a:ext cx="1266918" cy="1266919"/>
            </a:xfrm>
            <a:prstGeom prst="rect">
              <a:avLst/>
            </a:prstGeom>
            <a:blipFill>
              <a:blip r:embed="rId3"/>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a:p>
              <a:pPr algn="ctr"/>
              <a:r>
                <a:rPr lang="en-US" dirty="0"/>
                <a:t>Action: Up</a:t>
              </a:r>
            </a:p>
          </p:txBody>
        </p:sp>
        <p:sp>
          <p:nvSpPr>
            <p:cNvPr id="19" name="Up Arrow 18">
              <a:extLst>
                <a:ext uri="{FF2B5EF4-FFF2-40B4-BE49-F238E27FC236}">
                  <a16:creationId xmlns:a16="http://schemas.microsoft.com/office/drawing/2014/main" id="{51680B7E-D81D-2F45-9CE3-6C9E37B280A2}"/>
                </a:ext>
              </a:extLst>
            </p:cNvPr>
            <p:cNvSpPr/>
            <p:nvPr/>
          </p:nvSpPr>
          <p:spPr>
            <a:xfrm>
              <a:off x="3221894" y="2003758"/>
              <a:ext cx="689429" cy="1157533"/>
            </a:xfrm>
            <a:prstGeom prst="up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Left-Right Arrow 19">
              <a:extLst>
                <a:ext uri="{FF2B5EF4-FFF2-40B4-BE49-F238E27FC236}">
                  <a16:creationId xmlns:a16="http://schemas.microsoft.com/office/drawing/2014/main" id="{DD2B7214-F4EA-FC43-A3F3-282411493D65}"/>
                </a:ext>
              </a:extLst>
            </p:cNvPr>
            <p:cNvSpPr/>
            <p:nvPr/>
          </p:nvSpPr>
          <p:spPr>
            <a:xfrm>
              <a:off x="2567764" y="2831810"/>
              <a:ext cx="1997687" cy="323964"/>
            </a:xfrm>
            <a:prstGeom prst="lef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4C675A39-E6F1-B444-8F2B-5B5D83DF9FDC}"/>
                </a:ext>
              </a:extLst>
            </p:cNvPr>
            <p:cNvSpPr txBox="1"/>
            <p:nvPr/>
          </p:nvSpPr>
          <p:spPr>
            <a:xfrm>
              <a:off x="3299287" y="1672526"/>
              <a:ext cx="508473" cy="369332"/>
            </a:xfrm>
            <a:prstGeom prst="rect">
              <a:avLst/>
            </a:prstGeom>
            <a:noFill/>
          </p:spPr>
          <p:txBody>
            <a:bodyPr wrap="none" rtlCol="0">
              <a:spAutoFit/>
            </a:bodyPr>
            <a:lstStyle/>
            <a:p>
              <a:r>
                <a:rPr lang="en-US" dirty="0"/>
                <a:t>0.8</a:t>
              </a:r>
            </a:p>
          </p:txBody>
        </p:sp>
        <p:sp>
          <p:nvSpPr>
            <p:cNvPr id="22" name="TextBox 21">
              <a:extLst>
                <a:ext uri="{FF2B5EF4-FFF2-40B4-BE49-F238E27FC236}">
                  <a16:creationId xmlns:a16="http://schemas.microsoft.com/office/drawing/2014/main" id="{01A3D10D-8C3B-024D-8C55-E70B2195A9FB}"/>
                </a:ext>
              </a:extLst>
            </p:cNvPr>
            <p:cNvSpPr txBox="1"/>
            <p:nvPr/>
          </p:nvSpPr>
          <p:spPr>
            <a:xfrm>
              <a:off x="2346595" y="2462478"/>
              <a:ext cx="508473" cy="369332"/>
            </a:xfrm>
            <a:prstGeom prst="rect">
              <a:avLst/>
            </a:prstGeom>
            <a:noFill/>
          </p:spPr>
          <p:txBody>
            <a:bodyPr wrap="none" rtlCol="0">
              <a:spAutoFit/>
            </a:bodyPr>
            <a:lstStyle/>
            <a:p>
              <a:r>
                <a:rPr lang="en-US" dirty="0"/>
                <a:t>0.1</a:t>
              </a:r>
            </a:p>
          </p:txBody>
        </p:sp>
        <p:sp>
          <p:nvSpPr>
            <p:cNvPr id="23" name="TextBox 22">
              <a:extLst>
                <a:ext uri="{FF2B5EF4-FFF2-40B4-BE49-F238E27FC236}">
                  <a16:creationId xmlns:a16="http://schemas.microsoft.com/office/drawing/2014/main" id="{79C3C55D-A560-9349-890B-CD4DAE7796A8}"/>
                </a:ext>
              </a:extLst>
            </p:cNvPr>
            <p:cNvSpPr txBox="1"/>
            <p:nvPr/>
          </p:nvSpPr>
          <p:spPr>
            <a:xfrm>
              <a:off x="4200067" y="2462478"/>
              <a:ext cx="508473" cy="369332"/>
            </a:xfrm>
            <a:prstGeom prst="rect">
              <a:avLst/>
            </a:prstGeom>
            <a:noFill/>
          </p:spPr>
          <p:txBody>
            <a:bodyPr wrap="none" rtlCol="0">
              <a:spAutoFit/>
            </a:bodyPr>
            <a:lstStyle/>
            <a:p>
              <a:r>
                <a:rPr lang="en-US" dirty="0"/>
                <a:t>0.1</a:t>
              </a:r>
            </a:p>
          </p:txBody>
        </p:sp>
      </p:grpSp>
    </p:spTree>
    <p:extLst>
      <p:ext uri="{BB962C8B-B14F-4D97-AF65-F5344CB8AC3E}">
        <p14:creationId xmlns:p14="http://schemas.microsoft.com/office/powerpoint/2010/main" val="39276216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78350F-8675-F945-9A04-AF1BE75D800F}"/>
              </a:ext>
            </a:extLst>
          </p:cNvPr>
          <p:cNvSpPr>
            <a:spLocks noGrp="1"/>
          </p:cNvSpPr>
          <p:nvPr>
            <p:ph type="title"/>
          </p:nvPr>
        </p:nvSpPr>
        <p:spPr/>
        <p:txBody>
          <a:bodyPr/>
          <a:lstStyle/>
          <a:p>
            <a:r>
              <a:rPr lang="en-US" dirty="0"/>
              <a:t>Stochastic Transition Model</a:t>
            </a:r>
          </a:p>
        </p:txBody>
      </p:sp>
      <p:sp>
        <p:nvSpPr>
          <p:cNvPr id="3" name="Content Placeholder 2">
            <a:extLst>
              <a:ext uri="{FF2B5EF4-FFF2-40B4-BE49-F238E27FC236}">
                <a16:creationId xmlns:a16="http://schemas.microsoft.com/office/drawing/2014/main" id="{0C20FFD6-C727-D84C-AF95-EF2231081127}"/>
              </a:ext>
            </a:extLst>
          </p:cNvPr>
          <p:cNvSpPr>
            <a:spLocks noGrp="1"/>
          </p:cNvSpPr>
          <p:nvPr>
            <p:ph sz="half" idx="1"/>
          </p:nvPr>
        </p:nvSpPr>
        <p:spPr/>
        <p:txBody>
          <a:bodyPr/>
          <a:lstStyle/>
          <a:p>
            <a:r>
              <a:rPr lang="en-US" dirty="0"/>
              <a:t>In our search algorithms so far, the transition model was deterministic and described the outcome of each action in each state.</a:t>
            </a:r>
          </a:p>
          <a:p>
            <a:r>
              <a:rPr lang="en-US" dirty="0"/>
              <a:t>The transition function is sometimes written as T(s, a, s’), or explicitly as a probability:</a:t>
            </a:r>
          </a:p>
          <a:p>
            <a:endParaRPr lang="en-US" dirty="0"/>
          </a:p>
        </p:txBody>
      </p:sp>
      <p:sp>
        <p:nvSpPr>
          <p:cNvPr id="16" name="Rectangle 15">
            <a:extLst>
              <a:ext uri="{FF2B5EF4-FFF2-40B4-BE49-F238E27FC236}">
                <a16:creationId xmlns:a16="http://schemas.microsoft.com/office/drawing/2014/main" id="{8DCD8D20-87B3-BC44-B553-9F072C9271BB}"/>
              </a:ext>
            </a:extLst>
          </p:cNvPr>
          <p:cNvSpPr/>
          <p:nvPr/>
        </p:nvSpPr>
        <p:spPr>
          <a:xfrm>
            <a:off x="2644271" y="4641439"/>
            <a:ext cx="1529586" cy="400110"/>
          </a:xfrm>
          <a:prstGeom prst="rect">
            <a:avLst/>
          </a:prstGeom>
        </p:spPr>
        <p:txBody>
          <a:bodyPr wrap="none">
            <a:spAutoFit/>
          </a:bodyPr>
          <a:lstStyle/>
          <a:p>
            <a:pPr algn="ctr"/>
            <a:r>
              <a:rPr lang="en-US" sz="2000" dirty="0"/>
              <a:t>p( s’ | s, a ) </a:t>
            </a:r>
          </a:p>
        </p:txBody>
      </p:sp>
      <p:sp>
        <p:nvSpPr>
          <p:cNvPr id="17" name="Google Shape;75;g92b3bf485b_0_0">
            <a:extLst>
              <a:ext uri="{FF2B5EF4-FFF2-40B4-BE49-F238E27FC236}">
                <a16:creationId xmlns:a16="http://schemas.microsoft.com/office/drawing/2014/main" id="{B508EA4B-0A27-DC40-A92E-0F9394855FC5}"/>
              </a:ext>
            </a:extLst>
          </p:cNvPr>
          <p:cNvSpPr/>
          <p:nvPr/>
        </p:nvSpPr>
        <p:spPr>
          <a:xfrm>
            <a:off x="4214717" y="3876984"/>
            <a:ext cx="3507693" cy="1645872"/>
          </a:xfrm>
          <a:prstGeom prst="wedgeRoundRectCallout">
            <a:avLst>
              <a:gd name="adj1" fmla="val -65652"/>
              <a:gd name="adj2" fmla="val -1217"/>
              <a:gd name="adj3" fmla="val 0"/>
            </a:avLst>
          </a:prstGeom>
          <a:solidFill>
            <a:schemeClr val="accent3"/>
          </a:solidFill>
          <a:ln>
            <a:noFill/>
          </a:ln>
        </p:spPr>
        <p:txBody>
          <a:bodyPr spcFirstLastPara="1" wrap="square" lIns="91425" tIns="91425" rIns="91425" bIns="91425" anchor="ctr" anchorCtr="0">
            <a:noAutofit/>
          </a:bodyPr>
          <a:lstStyle/>
          <a:p>
            <a:pPr algn="ctr">
              <a:buSzPts val="2500"/>
            </a:pPr>
            <a:r>
              <a:rPr lang="en-US" sz="2000" dirty="0"/>
              <a:t>Transitions are </a:t>
            </a:r>
            <a:r>
              <a:rPr lang="en-US" sz="2000" b="1" dirty="0"/>
              <a:t>Markovian</a:t>
            </a:r>
            <a:r>
              <a:rPr lang="en-US" sz="2000" dirty="0"/>
              <a:t>: the probability of arriving in s’ only depends on s and not the history of earlier states.</a:t>
            </a:r>
            <a:endParaRPr lang="en-US" sz="2000" b="1" dirty="0">
              <a:latin typeface="Open Sans"/>
              <a:ea typeface="Open Sans"/>
              <a:cs typeface="Open Sans"/>
              <a:sym typeface="Open Sans"/>
            </a:endParaRPr>
          </a:p>
        </p:txBody>
      </p:sp>
      <p:grpSp>
        <p:nvGrpSpPr>
          <p:cNvPr id="18" name="Group 17">
            <a:extLst>
              <a:ext uri="{FF2B5EF4-FFF2-40B4-BE49-F238E27FC236}">
                <a16:creationId xmlns:a16="http://schemas.microsoft.com/office/drawing/2014/main" id="{99B2BB38-34CF-2B4C-BFDD-DC07382C7DB9}"/>
              </a:ext>
            </a:extLst>
          </p:cNvPr>
          <p:cNvGrpSpPr/>
          <p:nvPr/>
        </p:nvGrpSpPr>
        <p:grpSpPr>
          <a:xfrm>
            <a:off x="7751215" y="2556130"/>
            <a:ext cx="2361945" cy="2116708"/>
            <a:chOff x="2346595" y="1672526"/>
            <a:chExt cx="2361945" cy="2116708"/>
          </a:xfrm>
        </p:grpSpPr>
        <p:sp>
          <p:nvSpPr>
            <p:cNvPr id="19" name="Rectangle 18">
              <a:extLst>
                <a:ext uri="{FF2B5EF4-FFF2-40B4-BE49-F238E27FC236}">
                  <a16:creationId xmlns:a16="http://schemas.microsoft.com/office/drawing/2014/main" id="{4D9EBA18-D2C7-6C41-B005-8BF1958BEEA5}"/>
                </a:ext>
              </a:extLst>
            </p:cNvPr>
            <p:cNvSpPr/>
            <p:nvPr/>
          </p:nvSpPr>
          <p:spPr>
            <a:xfrm>
              <a:off x="2933150" y="2522315"/>
              <a:ext cx="1266918" cy="1266919"/>
            </a:xfrm>
            <a:prstGeom prst="rect">
              <a:avLst/>
            </a:prstGeom>
            <a:blipFill>
              <a:blip r:embed="rId3"/>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a:p>
              <a:pPr algn="ctr"/>
              <a:r>
                <a:rPr lang="en-US" dirty="0"/>
                <a:t>Action: Up</a:t>
              </a:r>
            </a:p>
          </p:txBody>
        </p:sp>
        <p:sp>
          <p:nvSpPr>
            <p:cNvPr id="20" name="Up Arrow 19">
              <a:extLst>
                <a:ext uri="{FF2B5EF4-FFF2-40B4-BE49-F238E27FC236}">
                  <a16:creationId xmlns:a16="http://schemas.microsoft.com/office/drawing/2014/main" id="{973DCD84-D9D1-9643-9878-FEBC81AE2E75}"/>
                </a:ext>
              </a:extLst>
            </p:cNvPr>
            <p:cNvSpPr/>
            <p:nvPr/>
          </p:nvSpPr>
          <p:spPr>
            <a:xfrm>
              <a:off x="3221894" y="2003758"/>
              <a:ext cx="689429" cy="1157533"/>
            </a:xfrm>
            <a:prstGeom prst="up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Left-Right Arrow 20">
              <a:extLst>
                <a:ext uri="{FF2B5EF4-FFF2-40B4-BE49-F238E27FC236}">
                  <a16:creationId xmlns:a16="http://schemas.microsoft.com/office/drawing/2014/main" id="{E1C22CBD-1E26-8D4E-B0E5-05FB21546207}"/>
                </a:ext>
              </a:extLst>
            </p:cNvPr>
            <p:cNvSpPr/>
            <p:nvPr/>
          </p:nvSpPr>
          <p:spPr>
            <a:xfrm>
              <a:off x="2567764" y="2831810"/>
              <a:ext cx="1997687" cy="323964"/>
            </a:xfrm>
            <a:prstGeom prst="lef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1E79B9FB-0BA3-E04F-BD4C-E4972027398E}"/>
                </a:ext>
              </a:extLst>
            </p:cNvPr>
            <p:cNvSpPr txBox="1"/>
            <p:nvPr/>
          </p:nvSpPr>
          <p:spPr>
            <a:xfrm>
              <a:off x="3299287" y="1672526"/>
              <a:ext cx="508473" cy="369332"/>
            </a:xfrm>
            <a:prstGeom prst="rect">
              <a:avLst/>
            </a:prstGeom>
            <a:noFill/>
          </p:spPr>
          <p:txBody>
            <a:bodyPr wrap="none" rtlCol="0">
              <a:spAutoFit/>
            </a:bodyPr>
            <a:lstStyle/>
            <a:p>
              <a:r>
                <a:rPr lang="en-US" dirty="0"/>
                <a:t>0.8</a:t>
              </a:r>
            </a:p>
          </p:txBody>
        </p:sp>
        <p:sp>
          <p:nvSpPr>
            <p:cNvPr id="23" name="TextBox 22">
              <a:extLst>
                <a:ext uri="{FF2B5EF4-FFF2-40B4-BE49-F238E27FC236}">
                  <a16:creationId xmlns:a16="http://schemas.microsoft.com/office/drawing/2014/main" id="{E45C352F-7119-E04F-942C-62558E31293E}"/>
                </a:ext>
              </a:extLst>
            </p:cNvPr>
            <p:cNvSpPr txBox="1"/>
            <p:nvPr/>
          </p:nvSpPr>
          <p:spPr>
            <a:xfrm>
              <a:off x="2346595" y="2462478"/>
              <a:ext cx="508473" cy="369332"/>
            </a:xfrm>
            <a:prstGeom prst="rect">
              <a:avLst/>
            </a:prstGeom>
            <a:noFill/>
          </p:spPr>
          <p:txBody>
            <a:bodyPr wrap="none" rtlCol="0">
              <a:spAutoFit/>
            </a:bodyPr>
            <a:lstStyle/>
            <a:p>
              <a:r>
                <a:rPr lang="en-US" dirty="0"/>
                <a:t>0.1</a:t>
              </a:r>
            </a:p>
          </p:txBody>
        </p:sp>
        <p:sp>
          <p:nvSpPr>
            <p:cNvPr id="24" name="TextBox 23">
              <a:extLst>
                <a:ext uri="{FF2B5EF4-FFF2-40B4-BE49-F238E27FC236}">
                  <a16:creationId xmlns:a16="http://schemas.microsoft.com/office/drawing/2014/main" id="{6C785E08-B531-7F4C-9427-8655A7047B5D}"/>
                </a:ext>
              </a:extLst>
            </p:cNvPr>
            <p:cNvSpPr txBox="1"/>
            <p:nvPr/>
          </p:nvSpPr>
          <p:spPr>
            <a:xfrm>
              <a:off x="4200067" y="2462478"/>
              <a:ext cx="508473" cy="369332"/>
            </a:xfrm>
            <a:prstGeom prst="rect">
              <a:avLst/>
            </a:prstGeom>
            <a:noFill/>
          </p:spPr>
          <p:txBody>
            <a:bodyPr wrap="none" rtlCol="0">
              <a:spAutoFit/>
            </a:bodyPr>
            <a:lstStyle/>
            <a:p>
              <a:r>
                <a:rPr lang="en-US" dirty="0"/>
                <a:t>0.1</a:t>
              </a:r>
            </a:p>
          </p:txBody>
        </p:sp>
      </p:grpSp>
      <p:grpSp>
        <p:nvGrpSpPr>
          <p:cNvPr id="27" name="Group 26">
            <a:extLst>
              <a:ext uri="{FF2B5EF4-FFF2-40B4-BE49-F238E27FC236}">
                <a16:creationId xmlns:a16="http://schemas.microsoft.com/office/drawing/2014/main" id="{9FBD1286-377F-7144-A5DC-DB5DA0425F52}"/>
              </a:ext>
            </a:extLst>
          </p:cNvPr>
          <p:cNvGrpSpPr/>
          <p:nvPr/>
        </p:nvGrpSpPr>
        <p:grpSpPr>
          <a:xfrm>
            <a:off x="5861455" y="1289228"/>
            <a:ext cx="2065115" cy="2692400"/>
            <a:chOff x="5861455" y="1289228"/>
            <a:chExt cx="2065115" cy="2692400"/>
          </a:xfrm>
        </p:grpSpPr>
        <p:pic>
          <p:nvPicPr>
            <p:cNvPr id="25" name="Picture 24">
              <a:extLst>
                <a:ext uri="{FF2B5EF4-FFF2-40B4-BE49-F238E27FC236}">
                  <a16:creationId xmlns:a16="http://schemas.microsoft.com/office/drawing/2014/main" id="{8B4BF092-480F-8641-87D0-BCD79D94CD37}"/>
                </a:ext>
              </a:extLst>
            </p:cNvPr>
            <p:cNvPicPr>
              <a:picLocks noChangeAspect="1"/>
            </p:cNvPicPr>
            <p:nvPr/>
          </p:nvPicPr>
          <p:blipFill>
            <a:blip r:embed="rId4"/>
            <a:stretch>
              <a:fillRect/>
            </a:stretch>
          </p:blipFill>
          <p:spPr>
            <a:xfrm>
              <a:off x="5861455" y="1289228"/>
              <a:ext cx="2019300" cy="2692400"/>
            </a:xfrm>
            <a:prstGeom prst="rect">
              <a:avLst/>
            </a:prstGeom>
          </p:spPr>
        </p:pic>
        <p:sp>
          <p:nvSpPr>
            <p:cNvPr id="26" name="TextBox 25">
              <a:extLst>
                <a:ext uri="{FF2B5EF4-FFF2-40B4-BE49-F238E27FC236}">
                  <a16:creationId xmlns:a16="http://schemas.microsoft.com/office/drawing/2014/main" id="{334BF516-9633-694B-81EF-DF79C69818BA}"/>
                </a:ext>
              </a:extLst>
            </p:cNvPr>
            <p:cNvSpPr txBox="1"/>
            <p:nvPr/>
          </p:nvSpPr>
          <p:spPr>
            <a:xfrm>
              <a:off x="5869170" y="3105834"/>
              <a:ext cx="2057400" cy="646331"/>
            </a:xfrm>
            <a:prstGeom prst="rect">
              <a:avLst/>
            </a:prstGeom>
            <a:noFill/>
          </p:spPr>
          <p:txBody>
            <a:bodyPr wrap="square" rtlCol="0">
              <a:spAutoFit/>
            </a:bodyPr>
            <a:lstStyle/>
            <a:p>
              <a:pPr algn="ctr"/>
              <a:r>
                <a:rPr lang="en-US" dirty="0">
                  <a:solidFill>
                    <a:schemeClr val="bg1"/>
                  </a:solidFill>
                  <a:latin typeface="Open Sans" panose="020B0606030504020204" pitchFamily="34" charset="0"/>
                </a:rPr>
                <a:t>Andrey Markov (1856-1922)</a:t>
              </a:r>
            </a:p>
          </p:txBody>
        </p:sp>
      </p:grpSp>
    </p:spTree>
    <p:extLst>
      <p:ext uri="{BB962C8B-B14F-4D97-AF65-F5344CB8AC3E}">
        <p14:creationId xmlns:p14="http://schemas.microsoft.com/office/powerpoint/2010/main" val="31351219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CB85343-9F0C-C34E-883D-B23A01ED2F16}"/>
              </a:ext>
            </a:extLst>
          </p:cNvPr>
          <p:cNvSpPr/>
          <p:nvPr/>
        </p:nvSpPr>
        <p:spPr>
          <a:xfrm>
            <a:off x="399673" y="4278923"/>
            <a:ext cx="10690358" cy="937846"/>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0625C78-F709-A543-8B41-F106090A700A}"/>
              </a:ext>
            </a:extLst>
          </p:cNvPr>
          <p:cNvSpPr>
            <a:spLocks noGrp="1"/>
          </p:cNvSpPr>
          <p:nvPr>
            <p:ph type="title"/>
          </p:nvPr>
        </p:nvSpPr>
        <p:spPr/>
        <p:txBody>
          <a:bodyPr/>
          <a:lstStyle/>
          <a:p>
            <a:r>
              <a:rPr lang="en-US" dirty="0"/>
              <a:t>Reward function </a:t>
            </a:r>
          </a:p>
        </p:txBody>
      </p:sp>
      <p:sp>
        <p:nvSpPr>
          <p:cNvPr id="5" name="Content Placeholder 4">
            <a:extLst>
              <a:ext uri="{FF2B5EF4-FFF2-40B4-BE49-F238E27FC236}">
                <a16:creationId xmlns:a16="http://schemas.microsoft.com/office/drawing/2014/main" id="{81EB571D-E207-D146-9535-975B7D5381A1}"/>
              </a:ext>
            </a:extLst>
          </p:cNvPr>
          <p:cNvSpPr>
            <a:spLocks noGrp="1"/>
          </p:cNvSpPr>
          <p:nvPr>
            <p:ph idx="1"/>
          </p:nvPr>
        </p:nvSpPr>
        <p:spPr/>
        <p:txBody>
          <a:bodyPr/>
          <a:lstStyle/>
          <a:p>
            <a:r>
              <a:rPr lang="en-US" dirty="0"/>
              <a:t>We will specify a </a:t>
            </a:r>
            <a:r>
              <a:rPr lang="en-US" b="1" dirty="0"/>
              <a:t>utility or reward function</a:t>
            </a:r>
            <a:r>
              <a:rPr lang="en-US" dirty="0"/>
              <a:t> for the agent.</a:t>
            </a:r>
          </a:p>
          <a:p>
            <a:r>
              <a:rPr lang="en-US" dirty="0"/>
              <a:t>The “rewards“ can be </a:t>
            </a:r>
            <a:r>
              <a:rPr lang="en-US" b="1" dirty="0"/>
              <a:t>positive</a:t>
            </a:r>
            <a:r>
              <a:rPr lang="en-US" dirty="0"/>
              <a:t> or </a:t>
            </a:r>
            <a:r>
              <a:rPr lang="en-US" b="1" dirty="0"/>
              <a:t>negative</a:t>
            </a:r>
            <a:r>
              <a:rPr lang="en-US" dirty="0"/>
              <a:t> but are bounded by some maximum value.</a:t>
            </a:r>
          </a:p>
          <a:p>
            <a:r>
              <a:rPr lang="en-US" dirty="0"/>
              <a:t>Because the decision process is </a:t>
            </a:r>
            <a:r>
              <a:rPr lang="en-US" b="1" dirty="0"/>
              <a:t>sequential, </a:t>
            </a:r>
            <a:r>
              <a:rPr lang="en-US" dirty="0"/>
              <a:t>we must specify the utility function on a sequence of states and actions. </a:t>
            </a:r>
          </a:p>
          <a:p>
            <a:r>
              <a:rPr lang="en-US" dirty="0"/>
              <a:t>Instead of only giving a reward at the goal states, the agent can </a:t>
            </a:r>
            <a:r>
              <a:rPr lang="en-US" b="1" dirty="0"/>
              <a:t>receive a reward at each time step</a:t>
            </a:r>
            <a:r>
              <a:rPr lang="en-US" dirty="0"/>
              <a:t>, based on its transition from </a:t>
            </a:r>
            <a:r>
              <a:rPr lang="en-US" b="1" dirty="0"/>
              <a:t>s</a:t>
            </a:r>
            <a:r>
              <a:rPr lang="en-US" dirty="0"/>
              <a:t> to </a:t>
            </a:r>
            <a:r>
              <a:rPr lang="en-US" b="1" dirty="0"/>
              <a:t>s’</a:t>
            </a:r>
            <a:r>
              <a:rPr lang="en-US" dirty="0"/>
              <a:t> via action </a:t>
            </a:r>
            <a:r>
              <a:rPr lang="en-US" b="1" dirty="0"/>
              <a:t>a</a:t>
            </a:r>
            <a:r>
              <a:rPr lang="en-US" dirty="0"/>
              <a:t>.</a:t>
            </a:r>
            <a:endParaRPr lang="en-US" b="1" dirty="0"/>
          </a:p>
          <a:p>
            <a:r>
              <a:rPr lang="en-US" dirty="0"/>
              <a:t>This is defined by a reward function</a:t>
            </a:r>
          </a:p>
          <a:p>
            <a:r>
              <a:rPr lang="en-US" dirty="0"/>
              <a:t>	R( s, a, s’ ) </a:t>
            </a:r>
          </a:p>
          <a:p>
            <a:r>
              <a:rPr lang="en-US" i="1" dirty="0"/>
              <a:t>For example, we could give the Millennium Falcon a small negative reward of -0.04 for every transition except for entering the terminal states (+1 for entering the planet’s orbit or -1 for smashing into an asteroid). </a:t>
            </a:r>
          </a:p>
          <a:p>
            <a:r>
              <a:rPr lang="en-US" dirty="0"/>
              <a:t>The </a:t>
            </a:r>
            <a:r>
              <a:rPr lang="en-US" b="1" dirty="0"/>
              <a:t>rewards are additive</a:t>
            </a:r>
            <a:r>
              <a:rPr lang="en-US" dirty="0"/>
              <a:t>, so if the Millennium Falcon takes 4 steps before entering the planet's orbit, it gets </a:t>
            </a:r>
            <a:r>
              <a:rPr lang="en-US" i="1" dirty="0"/>
              <a:t>-0.04 + -0.04 + -0.04 + -0.04 + 1 = 0.84 </a:t>
            </a:r>
            <a:r>
              <a:rPr lang="en-US" dirty="0"/>
              <a:t>for that solution.</a:t>
            </a:r>
            <a:r>
              <a:rPr lang="en-US" i="1" dirty="0"/>
              <a:t> </a:t>
            </a:r>
          </a:p>
        </p:txBody>
      </p:sp>
    </p:spTree>
    <p:extLst>
      <p:ext uri="{BB962C8B-B14F-4D97-AF65-F5344CB8AC3E}">
        <p14:creationId xmlns:p14="http://schemas.microsoft.com/office/powerpoint/2010/main" val="38503789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64E13-4AF8-044D-9B57-F8C9D2A92989}"/>
              </a:ext>
            </a:extLst>
          </p:cNvPr>
          <p:cNvSpPr>
            <a:spLocks noGrp="1"/>
          </p:cNvSpPr>
          <p:nvPr>
            <p:ph type="title"/>
          </p:nvPr>
        </p:nvSpPr>
        <p:spPr/>
        <p:txBody>
          <a:bodyPr/>
          <a:lstStyle/>
          <a:p>
            <a:r>
              <a:rPr lang="en-US" dirty="0"/>
              <a:t>Navigating an Asteroid Field</a:t>
            </a:r>
          </a:p>
        </p:txBody>
      </p:sp>
      <p:sp>
        <p:nvSpPr>
          <p:cNvPr id="36" name="Content Placeholder 35">
            <a:extLst>
              <a:ext uri="{FF2B5EF4-FFF2-40B4-BE49-F238E27FC236}">
                <a16:creationId xmlns:a16="http://schemas.microsoft.com/office/drawing/2014/main" id="{83FF81B6-353D-F74E-8C64-67854A7ED442}"/>
              </a:ext>
            </a:extLst>
          </p:cNvPr>
          <p:cNvSpPr>
            <a:spLocks noGrp="1"/>
          </p:cNvSpPr>
          <p:nvPr>
            <p:ph sz="half" idx="1"/>
          </p:nvPr>
        </p:nvSpPr>
        <p:spPr/>
        <p:txBody>
          <a:bodyPr/>
          <a:lstStyle/>
          <a:p>
            <a:r>
              <a:rPr lang="en-US" dirty="0"/>
              <a:t>Suppose we have a </a:t>
            </a:r>
            <a:r>
              <a:rPr lang="en-US" b="1" dirty="0"/>
              <a:t>fully-observable </a:t>
            </a:r>
            <a:r>
              <a:rPr lang="en-US" dirty="0"/>
              <a:t>4x3 environment with goal states.  </a:t>
            </a:r>
          </a:p>
          <a:p>
            <a:r>
              <a:rPr lang="en-US" dirty="0"/>
              <a:t>The millennium falcon begins in the start state and </a:t>
            </a:r>
            <a:r>
              <a:rPr lang="en-US" b="1" dirty="0"/>
              <a:t>picks an action at each time step</a:t>
            </a:r>
            <a:r>
              <a:rPr lang="en-US" dirty="0"/>
              <a:t>.</a:t>
            </a:r>
          </a:p>
          <a:p>
            <a:r>
              <a:rPr lang="en-US" dirty="0"/>
              <a:t>Actions: </a:t>
            </a:r>
            <a:r>
              <a:rPr lang="en-US" i="1" dirty="0"/>
              <a:t>Up, Down, Left, Right</a:t>
            </a:r>
            <a:r>
              <a:rPr lang="en-US" dirty="0"/>
              <a:t>  </a:t>
            </a:r>
          </a:p>
          <a:p>
            <a:r>
              <a:rPr lang="en-US" dirty="0"/>
              <a:t>The game </a:t>
            </a:r>
            <a:r>
              <a:rPr lang="en-US" b="1" dirty="0"/>
              <a:t>terminates</a:t>
            </a:r>
            <a:r>
              <a:rPr lang="en-US" dirty="0"/>
              <a:t> </a:t>
            </a:r>
            <a:r>
              <a:rPr lang="en-US" b="1" dirty="0"/>
              <a:t>when it reaches a goal state </a:t>
            </a:r>
            <a:r>
              <a:rPr lang="en-US" dirty="0"/>
              <a:t>(+1 or -1). </a:t>
            </a:r>
          </a:p>
          <a:p>
            <a:r>
              <a:rPr lang="en-US" dirty="0"/>
              <a:t>If the environment were </a:t>
            </a:r>
            <a:r>
              <a:rPr lang="en-US" b="1" dirty="0"/>
              <a:t>deterministic</a:t>
            </a:r>
            <a:r>
              <a:rPr lang="en-US" dirty="0"/>
              <a:t>, the solution would be easy:</a:t>
            </a:r>
          </a:p>
          <a:p>
            <a:pPr algn="ctr"/>
            <a:r>
              <a:rPr lang="en-US" dirty="0"/>
              <a:t>[</a:t>
            </a:r>
            <a:r>
              <a:rPr lang="en-US" i="1" dirty="0"/>
              <a:t>Up, Up, Right, Right, Right</a:t>
            </a:r>
            <a:r>
              <a:rPr lang="en-US" dirty="0"/>
              <a:t>]</a:t>
            </a:r>
          </a:p>
          <a:p>
            <a:endParaRPr lang="en-US" dirty="0"/>
          </a:p>
        </p:txBody>
      </p:sp>
      <p:sp>
        <p:nvSpPr>
          <p:cNvPr id="87" name="TextBox 86">
            <a:extLst>
              <a:ext uri="{FF2B5EF4-FFF2-40B4-BE49-F238E27FC236}">
                <a16:creationId xmlns:a16="http://schemas.microsoft.com/office/drawing/2014/main" id="{145228C1-4197-6D4F-BEF0-85A5E127FA42}"/>
              </a:ext>
            </a:extLst>
          </p:cNvPr>
          <p:cNvSpPr txBox="1"/>
          <p:nvPr/>
        </p:nvSpPr>
        <p:spPr>
          <a:xfrm>
            <a:off x="6765984" y="6042130"/>
            <a:ext cx="316112" cy="369332"/>
          </a:xfrm>
          <a:prstGeom prst="rect">
            <a:avLst/>
          </a:prstGeom>
          <a:noFill/>
        </p:spPr>
        <p:txBody>
          <a:bodyPr wrap="none" rtlCol="0">
            <a:spAutoFit/>
          </a:bodyPr>
          <a:lstStyle/>
          <a:p>
            <a:r>
              <a:rPr lang="en-US" dirty="0"/>
              <a:t>1</a:t>
            </a:r>
          </a:p>
        </p:txBody>
      </p:sp>
      <p:sp>
        <p:nvSpPr>
          <p:cNvPr id="88" name="TextBox 87">
            <a:extLst>
              <a:ext uri="{FF2B5EF4-FFF2-40B4-BE49-F238E27FC236}">
                <a16:creationId xmlns:a16="http://schemas.microsoft.com/office/drawing/2014/main" id="{F62FC5C0-709E-BB4E-BCC8-799F3BA9B16A}"/>
              </a:ext>
            </a:extLst>
          </p:cNvPr>
          <p:cNvSpPr txBox="1"/>
          <p:nvPr/>
        </p:nvSpPr>
        <p:spPr>
          <a:xfrm>
            <a:off x="8010050" y="6040506"/>
            <a:ext cx="316112" cy="369332"/>
          </a:xfrm>
          <a:prstGeom prst="rect">
            <a:avLst/>
          </a:prstGeom>
          <a:noFill/>
        </p:spPr>
        <p:txBody>
          <a:bodyPr wrap="none" rtlCol="0">
            <a:spAutoFit/>
          </a:bodyPr>
          <a:lstStyle/>
          <a:p>
            <a:r>
              <a:rPr lang="en-US" dirty="0"/>
              <a:t>2</a:t>
            </a:r>
          </a:p>
        </p:txBody>
      </p:sp>
      <p:sp>
        <p:nvSpPr>
          <p:cNvPr id="89" name="TextBox 88">
            <a:extLst>
              <a:ext uri="{FF2B5EF4-FFF2-40B4-BE49-F238E27FC236}">
                <a16:creationId xmlns:a16="http://schemas.microsoft.com/office/drawing/2014/main" id="{5562E0BB-142A-1545-B844-B9456E7F3F91}"/>
              </a:ext>
            </a:extLst>
          </p:cNvPr>
          <p:cNvSpPr txBox="1"/>
          <p:nvPr/>
        </p:nvSpPr>
        <p:spPr>
          <a:xfrm>
            <a:off x="9254116" y="6053089"/>
            <a:ext cx="316112" cy="369332"/>
          </a:xfrm>
          <a:prstGeom prst="rect">
            <a:avLst/>
          </a:prstGeom>
          <a:noFill/>
        </p:spPr>
        <p:txBody>
          <a:bodyPr wrap="none" rtlCol="0">
            <a:spAutoFit/>
          </a:bodyPr>
          <a:lstStyle/>
          <a:p>
            <a:r>
              <a:rPr lang="en-US" dirty="0"/>
              <a:t>3</a:t>
            </a:r>
          </a:p>
        </p:txBody>
      </p:sp>
      <p:sp>
        <p:nvSpPr>
          <p:cNvPr id="90" name="TextBox 89">
            <a:extLst>
              <a:ext uri="{FF2B5EF4-FFF2-40B4-BE49-F238E27FC236}">
                <a16:creationId xmlns:a16="http://schemas.microsoft.com/office/drawing/2014/main" id="{DD599B05-4CDF-4F48-AC4B-A905844794CC}"/>
              </a:ext>
            </a:extLst>
          </p:cNvPr>
          <p:cNvSpPr txBox="1"/>
          <p:nvPr/>
        </p:nvSpPr>
        <p:spPr>
          <a:xfrm>
            <a:off x="10498182" y="6051465"/>
            <a:ext cx="316112" cy="369332"/>
          </a:xfrm>
          <a:prstGeom prst="rect">
            <a:avLst/>
          </a:prstGeom>
          <a:noFill/>
        </p:spPr>
        <p:txBody>
          <a:bodyPr wrap="none" rtlCol="0">
            <a:spAutoFit/>
          </a:bodyPr>
          <a:lstStyle/>
          <a:p>
            <a:r>
              <a:rPr lang="en-US" dirty="0"/>
              <a:t>4</a:t>
            </a:r>
          </a:p>
        </p:txBody>
      </p:sp>
      <p:sp>
        <p:nvSpPr>
          <p:cNvPr id="91" name="TextBox 90">
            <a:extLst>
              <a:ext uri="{FF2B5EF4-FFF2-40B4-BE49-F238E27FC236}">
                <a16:creationId xmlns:a16="http://schemas.microsoft.com/office/drawing/2014/main" id="{8CF6042F-C503-654C-A7D7-A937C7DA96E6}"/>
              </a:ext>
            </a:extLst>
          </p:cNvPr>
          <p:cNvSpPr txBox="1"/>
          <p:nvPr/>
        </p:nvSpPr>
        <p:spPr>
          <a:xfrm>
            <a:off x="5933414" y="5183012"/>
            <a:ext cx="316112" cy="369332"/>
          </a:xfrm>
          <a:prstGeom prst="rect">
            <a:avLst/>
          </a:prstGeom>
          <a:noFill/>
        </p:spPr>
        <p:txBody>
          <a:bodyPr wrap="none" rtlCol="0">
            <a:spAutoFit/>
          </a:bodyPr>
          <a:lstStyle/>
          <a:p>
            <a:r>
              <a:rPr lang="en-US" dirty="0"/>
              <a:t>1</a:t>
            </a:r>
          </a:p>
        </p:txBody>
      </p:sp>
      <p:sp>
        <p:nvSpPr>
          <p:cNvPr id="92" name="TextBox 91">
            <a:extLst>
              <a:ext uri="{FF2B5EF4-FFF2-40B4-BE49-F238E27FC236}">
                <a16:creationId xmlns:a16="http://schemas.microsoft.com/office/drawing/2014/main" id="{0BD35F00-0DA7-4D4E-BC17-5B61E488A39E}"/>
              </a:ext>
            </a:extLst>
          </p:cNvPr>
          <p:cNvSpPr txBox="1"/>
          <p:nvPr/>
        </p:nvSpPr>
        <p:spPr>
          <a:xfrm>
            <a:off x="5925264" y="3875790"/>
            <a:ext cx="316112" cy="369332"/>
          </a:xfrm>
          <a:prstGeom prst="rect">
            <a:avLst/>
          </a:prstGeom>
          <a:noFill/>
        </p:spPr>
        <p:txBody>
          <a:bodyPr wrap="none" rtlCol="0">
            <a:spAutoFit/>
          </a:bodyPr>
          <a:lstStyle/>
          <a:p>
            <a:r>
              <a:rPr lang="en-US" dirty="0"/>
              <a:t>2</a:t>
            </a:r>
          </a:p>
        </p:txBody>
      </p:sp>
      <p:sp>
        <p:nvSpPr>
          <p:cNvPr id="93" name="TextBox 92">
            <a:extLst>
              <a:ext uri="{FF2B5EF4-FFF2-40B4-BE49-F238E27FC236}">
                <a16:creationId xmlns:a16="http://schemas.microsoft.com/office/drawing/2014/main" id="{DEF87A9B-2F65-6A48-860C-9F38C97DB77E}"/>
              </a:ext>
            </a:extLst>
          </p:cNvPr>
          <p:cNvSpPr txBox="1"/>
          <p:nvPr/>
        </p:nvSpPr>
        <p:spPr>
          <a:xfrm>
            <a:off x="5918274" y="2609046"/>
            <a:ext cx="316112" cy="369332"/>
          </a:xfrm>
          <a:prstGeom prst="rect">
            <a:avLst/>
          </a:prstGeom>
          <a:noFill/>
        </p:spPr>
        <p:txBody>
          <a:bodyPr wrap="none" rtlCol="0">
            <a:spAutoFit/>
          </a:bodyPr>
          <a:lstStyle/>
          <a:p>
            <a:r>
              <a:rPr lang="en-US" dirty="0"/>
              <a:t>3</a:t>
            </a:r>
          </a:p>
        </p:txBody>
      </p:sp>
      <p:grpSp>
        <p:nvGrpSpPr>
          <p:cNvPr id="49" name="Group 48">
            <a:extLst>
              <a:ext uri="{FF2B5EF4-FFF2-40B4-BE49-F238E27FC236}">
                <a16:creationId xmlns:a16="http://schemas.microsoft.com/office/drawing/2014/main" id="{5B51476C-2702-A441-A949-6B5F16AFAE73}"/>
              </a:ext>
            </a:extLst>
          </p:cNvPr>
          <p:cNvGrpSpPr/>
          <p:nvPr/>
        </p:nvGrpSpPr>
        <p:grpSpPr>
          <a:xfrm>
            <a:off x="6253247" y="2151925"/>
            <a:ext cx="5100553" cy="3808909"/>
            <a:chOff x="6253247" y="2151925"/>
            <a:chExt cx="5100553" cy="3808909"/>
          </a:xfrm>
        </p:grpSpPr>
        <p:pic>
          <p:nvPicPr>
            <p:cNvPr id="1026" name="Picture 2" descr="Starfield Dark – stylish, high-quality wallpaper with fast delivery –  Photowall">
              <a:extLst>
                <a:ext uri="{FF2B5EF4-FFF2-40B4-BE49-F238E27FC236}">
                  <a16:creationId xmlns:a16="http://schemas.microsoft.com/office/drawing/2014/main" id="{B52E928E-0EE3-8B42-A8C4-478147F9DFA2}"/>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99572" y="2151925"/>
              <a:ext cx="5054228" cy="3795995"/>
            </a:xfrm>
            <a:prstGeom prst="rect">
              <a:avLst/>
            </a:prstGeom>
            <a:noFill/>
            <a:extLst>
              <a:ext uri="{909E8E84-426E-40DD-AFC4-6F175D3DCCD1}">
                <a14:hiddenFill xmlns:a14="http://schemas.microsoft.com/office/drawing/2010/main">
                  <a:solidFill>
                    <a:srgbClr val="FFFFFF"/>
                  </a:solidFill>
                </a14:hiddenFill>
              </a:ext>
            </a:extLst>
          </p:spPr>
        </p:pic>
        <p:grpSp>
          <p:nvGrpSpPr>
            <p:cNvPr id="25" name="Group 24">
              <a:extLst>
                <a:ext uri="{FF2B5EF4-FFF2-40B4-BE49-F238E27FC236}">
                  <a16:creationId xmlns:a16="http://schemas.microsoft.com/office/drawing/2014/main" id="{577EB646-2F66-7C4D-8B11-F3C11A18321A}"/>
                </a:ext>
              </a:extLst>
            </p:cNvPr>
            <p:cNvGrpSpPr/>
            <p:nvPr/>
          </p:nvGrpSpPr>
          <p:grpSpPr>
            <a:xfrm>
              <a:off x="6253247" y="2160077"/>
              <a:ext cx="5067674" cy="3800757"/>
              <a:chOff x="6456556" y="2714547"/>
              <a:chExt cx="3657600" cy="2743201"/>
            </a:xfrm>
            <a:solidFill>
              <a:schemeClr val="tx1"/>
            </a:solidFill>
          </p:grpSpPr>
          <p:sp>
            <p:nvSpPr>
              <p:cNvPr id="13" name="Rectangle 12">
                <a:extLst>
                  <a:ext uri="{FF2B5EF4-FFF2-40B4-BE49-F238E27FC236}">
                    <a16:creationId xmlns:a16="http://schemas.microsoft.com/office/drawing/2014/main" id="{D0665D60-0E52-364B-B54B-D8C4877EF059}"/>
                  </a:ext>
                </a:extLst>
              </p:cNvPr>
              <p:cNvSpPr/>
              <p:nvPr/>
            </p:nvSpPr>
            <p:spPr>
              <a:xfrm>
                <a:off x="7364899" y="3635183"/>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p>
            </p:txBody>
          </p:sp>
          <p:sp>
            <p:nvSpPr>
              <p:cNvPr id="14" name="Rectangle 13">
                <a:extLst>
                  <a:ext uri="{FF2B5EF4-FFF2-40B4-BE49-F238E27FC236}">
                    <a16:creationId xmlns:a16="http://schemas.microsoft.com/office/drawing/2014/main" id="{EDE63429-6A24-4D4A-B231-D9AB0AD4F7AE}"/>
                  </a:ext>
                </a:extLst>
              </p:cNvPr>
              <p:cNvSpPr/>
              <p:nvPr/>
            </p:nvSpPr>
            <p:spPr>
              <a:xfrm>
                <a:off x="9197683" y="2714547"/>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34090417-391D-9D42-B2AF-7651F8FAA873}"/>
                  </a:ext>
                </a:extLst>
              </p:cNvPr>
              <p:cNvSpPr/>
              <p:nvPr/>
            </p:nvSpPr>
            <p:spPr>
              <a:xfrm>
                <a:off x="7370344" y="2714547"/>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87B8EC6F-313C-C848-8DBB-352118CA1948}"/>
                  </a:ext>
                </a:extLst>
              </p:cNvPr>
              <p:cNvSpPr/>
              <p:nvPr/>
            </p:nvSpPr>
            <p:spPr>
              <a:xfrm>
                <a:off x="8285356" y="27145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607A150D-3160-3F4B-890F-5EDE1A70091B}"/>
                  </a:ext>
                </a:extLst>
              </p:cNvPr>
              <p:cNvSpPr/>
              <p:nvPr/>
            </p:nvSpPr>
            <p:spPr>
              <a:xfrm>
                <a:off x="6456556" y="36289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C02244BB-F57F-B946-B5A4-4CA0A64D5426}"/>
                  </a:ext>
                </a:extLst>
              </p:cNvPr>
              <p:cNvSpPr/>
              <p:nvPr/>
            </p:nvSpPr>
            <p:spPr>
              <a:xfrm>
                <a:off x="6457592" y="2714547"/>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5230D9D0-37E7-794E-88DF-6CC8D1671800}"/>
                  </a:ext>
                </a:extLst>
              </p:cNvPr>
              <p:cNvSpPr/>
              <p:nvPr/>
            </p:nvSpPr>
            <p:spPr>
              <a:xfrm>
                <a:off x="8285356" y="36289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40FF8018-FFB3-6242-AE9D-18C68C3FC7DB}"/>
                  </a:ext>
                </a:extLst>
              </p:cNvPr>
              <p:cNvSpPr/>
              <p:nvPr/>
            </p:nvSpPr>
            <p:spPr>
              <a:xfrm>
                <a:off x="9199756" y="36289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991B4AF6-830F-6B4E-A6F9-C4A9150B2E5C}"/>
                  </a:ext>
                </a:extLst>
              </p:cNvPr>
              <p:cNvSpPr/>
              <p:nvPr/>
            </p:nvSpPr>
            <p:spPr>
              <a:xfrm>
                <a:off x="64565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ABD1673-6571-6A4D-AB33-2794D24C7E2E}"/>
                  </a:ext>
                </a:extLst>
              </p:cNvPr>
              <p:cNvSpPr/>
              <p:nvPr/>
            </p:nvSpPr>
            <p:spPr>
              <a:xfrm>
                <a:off x="73709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2A871E26-694D-4141-A9AC-F1EDFEFDA1BA}"/>
                  </a:ext>
                </a:extLst>
              </p:cNvPr>
              <p:cNvSpPr/>
              <p:nvPr/>
            </p:nvSpPr>
            <p:spPr>
              <a:xfrm>
                <a:off x="82853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A66CF050-7B50-DE45-BF3C-DB556D191685}"/>
                  </a:ext>
                </a:extLst>
              </p:cNvPr>
              <p:cNvSpPr/>
              <p:nvPr/>
            </p:nvSpPr>
            <p:spPr>
              <a:xfrm>
                <a:off x="91997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41" name="Picture 40">
              <a:extLst>
                <a:ext uri="{FF2B5EF4-FFF2-40B4-BE49-F238E27FC236}">
                  <a16:creationId xmlns:a16="http://schemas.microsoft.com/office/drawing/2014/main" id="{CB6D22E7-D2F8-2740-9E02-0F2092A6ACD8}"/>
                </a:ext>
              </a:extLst>
            </p:cNvPr>
            <p:cNvPicPr>
              <a:picLocks noChangeAspect="1"/>
            </p:cNvPicPr>
            <p:nvPr/>
          </p:nvPicPr>
          <p:blipFill>
            <a:blip r:embed="rId4"/>
            <a:stretch>
              <a:fillRect/>
            </a:stretch>
          </p:blipFill>
          <p:spPr>
            <a:xfrm>
              <a:off x="10165337" y="3636708"/>
              <a:ext cx="941527" cy="826430"/>
            </a:xfrm>
            <a:prstGeom prst="rect">
              <a:avLst/>
            </a:prstGeom>
          </p:spPr>
        </p:pic>
        <p:sp>
          <p:nvSpPr>
            <p:cNvPr id="34" name="Rectangle 33">
              <a:extLst>
                <a:ext uri="{FF2B5EF4-FFF2-40B4-BE49-F238E27FC236}">
                  <a16:creationId xmlns:a16="http://schemas.microsoft.com/office/drawing/2014/main" id="{37E584C0-B362-084A-AA11-A9DC8AA3D63F}"/>
                </a:ext>
              </a:extLst>
            </p:cNvPr>
            <p:cNvSpPr/>
            <p:nvPr/>
          </p:nvSpPr>
          <p:spPr>
            <a:xfrm>
              <a:off x="10787652" y="3506633"/>
              <a:ext cx="431528" cy="369332"/>
            </a:xfrm>
            <a:prstGeom prst="rect">
              <a:avLst/>
            </a:prstGeom>
            <a:solidFill>
              <a:schemeClr val="accent2"/>
            </a:solidFill>
            <a:ln w="38100">
              <a:solidFill>
                <a:schemeClr val="accent1">
                  <a:shade val="50000"/>
                </a:schemeClr>
              </a:solidFill>
            </a:ln>
          </p:spPr>
          <p:txBody>
            <a:bodyPr wrap="none">
              <a:spAutoFit/>
            </a:bodyPr>
            <a:lstStyle/>
            <a:p>
              <a:r>
                <a:rPr lang="en-US" dirty="0"/>
                <a:t>–1</a:t>
              </a:r>
            </a:p>
          </p:txBody>
        </p:sp>
        <p:pic>
          <p:nvPicPr>
            <p:cNvPr id="54" name="Picture 53">
              <a:extLst>
                <a:ext uri="{FF2B5EF4-FFF2-40B4-BE49-F238E27FC236}">
                  <a16:creationId xmlns:a16="http://schemas.microsoft.com/office/drawing/2014/main" id="{7F2D8DBB-79B8-BB4D-ADEA-A5C756A88B60}"/>
                </a:ext>
              </a:extLst>
            </p:cNvPr>
            <p:cNvPicPr>
              <a:picLocks noChangeAspect="1"/>
            </p:cNvPicPr>
            <p:nvPr/>
          </p:nvPicPr>
          <p:blipFill>
            <a:blip r:embed="rId4"/>
            <a:stretch>
              <a:fillRect/>
            </a:stretch>
          </p:blipFill>
          <p:spPr>
            <a:xfrm>
              <a:off x="7576993" y="3732787"/>
              <a:ext cx="968790" cy="850360"/>
            </a:xfrm>
            <a:prstGeom prst="rect">
              <a:avLst/>
            </a:prstGeom>
          </p:spPr>
        </p:pic>
        <p:sp>
          <p:nvSpPr>
            <p:cNvPr id="55" name="Rectangle 54">
              <a:extLst>
                <a:ext uri="{FF2B5EF4-FFF2-40B4-BE49-F238E27FC236}">
                  <a16:creationId xmlns:a16="http://schemas.microsoft.com/office/drawing/2014/main" id="{CFD43FE1-B055-0542-947B-27AD213957A9}"/>
                </a:ext>
              </a:extLst>
            </p:cNvPr>
            <p:cNvSpPr/>
            <p:nvPr/>
          </p:nvSpPr>
          <p:spPr>
            <a:xfrm>
              <a:off x="8224245" y="3506633"/>
              <a:ext cx="431528" cy="369332"/>
            </a:xfrm>
            <a:prstGeom prst="rect">
              <a:avLst/>
            </a:prstGeom>
            <a:solidFill>
              <a:schemeClr val="accent2"/>
            </a:solidFill>
            <a:ln w="38100">
              <a:solidFill>
                <a:schemeClr val="accent1">
                  <a:shade val="50000"/>
                </a:schemeClr>
              </a:solidFill>
            </a:ln>
          </p:spPr>
          <p:txBody>
            <a:bodyPr wrap="none">
              <a:spAutoFit/>
            </a:bodyPr>
            <a:lstStyle/>
            <a:p>
              <a:r>
                <a:rPr lang="en-US" dirty="0"/>
                <a:t>–1</a:t>
              </a:r>
            </a:p>
          </p:txBody>
        </p:sp>
        <p:pic>
          <p:nvPicPr>
            <p:cNvPr id="46" name="Picture 45">
              <a:extLst>
                <a:ext uri="{FF2B5EF4-FFF2-40B4-BE49-F238E27FC236}">
                  <a16:creationId xmlns:a16="http://schemas.microsoft.com/office/drawing/2014/main" id="{1E185086-E567-9B48-80EE-A86A2A355DC8}"/>
                </a:ext>
              </a:extLst>
            </p:cNvPr>
            <p:cNvPicPr>
              <a:picLocks noChangeAspect="1"/>
            </p:cNvPicPr>
            <p:nvPr/>
          </p:nvPicPr>
          <p:blipFill>
            <a:blip r:embed="rId5"/>
            <a:stretch>
              <a:fillRect/>
            </a:stretch>
          </p:blipFill>
          <p:spPr>
            <a:xfrm>
              <a:off x="10104965" y="2252033"/>
              <a:ext cx="1153898" cy="1153898"/>
            </a:xfrm>
            <a:prstGeom prst="rect">
              <a:avLst/>
            </a:prstGeom>
          </p:spPr>
        </p:pic>
        <p:sp>
          <p:nvSpPr>
            <p:cNvPr id="4" name="Rectangle 3">
              <a:extLst>
                <a:ext uri="{FF2B5EF4-FFF2-40B4-BE49-F238E27FC236}">
                  <a16:creationId xmlns:a16="http://schemas.microsoft.com/office/drawing/2014/main" id="{0024DB36-5B99-7E46-9BB5-17A427118C22}"/>
                </a:ext>
              </a:extLst>
            </p:cNvPr>
            <p:cNvSpPr/>
            <p:nvPr/>
          </p:nvSpPr>
          <p:spPr>
            <a:xfrm>
              <a:off x="10787652" y="2239714"/>
              <a:ext cx="447558" cy="369332"/>
            </a:xfrm>
            <a:prstGeom prst="rect">
              <a:avLst/>
            </a:prstGeom>
            <a:solidFill>
              <a:schemeClr val="accent5"/>
            </a:solidFill>
            <a:ln w="38100">
              <a:solidFill>
                <a:schemeClr val="accent1">
                  <a:shade val="50000"/>
                </a:schemeClr>
              </a:solidFill>
            </a:ln>
          </p:spPr>
          <p:txBody>
            <a:bodyPr wrap="none">
              <a:spAutoFit/>
            </a:bodyPr>
            <a:lstStyle/>
            <a:p>
              <a:r>
                <a:rPr lang="en-US" dirty="0"/>
                <a:t>+1</a:t>
              </a:r>
            </a:p>
          </p:txBody>
        </p:sp>
      </p:grpSp>
      <p:pic>
        <p:nvPicPr>
          <p:cNvPr id="47" name="Picture 46">
            <a:extLst>
              <a:ext uri="{FF2B5EF4-FFF2-40B4-BE49-F238E27FC236}">
                <a16:creationId xmlns:a16="http://schemas.microsoft.com/office/drawing/2014/main" id="{15F8422D-853D-EE48-BB5E-D778BC9CE6E6}"/>
              </a:ext>
            </a:extLst>
          </p:cNvPr>
          <p:cNvPicPr>
            <a:picLocks noChangeAspect="1"/>
          </p:cNvPicPr>
          <p:nvPr/>
        </p:nvPicPr>
        <p:blipFill>
          <a:blip r:embed="rId6"/>
          <a:stretch>
            <a:fillRect/>
          </a:stretch>
        </p:blipFill>
        <p:spPr>
          <a:xfrm>
            <a:off x="6443298" y="4713371"/>
            <a:ext cx="1043985" cy="1241006"/>
          </a:xfrm>
          <a:prstGeom prst="rect">
            <a:avLst/>
          </a:prstGeom>
        </p:spPr>
      </p:pic>
    </p:spTree>
    <p:extLst>
      <p:ext uri="{BB962C8B-B14F-4D97-AF65-F5344CB8AC3E}">
        <p14:creationId xmlns:p14="http://schemas.microsoft.com/office/powerpoint/2010/main" val="16622294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A21215-F77F-D847-84A1-6ACF17AEFCF8}"/>
              </a:ext>
            </a:extLst>
          </p:cNvPr>
          <p:cNvSpPr>
            <a:spLocks noGrp="1"/>
          </p:cNvSpPr>
          <p:nvPr>
            <p:ph type="title"/>
          </p:nvPr>
        </p:nvSpPr>
        <p:spPr/>
        <p:txBody>
          <a:bodyPr/>
          <a:lstStyle/>
          <a:p>
            <a:r>
              <a:rPr lang="en-US" dirty="0"/>
              <a:t>Markov Decision Process</a:t>
            </a:r>
          </a:p>
        </p:txBody>
      </p:sp>
      <p:sp>
        <p:nvSpPr>
          <p:cNvPr id="3" name="Content Placeholder 2">
            <a:extLst>
              <a:ext uri="{FF2B5EF4-FFF2-40B4-BE49-F238E27FC236}">
                <a16:creationId xmlns:a16="http://schemas.microsoft.com/office/drawing/2014/main" id="{FAE09727-7248-6F4F-941A-857ED73C0551}"/>
              </a:ext>
            </a:extLst>
          </p:cNvPr>
          <p:cNvSpPr>
            <a:spLocks noGrp="1"/>
          </p:cNvSpPr>
          <p:nvPr>
            <p:ph sz="half" idx="1"/>
          </p:nvPr>
        </p:nvSpPr>
        <p:spPr/>
        <p:txBody>
          <a:bodyPr/>
          <a:lstStyle/>
          <a:p>
            <a:r>
              <a:rPr lang="en-US" dirty="0"/>
              <a:t>A </a:t>
            </a:r>
            <a:r>
              <a:rPr lang="en-US" b="1" dirty="0"/>
              <a:t>Markov decision process </a:t>
            </a:r>
            <a:r>
              <a:rPr lang="en-US" dirty="0"/>
              <a:t>or </a:t>
            </a:r>
            <a:r>
              <a:rPr lang="en-US" b="1" dirty="0"/>
              <a:t>MDP </a:t>
            </a:r>
            <a:r>
              <a:rPr lang="en-US" dirty="0"/>
              <a:t>is </a:t>
            </a:r>
          </a:p>
          <a:p>
            <a:pPr marL="342900" indent="-342900">
              <a:buFont typeface="Arial" panose="020B0604020202020204" pitchFamily="34" charset="0"/>
              <a:buChar char="•"/>
            </a:pPr>
            <a:r>
              <a:rPr lang="en-US" dirty="0"/>
              <a:t>a </a:t>
            </a:r>
            <a:r>
              <a:rPr lang="en-US" b="1" dirty="0"/>
              <a:t>sequential </a:t>
            </a:r>
            <a:r>
              <a:rPr lang="en-US" dirty="0"/>
              <a:t>decision problem </a:t>
            </a:r>
          </a:p>
          <a:p>
            <a:pPr marL="342900" indent="-342900">
              <a:buFont typeface="Arial" panose="020B0604020202020204" pitchFamily="34" charset="0"/>
              <a:buChar char="•"/>
            </a:pPr>
            <a:r>
              <a:rPr lang="en-US" dirty="0"/>
              <a:t>for a </a:t>
            </a:r>
            <a:r>
              <a:rPr lang="en-US" b="1" dirty="0"/>
              <a:t>fully observable</a:t>
            </a:r>
            <a:r>
              <a:rPr lang="en-US" dirty="0"/>
              <a:t> environment</a:t>
            </a:r>
          </a:p>
          <a:p>
            <a:pPr marL="342900" indent="-342900">
              <a:buFont typeface="Arial" panose="020B0604020202020204" pitchFamily="34" charset="0"/>
              <a:buChar char="•"/>
            </a:pPr>
            <a:r>
              <a:rPr lang="en-US" dirty="0"/>
              <a:t>with a </a:t>
            </a:r>
            <a:r>
              <a:rPr lang="en-US" b="1" dirty="0"/>
              <a:t>stochastic</a:t>
            </a:r>
            <a:r>
              <a:rPr lang="en-US" dirty="0"/>
              <a:t> transition model</a:t>
            </a:r>
          </a:p>
          <a:p>
            <a:pPr marL="342900" indent="-342900">
              <a:buFont typeface="Arial" panose="020B0604020202020204" pitchFamily="34" charset="0"/>
              <a:buChar char="•"/>
            </a:pPr>
            <a:r>
              <a:rPr lang="en-US" dirty="0"/>
              <a:t>that has </a:t>
            </a:r>
            <a:r>
              <a:rPr lang="en-US" b="1" dirty="0"/>
              <a:t>additive rewards</a:t>
            </a:r>
          </a:p>
          <a:p>
            <a:pPr marL="342900" indent="-342900">
              <a:buFont typeface="Arial" panose="020B0604020202020204" pitchFamily="34" charset="0"/>
              <a:buChar char="•"/>
            </a:pPr>
            <a:endParaRPr lang="en-US" b="1" dirty="0"/>
          </a:p>
          <a:p>
            <a:r>
              <a:rPr lang="en-US" b="1" dirty="0"/>
              <a:t>MDPs are</a:t>
            </a:r>
            <a:r>
              <a:rPr lang="en-US" dirty="0"/>
              <a:t> </a:t>
            </a:r>
            <a:r>
              <a:rPr lang="en-US" b="1" dirty="0"/>
              <a:t>non-deterministic search problems.  </a:t>
            </a:r>
            <a:r>
              <a:rPr lang="en-US" dirty="0"/>
              <a:t>One way of solving them is via </a:t>
            </a:r>
            <a:r>
              <a:rPr lang="en-US" b="1" dirty="0" err="1"/>
              <a:t>expectimax</a:t>
            </a:r>
            <a:r>
              <a:rPr lang="en-US" dirty="0"/>
              <a:t> search.  </a:t>
            </a:r>
          </a:p>
          <a:p>
            <a:endParaRPr lang="en-US" dirty="0"/>
          </a:p>
        </p:txBody>
      </p:sp>
      <p:grpSp>
        <p:nvGrpSpPr>
          <p:cNvPr id="5" name="Group 4">
            <a:extLst>
              <a:ext uri="{FF2B5EF4-FFF2-40B4-BE49-F238E27FC236}">
                <a16:creationId xmlns:a16="http://schemas.microsoft.com/office/drawing/2014/main" id="{260570DF-E9CC-8A42-BBCC-7E778C852865}"/>
              </a:ext>
            </a:extLst>
          </p:cNvPr>
          <p:cNvGrpSpPr/>
          <p:nvPr/>
        </p:nvGrpSpPr>
        <p:grpSpPr>
          <a:xfrm>
            <a:off x="6172202" y="1825625"/>
            <a:ext cx="5361496" cy="2831016"/>
            <a:chOff x="1155827" y="1731182"/>
            <a:chExt cx="6619589" cy="3305918"/>
          </a:xfrm>
        </p:grpSpPr>
        <p:sp>
          <p:nvSpPr>
            <p:cNvPr id="6" name="AutoShape 4">
              <a:extLst>
                <a:ext uri="{FF2B5EF4-FFF2-40B4-BE49-F238E27FC236}">
                  <a16:creationId xmlns:a16="http://schemas.microsoft.com/office/drawing/2014/main" id="{5C293251-938C-A943-A8D8-C7BBFCB032E4}"/>
                </a:ext>
              </a:extLst>
            </p:cNvPr>
            <p:cNvSpPr>
              <a:spLocks noChangeArrowheads="1"/>
            </p:cNvSpPr>
            <p:nvPr/>
          </p:nvSpPr>
          <p:spPr bwMode="auto">
            <a:xfrm>
              <a:off x="4079081" y="1731182"/>
              <a:ext cx="763586" cy="610868"/>
            </a:xfrm>
            <a:prstGeom prst="triangle">
              <a:avLst>
                <a:gd name="adj" fmla="val 50000"/>
              </a:avLst>
            </a:prstGeom>
            <a:solidFill>
              <a:srgbClr val="99CCFF"/>
            </a:solidFill>
            <a:ln w="1905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grpSp>
          <p:nvGrpSpPr>
            <p:cNvPr id="7" name="Group 60">
              <a:extLst>
                <a:ext uri="{FF2B5EF4-FFF2-40B4-BE49-F238E27FC236}">
                  <a16:creationId xmlns:a16="http://schemas.microsoft.com/office/drawing/2014/main" id="{97E1D7AD-350F-C349-BC52-6D28B9A92586}"/>
                </a:ext>
              </a:extLst>
            </p:cNvPr>
            <p:cNvGrpSpPr>
              <a:grpSpLocks/>
            </p:cNvGrpSpPr>
            <p:nvPr/>
          </p:nvGrpSpPr>
          <p:grpSpPr bwMode="auto">
            <a:xfrm>
              <a:off x="1917829" y="3765550"/>
              <a:ext cx="523585" cy="1271549"/>
              <a:chOff x="1917829" y="3765550"/>
              <a:chExt cx="523585" cy="1271549"/>
            </a:xfrm>
          </p:grpSpPr>
          <p:cxnSp>
            <p:nvCxnSpPr>
              <p:cNvPr id="46" name="AutoShape 13">
                <a:extLst>
                  <a:ext uri="{FF2B5EF4-FFF2-40B4-BE49-F238E27FC236}">
                    <a16:creationId xmlns:a16="http://schemas.microsoft.com/office/drawing/2014/main" id="{28ADAB0E-DFD0-4A4E-9D09-24ABFD2F50B8}"/>
                  </a:ext>
                </a:extLst>
              </p:cNvPr>
              <p:cNvCxnSpPr>
                <a:cxnSpLocks noChangeShapeType="1"/>
                <a:stCxn id="38" idx="0"/>
              </p:cNvCxnSpPr>
              <p:nvPr/>
            </p:nvCxnSpPr>
            <p:spPr bwMode="auto">
              <a:xfrm>
                <a:off x="2173288" y="3765550"/>
                <a:ext cx="1588" cy="806450"/>
              </a:xfrm>
              <a:prstGeom prst="straightConnector1">
                <a:avLst/>
              </a:prstGeom>
              <a:noFill/>
              <a:ln w="19050">
                <a:solidFill>
                  <a:schemeClr val="tx1"/>
                </a:solidFill>
                <a:round/>
                <a:headEnd/>
                <a:tailEnd type="triangle" w="lg" len="lg"/>
              </a:ln>
            </p:spPr>
          </p:cxnSp>
          <p:sp>
            <p:nvSpPr>
              <p:cNvPr id="47" name="Rectangle 7">
                <a:extLst>
                  <a:ext uri="{FF2B5EF4-FFF2-40B4-BE49-F238E27FC236}">
                    <a16:creationId xmlns:a16="http://schemas.microsoft.com/office/drawing/2014/main" id="{0877DCE7-02DE-D742-919E-8079AA7B4A73}"/>
                  </a:ext>
                </a:extLst>
              </p:cNvPr>
              <p:cNvSpPr>
                <a:spLocks noChangeArrowheads="1"/>
              </p:cNvSpPr>
              <p:nvPr/>
            </p:nvSpPr>
            <p:spPr bwMode="auto">
              <a:xfrm>
                <a:off x="1917829" y="4618232"/>
                <a:ext cx="523585" cy="418867"/>
              </a:xfrm>
              <a:prstGeom prst="rect">
                <a:avLst/>
              </a:prstGeom>
              <a:solidFill>
                <a:srgbClr val="E8D1FF"/>
              </a:solidFill>
              <a:ln w="19050">
                <a:solidFill>
                  <a:schemeClr val="tx1"/>
                </a:solidFill>
                <a:miter lim="800000"/>
                <a:headEnd/>
                <a:tailEnd/>
              </a:ln>
            </p:spPr>
            <p:txBody>
              <a:bodyPr wrap="none" anchor="ctr"/>
              <a:lstStyle/>
              <a:p>
                <a:pPr algn="ctr"/>
                <a:r>
                  <a:rPr lang="en-US" sz="2400" dirty="0">
                    <a:latin typeface="Open Sans" panose="020B0604020202020204" charset="0"/>
                    <a:ea typeface="Open Sans" panose="020B0604020202020204" charset="0"/>
                    <a:cs typeface="Open Sans" panose="020B0604020202020204" charset="0"/>
                  </a:rPr>
                  <a:t>12</a:t>
                </a:r>
              </a:p>
            </p:txBody>
          </p:sp>
        </p:grpSp>
        <p:grpSp>
          <p:nvGrpSpPr>
            <p:cNvPr id="8" name="Group 61">
              <a:extLst>
                <a:ext uri="{FF2B5EF4-FFF2-40B4-BE49-F238E27FC236}">
                  <a16:creationId xmlns:a16="http://schemas.microsoft.com/office/drawing/2014/main" id="{42421445-EF6B-6745-A813-90BC8363FF1B}"/>
                </a:ext>
              </a:extLst>
            </p:cNvPr>
            <p:cNvGrpSpPr>
              <a:grpSpLocks/>
            </p:cNvGrpSpPr>
            <p:nvPr/>
          </p:nvGrpSpPr>
          <p:grpSpPr bwMode="auto">
            <a:xfrm>
              <a:off x="2173288" y="3765550"/>
              <a:ext cx="1030127" cy="1271549"/>
              <a:chOff x="2173288" y="3765550"/>
              <a:chExt cx="1030127" cy="1271549"/>
            </a:xfrm>
          </p:grpSpPr>
          <p:cxnSp>
            <p:nvCxnSpPr>
              <p:cNvPr id="44" name="AutoShape 17">
                <a:extLst>
                  <a:ext uri="{FF2B5EF4-FFF2-40B4-BE49-F238E27FC236}">
                    <a16:creationId xmlns:a16="http://schemas.microsoft.com/office/drawing/2014/main" id="{67A2FBA4-0BB9-3A4F-AAE2-8B0946F8B4C2}"/>
                  </a:ext>
                </a:extLst>
              </p:cNvPr>
              <p:cNvCxnSpPr>
                <a:cxnSpLocks noChangeShapeType="1"/>
                <a:stCxn id="38" idx="0"/>
              </p:cNvCxnSpPr>
              <p:nvPr/>
            </p:nvCxnSpPr>
            <p:spPr bwMode="auto">
              <a:xfrm>
                <a:off x="2173288" y="3765550"/>
                <a:ext cx="763587" cy="822325"/>
              </a:xfrm>
              <a:prstGeom prst="straightConnector1">
                <a:avLst/>
              </a:prstGeom>
              <a:noFill/>
              <a:ln w="19050">
                <a:solidFill>
                  <a:schemeClr val="tx1"/>
                </a:solidFill>
                <a:round/>
                <a:headEnd/>
                <a:tailEnd type="triangle" w="lg" len="lg"/>
              </a:ln>
            </p:spPr>
          </p:cxnSp>
          <p:sp>
            <p:nvSpPr>
              <p:cNvPr id="45" name="Rectangle 7">
                <a:extLst>
                  <a:ext uri="{FF2B5EF4-FFF2-40B4-BE49-F238E27FC236}">
                    <a16:creationId xmlns:a16="http://schemas.microsoft.com/office/drawing/2014/main" id="{97B86968-E100-424B-BCC7-2E976910D292}"/>
                  </a:ext>
                </a:extLst>
              </p:cNvPr>
              <p:cNvSpPr>
                <a:spLocks noChangeArrowheads="1"/>
              </p:cNvSpPr>
              <p:nvPr/>
            </p:nvSpPr>
            <p:spPr bwMode="auto">
              <a:xfrm>
                <a:off x="2679830" y="4618232"/>
                <a:ext cx="523585" cy="418867"/>
              </a:xfrm>
              <a:prstGeom prst="rect">
                <a:avLst/>
              </a:prstGeom>
              <a:solidFill>
                <a:srgbClr val="E8D1FF"/>
              </a:solidFill>
              <a:ln w="19050">
                <a:solidFill>
                  <a:schemeClr val="tx1"/>
                </a:solidFill>
                <a:miter lim="800000"/>
                <a:headEnd/>
                <a:tailEnd/>
              </a:ln>
            </p:spPr>
            <p:txBody>
              <a:bodyPr wrap="none" anchor="ctr"/>
              <a:lstStyle/>
              <a:p>
                <a:pPr algn="ctr"/>
                <a:r>
                  <a:rPr lang="en-US" sz="2400">
                    <a:latin typeface="Open Sans" panose="020B0604020202020204" charset="0"/>
                    <a:ea typeface="Open Sans" panose="020B0604020202020204" charset="0"/>
                    <a:cs typeface="Open Sans" panose="020B0604020202020204" charset="0"/>
                  </a:rPr>
                  <a:t>9</a:t>
                </a:r>
              </a:p>
            </p:txBody>
          </p:sp>
        </p:grpSp>
        <p:grpSp>
          <p:nvGrpSpPr>
            <p:cNvPr id="9" name="Group 64">
              <a:extLst>
                <a:ext uri="{FF2B5EF4-FFF2-40B4-BE49-F238E27FC236}">
                  <a16:creationId xmlns:a16="http://schemas.microsoft.com/office/drawing/2014/main" id="{90A898B8-ADB6-064F-A4E8-D36F3D2E9C78}"/>
                </a:ext>
              </a:extLst>
            </p:cNvPr>
            <p:cNvGrpSpPr>
              <a:grpSpLocks/>
            </p:cNvGrpSpPr>
            <p:nvPr/>
          </p:nvGrpSpPr>
          <p:grpSpPr bwMode="auto">
            <a:xfrm>
              <a:off x="6489830" y="3765550"/>
              <a:ext cx="523585" cy="1271549"/>
              <a:chOff x="6489830" y="3765550"/>
              <a:chExt cx="523585" cy="1271549"/>
            </a:xfrm>
          </p:grpSpPr>
          <p:cxnSp>
            <p:nvCxnSpPr>
              <p:cNvPr id="42" name="AutoShape 33">
                <a:extLst>
                  <a:ext uri="{FF2B5EF4-FFF2-40B4-BE49-F238E27FC236}">
                    <a16:creationId xmlns:a16="http://schemas.microsoft.com/office/drawing/2014/main" id="{AD282C05-373D-A147-96EB-1617BB11B245}"/>
                  </a:ext>
                </a:extLst>
              </p:cNvPr>
              <p:cNvCxnSpPr>
                <a:cxnSpLocks noChangeShapeType="1"/>
              </p:cNvCxnSpPr>
              <p:nvPr/>
            </p:nvCxnSpPr>
            <p:spPr bwMode="auto">
              <a:xfrm>
                <a:off x="6745288" y="3765550"/>
                <a:ext cx="1588" cy="806450"/>
              </a:xfrm>
              <a:prstGeom prst="straightConnector1">
                <a:avLst/>
              </a:prstGeom>
              <a:noFill/>
              <a:ln w="19050">
                <a:solidFill>
                  <a:schemeClr val="tx1"/>
                </a:solidFill>
                <a:round/>
                <a:headEnd/>
                <a:tailEnd type="triangle" w="lg" len="lg"/>
              </a:ln>
            </p:spPr>
          </p:cxnSp>
          <p:sp>
            <p:nvSpPr>
              <p:cNvPr id="43" name="Rectangle 7">
                <a:extLst>
                  <a:ext uri="{FF2B5EF4-FFF2-40B4-BE49-F238E27FC236}">
                    <a16:creationId xmlns:a16="http://schemas.microsoft.com/office/drawing/2014/main" id="{1F3A6F23-475E-D746-943F-3387E87886D7}"/>
                  </a:ext>
                </a:extLst>
              </p:cNvPr>
              <p:cNvSpPr>
                <a:spLocks noChangeArrowheads="1"/>
              </p:cNvSpPr>
              <p:nvPr/>
            </p:nvSpPr>
            <p:spPr bwMode="auto">
              <a:xfrm>
                <a:off x="6489830" y="4618232"/>
                <a:ext cx="523585" cy="418867"/>
              </a:xfrm>
              <a:prstGeom prst="rect">
                <a:avLst/>
              </a:prstGeom>
              <a:solidFill>
                <a:srgbClr val="E8D1FF"/>
              </a:solidFill>
              <a:ln w="19050">
                <a:solidFill>
                  <a:schemeClr val="tx1"/>
                </a:solidFill>
                <a:miter lim="800000"/>
                <a:headEnd/>
                <a:tailEnd/>
              </a:ln>
            </p:spPr>
            <p:txBody>
              <a:bodyPr wrap="none" anchor="ctr"/>
              <a:lstStyle/>
              <a:p>
                <a:pPr algn="ctr"/>
                <a:r>
                  <a:rPr lang="en-US" sz="2400">
                    <a:latin typeface="Open Sans" panose="020B0604020202020204" charset="0"/>
                    <a:ea typeface="Open Sans" panose="020B0604020202020204" charset="0"/>
                    <a:cs typeface="Open Sans" panose="020B0604020202020204" charset="0"/>
                  </a:rPr>
                  <a:t>6</a:t>
                </a:r>
              </a:p>
            </p:txBody>
          </p:sp>
        </p:grpSp>
        <p:grpSp>
          <p:nvGrpSpPr>
            <p:cNvPr id="10" name="Group 65">
              <a:extLst>
                <a:ext uri="{FF2B5EF4-FFF2-40B4-BE49-F238E27FC236}">
                  <a16:creationId xmlns:a16="http://schemas.microsoft.com/office/drawing/2014/main" id="{AC1938F0-5E5B-6E48-B67A-752C5FA0D83E}"/>
                </a:ext>
              </a:extLst>
            </p:cNvPr>
            <p:cNvGrpSpPr>
              <a:grpSpLocks/>
            </p:cNvGrpSpPr>
            <p:nvPr/>
          </p:nvGrpSpPr>
          <p:grpSpPr bwMode="auto">
            <a:xfrm>
              <a:off x="6745288" y="3765550"/>
              <a:ext cx="1030128" cy="1271549"/>
              <a:chOff x="6745288" y="3765550"/>
              <a:chExt cx="1030128" cy="1271549"/>
            </a:xfrm>
          </p:grpSpPr>
          <p:cxnSp>
            <p:nvCxnSpPr>
              <p:cNvPr id="40" name="AutoShape 37">
                <a:extLst>
                  <a:ext uri="{FF2B5EF4-FFF2-40B4-BE49-F238E27FC236}">
                    <a16:creationId xmlns:a16="http://schemas.microsoft.com/office/drawing/2014/main" id="{80F95022-2262-E942-BEDA-23E3BBDF8DE7}"/>
                  </a:ext>
                </a:extLst>
              </p:cNvPr>
              <p:cNvCxnSpPr>
                <a:cxnSpLocks noChangeShapeType="1"/>
              </p:cNvCxnSpPr>
              <p:nvPr/>
            </p:nvCxnSpPr>
            <p:spPr bwMode="auto">
              <a:xfrm>
                <a:off x="6745288" y="3765550"/>
                <a:ext cx="763587" cy="822325"/>
              </a:xfrm>
              <a:prstGeom prst="straightConnector1">
                <a:avLst/>
              </a:prstGeom>
              <a:noFill/>
              <a:ln w="19050">
                <a:solidFill>
                  <a:schemeClr val="tx1"/>
                </a:solidFill>
                <a:round/>
                <a:headEnd/>
                <a:tailEnd type="triangle" w="lg" len="lg"/>
              </a:ln>
            </p:spPr>
          </p:cxnSp>
          <p:sp>
            <p:nvSpPr>
              <p:cNvPr id="41" name="Rectangle 7">
                <a:extLst>
                  <a:ext uri="{FF2B5EF4-FFF2-40B4-BE49-F238E27FC236}">
                    <a16:creationId xmlns:a16="http://schemas.microsoft.com/office/drawing/2014/main" id="{FDC152CC-74AB-4545-A439-CEB5E7A6FCA7}"/>
                  </a:ext>
                </a:extLst>
              </p:cNvPr>
              <p:cNvSpPr>
                <a:spLocks noChangeArrowheads="1"/>
              </p:cNvSpPr>
              <p:nvPr/>
            </p:nvSpPr>
            <p:spPr bwMode="auto">
              <a:xfrm>
                <a:off x="7251831" y="4618232"/>
                <a:ext cx="523585" cy="418867"/>
              </a:xfrm>
              <a:prstGeom prst="rect">
                <a:avLst/>
              </a:prstGeom>
              <a:solidFill>
                <a:srgbClr val="E8D1FF"/>
              </a:solidFill>
              <a:ln w="19050">
                <a:solidFill>
                  <a:schemeClr val="tx1"/>
                </a:solidFill>
                <a:miter lim="800000"/>
                <a:headEnd/>
                <a:tailEnd/>
              </a:ln>
            </p:spPr>
            <p:txBody>
              <a:bodyPr wrap="none" anchor="ctr"/>
              <a:lstStyle/>
              <a:p>
                <a:pPr algn="ctr"/>
                <a:r>
                  <a:rPr lang="en-US" sz="2400">
                    <a:latin typeface="Open Sans" panose="020B0604020202020204" charset="0"/>
                    <a:ea typeface="Open Sans" panose="020B0604020202020204" charset="0"/>
                    <a:cs typeface="Open Sans" panose="020B0604020202020204" charset="0"/>
                  </a:rPr>
                  <a:t>0</a:t>
                </a:r>
              </a:p>
            </p:txBody>
          </p:sp>
        </p:grpSp>
        <p:grpSp>
          <p:nvGrpSpPr>
            <p:cNvPr id="11" name="Group 51">
              <a:extLst>
                <a:ext uri="{FF2B5EF4-FFF2-40B4-BE49-F238E27FC236}">
                  <a16:creationId xmlns:a16="http://schemas.microsoft.com/office/drawing/2014/main" id="{3C9A2471-2587-DD41-AC8E-962FDEDA6EFA}"/>
                </a:ext>
              </a:extLst>
            </p:cNvPr>
            <p:cNvGrpSpPr>
              <a:grpSpLocks/>
            </p:cNvGrpSpPr>
            <p:nvPr/>
          </p:nvGrpSpPr>
          <p:grpSpPr bwMode="auto">
            <a:xfrm>
              <a:off x="1984377" y="2342050"/>
              <a:ext cx="2476498" cy="1423497"/>
              <a:chOff x="1984375" y="2342053"/>
              <a:chExt cx="2476498" cy="1423497"/>
            </a:xfrm>
          </p:grpSpPr>
          <p:sp>
            <p:nvSpPr>
              <p:cNvPr id="38" name="AutoShape 6">
                <a:extLst>
                  <a:ext uri="{FF2B5EF4-FFF2-40B4-BE49-F238E27FC236}">
                    <a16:creationId xmlns:a16="http://schemas.microsoft.com/office/drawing/2014/main" id="{15149B86-69E6-494F-B01D-39C065E13EBA}"/>
                  </a:ext>
                </a:extLst>
              </p:cNvPr>
              <p:cNvSpPr>
                <a:spLocks noChangeArrowheads="1"/>
              </p:cNvSpPr>
              <p:nvPr/>
            </p:nvSpPr>
            <p:spPr bwMode="auto">
              <a:xfrm flipV="1">
                <a:off x="1984375" y="3460750"/>
                <a:ext cx="381000" cy="304800"/>
              </a:xfrm>
              <a:prstGeom prst="triangle">
                <a:avLst>
                  <a:gd name="adj" fmla="val 50000"/>
                </a:avLst>
              </a:prstGeom>
              <a:solidFill>
                <a:srgbClr val="CCCCCC"/>
              </a:solidFill>
              <a:ln w="1905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cxnSp>
            <p:nvCxnSpPr>
              <p:cNvPr id="39" name="AutoShape 7">
                <a:extLst>
                  <a:ext uri="{FF2B5EF4-FFF2-40B4-BE49-F238E27FC236}">
                    <a16:creationId xmlns:a16="http://schemas.microsoft.com/office/drawing/2014/main" id="{A823B434-E756-FF4A-920A-C006B5CF4836}"/>
                  </a:ext>
                </a:extLst>
              </p:cNvPr>
              <p:cNvCxnSpPr>
                <a:cxnSpLocks noChangeShapeType="1"/>
                <a:stCxn id="6" idx="3"/>
                <a:endCxn id="23" idx="0"/>
              </p:cNvCxnSpPr>
              <p:nvPr/>
            </p:nvCxnSpPr>
            <p:spPr bwMode="auto">
              <a:xfrm flipH="1">
                <a:off x="2171699" y="2342053"/>
                <a:ext cx="2289174" cy="775996"/>
              </a:xfrm>
              <a:prstGeom prst="straightConnector1">
                <a:avLst/>
              </a:prstGeom>
              <a:noFill/>
              <a:ln w="19050">
                <a:solidFill>
                  <a:schemeClr val="tx1"/>
                </a:solidFill>
                <a:round/>
                <a:headEnd/>
                <a:tailEnd type="triangle" w="lg" len="lg"/>
              </a:ln>
            </p:spPr>
          </p:cxnSp>
        </p:grpSp>
        <p:cxnSp>
          <p:nvCxnSpPr>
            <p:cNvPr id="12" name="AutoShape 9">
              <a:extLst>
                <a:ext uri="{FF2B5EF4-FFF2-40B4-BE49-F238E27FC236}">
                  <a16:creationId xmlns:a16="http://schemas.microsoft.com/office/drawing/2014/main" id="{5B6F664C-A0B3-6D4C-A356-D383CD3CF274}"/>
                </a:ext>
              </a:extLst>
            </p:cNvPr>
            <p:cNvCxnSpPr>
              <a:cxnSpLocks noChangeShapeType="1"/>
              <a:stCxn id="38" idx="0"/>
            </p:cNvCxnSpPr>
            <p:nvPr/>
          </p:nvCxnSpPr>
          <p:spPr bwMode="auto">
            <a:xfrm flipH="1">
              <a:off x="1412875" y="3765550"/>
              <a:ext cx="760413" cy="822325"/>
            </a:xfrm>
            <a:prstGeom prst="straightConnector1">
              <a:avLst/>
            </a:prstGeom>
            <a:noFill/>
            <a:ln w="19050">
              <a:solidFill>
                <a:schemeClr val="tx1"/>
              </a:solidFill>
              <a:round/>
              <a:headEnd/>
              <a:tailEnd type="triangle" w="lg" len="lg"/>
            </a:ln>
          </p:spPr>
        </p:cxnSp>
        <p:sp>
          <p:nvSpPr>
            <p:cNvPr id="13" name="Rectangle 7">
              <a:extLst>
                <a:ext uri="{FF2B5EF4-FFF2-40B4-BE49-F238E27FC236}">
                  <a16:creationId xmlns:a16="http://schemas.microsoft.com/office/drawing/2014/main" id="{89C7AE28-7DB1-AF40-AFC9-E8FD2F523438}"/>
                </a:ext>
              </a:extLst>
            </p:cNvPr>
            <p:cNvSpPr>
              <a:spLocks noChangeArrowheads="1"/>
            </p:cNvSpPr>
            <p:nvPr/>
          </p:nvSpPr>
          <p:spPr bwMode="auto">
            <a:xfrm>
              <a:off x="1155827" y="4618232"/>
              <a:ext cx="523585" cy="418867"/>
            </a:xfrm>
            <a:prstGeom prst="rect">
              <a:avLst/>
            </a:prstGeom>
            <a:solidFill>
              <a:srgbClr val="E8D1FF"/>
            </a:solidFill>
            <a:ln w="19050">
              <a:solidFill>
                <a:schemeClr val="tx1"/>
              </a:solidFill>
              <a:miter lim="800000"/>
              <a:headEnd/>
              <a:tailEnd/>
            </a:ln>
          </p:spPr>
          <p:txBody>
            <a:bodyPr wrap="none" anchor="ctr"/>
            <a:lstStyle/>
            <a:p>
              <a:pPr algn="ctr"/>
              <a:r>
                <a:rPr lang="en-US" sz="2400" dirty="0">
                  <a:latin typeface="Open Sans" panose="020B0604020202020204" charset="0"/>
                  <a:ea typeface="Open Sans" panose="020B0604020202020204" charset="0"/>
                  <a:cs typeface="Open Sans" panose="020B0604020202020204" charset="0"/>
                </a:rPr>
                <a:t>3</a:t>
              </a:r>
            </a:p>
          </p:txBody>
        </p:sp>
        <p:cxnSp>
          <p:nvCxnSpPr>
            <p:cNvPr id="14" name="AutoShape 21">
              <a:extLst>
                <a:ext uri="{FF2B5EF4-FFF2-40B4-BE49-F238E27FC236}">
                  <a16:creationId xmlns:a16="http://schemas.microsoft.com/office/drawing/2014/main" id="{8880C9DD-FA33-C04F-B15C-37DF9931BE23}"/>
                </a:ext>
              </a:extLst>
            </p:cNvPr>
            <p:cNvCxnSpPr>
              <a:cxnSpLocks noChangeShapeType="1"/>
            </p:cNvCxnSpPr>
            <p:nvPr/>
          </p:nvCxnSpPr>
          <p:spPr bwMode="auto">
            <a:xfrm rot="5400000">
              <a:off x="2020094" y="3913981"/>
              <a:ext cx="304800" cy="1588"/>
            </a:xfrm>
            <a:prstGeom prst="straightConnector1">
              <a:avLst/>
            </a:prstGeom>
            <a:noFill/>
            <a:ln w="19050">
              <a:solidFill>
                <a:schemeClr val="tx1"/>
              </a:solidFill>
              <a:round/>
              <a:headEnd/>
              <a:tailEnd/>
            </a:ln>
          </p:spPr>
        </p:cxnSp>
        <p:grpSp>
          <p:nvGrpSpPr>
            <p:cNvPr id="15" name="Group 59">
              <a:extLst>
                <a:ext uri="{FF2B5EF4-FFF2-40B4-BE49-F238E27FC236}">
                  <a16:creationId xmlns:a16="http://schemas.microsoft.com/office/drawing/2014/main" id="{C92AB2B3-39A3-2A42-9321-A0EE464F8A0C}"/>
                </a:ext>
              </a:extLst>
            </p:cNvPr>
            <p:cNvGrpSpPr>
              <a:grpSpLocks/>
            </p:cNvGrpSpPr>
            <p:nvPr/>
          </p:nvGrpSpPr>
          <p:grpSpPr bwMode="auto">
            <a:xfrm>
              <a:off x="4270375" y="2342050"/>
              <a:ext cx="381000" cy="1407625"/>
              <a:chOff x="4270375" y="2342051"/>
              <a:chExt cx="381000" cy="1407624"/>
            </a:xfrm>
          </p:grpSpPr>
          <p:sp>
            <p:nvSpPr>
              <p:cNvPr id="36" name="AutoShape 20">
                <a:extLst>
                  <a:ext uri="{FF2B5EF4-FFF2-40B4-BE49-F238E27FC236}">
                    <a16:creationId xmlns:a16="http://schemas.microsoft.com/office/drawing/2014/main" id="{097FE55D-0B20-234E-9299-4C01E5DC8CBB}"/>
                  </a:ext>
                </a:extLst>
              </p:cNvPr>
              <p:cNvSpPr>
                <a:spLocks noChangeArrowheads="1"/>
              </p:cNvSpPr>
              <p:nvPr/>
            </p:nvSpPr>
            <p:spPr bwMode="auto">
              <a:xfrm flipV="1">
                <a:off x="4270375" y="3444875"/>
                <a:ext cx="381000" cy="304800"/>
              </a:xfrm>
              <a:prstGeom prst="triangle">
                <a:avLst>
                  <a:gd name="adj" fmla="val 50000"/>
                </a:avLst>
              </a:prstGeom>
              <a:solidFill>
                <a:srgbClr val="CCCCCC"/>
              </a:solidFill>
              <a:ln w="1905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cxnSp>
            <p:nvCxnSpPr>
              <p:cNvPr id="37" name="AutoShape 21">
                <a:extLst>
                  <a:ext uri="{FF2B5EF4-FFF2-40B4-BE49-F238E27FC236}">
                    <a16:creationId xmlns:a16="http://schemas.microsoft.com/office/drawing/2014/main" id="{3CA481B2-DB6D-704F-9585-7C8C89CA4D5D}"/>
                  </a:ext>
                </a:extLst>
              </p:cNvPr>
              <p:cNvCxnSpPr>
                <a:cxnSpLocks noChangeShapeType="1"/>
                <a:stCxn id="6" idx="3"/>
                <a:endCxn id="21" idx="0"/>
              </p:cNvCxnSpPr>
              <p:nvPr/>
            </p:nvCxnSpPr>
            <p:spPr bwMode="auto">
              <a:xfrm>
                <a:off x="4460875" y="2342051"/>
                <a:ext cx="13161" cy="764014"/>
              </a:xfrm>
              <a:prstGeom prst="straightConnector1">
                <a:avLst/>
              </a:prstGeom>
              <a:noFill/>
              <a:ln w="19050">
                <a:solidFill>
                  <a:schemeClr val="tx1"/>
                </a:solidFill>
                <a:round/>
                <a:headEnd/>
                <a:tailEnd type="triangle" w="lg" len="lg"/>
              </a:ln>
            </p:spPr>
          </p:cxnSp>
        </p:grpSp>
        <p:grpSp>
          <p:nvGrpSpPr>
            <p:cNvPr id="16" name="Group 58">
              <a:extLst>
                <a:ext uri="{FF2B5EF4-FFF2-40B4-BE49-F238E27FC236}">
                  <a16:creationId xmlns:a16="http://schemas.microsoft.com/office/drawing/2014/main" id="{C392D111-E0F3-7D41-A5AB-A0B7843723C1}"/>
                </a:ext>
              </a:extLst>
            </p:cNvPr>
            <p:cNvGrpSpPr>
              <a:grpSpLocks/>
            </p:cNvGrpSpPr>
            <p:nvPr/>
          </p:nvGrpSpPr>
          <p:grpSpPr bwMode="auto">
            <a:xfrm>
              <a:off x="3441829" y="3762375"/>
              <a:ext cx="1017459" cy="1274725"/>
              <a:chOff x="3441829" y="3762375"/>
              <a:chExt cx="1017459" cy="1274725"/>
            </a:xfrm>
          </p:grpSpPr>
          <p:cxnSp>
            <p:nvCxnSpPr>
              <p:cNvPr id="33" name="AutoShape 23">
                <a:extLst>
                  <a:ext uri="{FF2B5EF4-FFF2-40B4-BE49-F238E27FC236}">
                    <a16:creationId xmlns:a16="http://schemas.microsoft.com/office/drawing/2014/main" id="{270C680C-A836-204E-8FAB-68468EE1473A}"/>
                  </a:ext>
                </a:extLst>
              </p:cNvPr>
              <p:cNvCxnSpPr>
                <a:cxnSpLocks noChangeShapeType="1"/>
              </p:cNvCxnSpPr>
              <p:nvPr/>
            </p:nvCxnSpPr>
            <p:spPr bwMode="auto">
              <a:xfrm flipH="1">
                <a:off x="3698875" y="3765550"/>
                <a:ext cx="760413" cy="822325"/>
              </a:xfrm>
              <a:prstGeom prst="straightConnector1">
                <a:avLst/>
              </a:prstGeom>
              <a:noFill/>
              <a:ln w="19050">
                <a:solidFill>
                  <a:schemeClr val="tx1"/>
                </a:solidFill>
                <a:round/>
                <a:headEnd/>
                <a:tailEnd type="triangle" w="lg" len="lg"/>
              </a:ln>
            </p:spPr>
          </p:cxnSp>
          <p:sp>
            <p:nvSpPr>
              <p:cNvPr id="34" name="Rectangle 7">
                <a:extLst>
                  <a:ext uri="{FF2B5EF4-FFF2-40B4-BE49-F238E27FC236}">
                    <a16:creationId xmlns:a16="http://schemas.microsoft.com/office/drawing/2014/main" id="{BE72DA82-1FB0-224C-9D4C-FD67A7B8E8C8}"/>
                  </a:ext>
                </a:extLst>
              </p:cNvPr>
              <p:cNvSpPr>
                <a:spLocks noChangeArrowheads="1"/>
              </p:cNvSpPr>
              <p:nvPr/>
            </p:nvSpPr>
            <p:spPr bwMode="auto">
              <a:xfrm>
                <a:off x="3441829" y="4618232"/>
                <a:ext cx="523585" cy="418868"/>
              </a:xfrm>
              <a:prstGeom prst="rect">
                <a:avLst/>
              </a:prstGeom>
              <a:solidFill>
                <a:srgbClr val="E8D1FF"/>
              </a:solidFill>
              <a:ln w="19050">
                <a:solidFill>
                  <a:schemeClr val="tx1"/>
                </a:solidFill>
                <a:miter lim="800000"/>
                <a:headEnd/>
                <a:tailEnd/>
              </a:ln>
            </p:spPr>
            <p:txBody>
              <a:bodyPr wrap="none" anchor="ctr"/>
              <a:lstStyle/>
              <a:p>
                <a:pPr algn="ctr"/>
                <a:r>
                  <a:rPr lang="en-US" sz="2400">
                    <a:latin typeface="Open Sans" panose="020B0604020202020204" charset="0"/>
                    <a:ea typeface="Open Sans" panose="020B0604020202020204" charset="0"/>
                    <a:cs typeface="Open Sans" panose="020B0604020202020204" charset="0"/>
                  </a:rPr>
                  <a:t>2</a:t>
                </a:r>
              </a:p>
            </p:txBody>
          </p:sp>
          <p:cxnSp>
            <p:nvCxnSpPr>
              <p:cNvPr id="35" name="AutoShape 21">
                <a:extLst>
                  <a:ext uri="{FF2B5EF4-FFF2-40B4-BE49-F238E27FC236}">
                    <a16:creationId xmlns:a16="http://schemas.microsoft.com/office/drawing/2014/main" id="{DD4885BB-0E80-D544-AE50-25DF38F43E18}"/>
                  </a:ext>
                </a:extLst>
              </p:cNvPr>
              <p:cNvCxnSpPr>
                <a:cxnSpLocks noChangeShapeType="1"/>
              </p:cNvCxnSpPr>
              <p:nvPr/>
            </p:nvCxnSpPr>
            <p:spPr bwMode="auto">
              <a:xfrm rot="5400000">
                <a:off x="4306094" y="3913981"/>
                <a:ext cx="304800" cy="1588"/>
              </a:xfrm>
              <a:prstGeom prst="straightConnector1">
                <a:avLst/>
              </a:prstGeom>
              <a:noFill/>
              <a:ln w="19050">
                <a:solidFill>
                  <a:schemeClr val="tx1"/>
                </a:solidFill>
                <a:round/>
                <a:headEnd/>
                <a:tailEnd/>
              </a:ln>
            </p:spPr>
          </p:cxnSp>
        </p:grpSp>
        <p:grpSp>
          <p:nvGrpSpPr>
            <p:cNvPr id="17" name="Group 61">
              <a:extLst>
                <a:ext uri="{FF2B5EF4-FFF2-40B4-BE49-F238E27FC236}">
                  <a16:creationId xmlns:a16="http://schemas.microsoft.com/office/drawing/2014/main" id="{AEA9A5CB-FDBE-B94F-9CA7-AA1577A53917}"/>
                </a:ext>
              </a:extLst>
            </p:cNvPr>
            <p:cNvGrpSpPr>
              <a:grpSpLocks/>
            </p:cNvGrpSpPr>
            <p:nvPr/>
          </p:nvGrpSpPr>
          <p:grpSpPr bwMode="auto">
            <a:xfrm>
              <a:off x="4460875" y="2342050"/>
              <a:ext cx="2476503" cy="1423500"/>
              <a:chOff x="4460872" y="2342050"/>
              <a:chExt cx="2476503" cy="1423500"/>
            </a:xfrm>
          </p:grpSpPr>
          <p:sp>
            <p:nvSpPr>
              <p:cNvPr id="31" name="AutoShape 26">
                <a:extLst>
                  <a:ext uri="{FF2B5EF4-FFF2-40B4-BE49-F238E27FC236}">
                    <a16:creationId xmlns:a16="http://schemas.microsoft.com/office/drawing/2014/main" id="{11E10EC8-1CA0-8B46-B882-AB6F5BACF3DC}"/>
                  </a:ext>
                </a:extLst>
              </p:cNvPr>
              <p:cNvSpPr>
                <a:spLocks noChangeArrowheads="1"/>
              </p:cNvSpPr>
              <p:nvPr/>
            </p:nvSpPr>
            <p:spPr bwMode="auto">
              <a:xfrm flipV="1">
                <a:off x="6556375" y="3460750"/>
                <a:ext cx="381000" cy="304800"/>
              </a:xfrm>
              <a:prstGeom prst="triangle">
                <a:avLst>
                  <a:gd name="adj" fmla="val 50000"/>
                </a:avLst>
              </a:prstGeom>
              <a:solidFill>
                <a:srgbClr val="CCCCCC"/>
              </a:solidFill>
              <a:ln w="1905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cxnSp>
            <p:nvCxnSpPr>
              <p:cNvPr id="32" name="AutoShape 27">
                <a:extLst>
                  <a:ext uri="{FF2B5EF4-FFF2-40B4-BE49-F238E27FC236}">
                    <a16:creationId xmlns:a16="http://schemas.microsoft.com/office/drawing/2014/main" id="{5E9FBABA-1254-7B4A-A499-A915CAF14828}"/>
                  </a:ext>
                </a:extLst>
              </p:cNvPr>
              <p:cNvCxnSpPr>
                <a:cxnSpLocks noChangeShapeType="1"/>
                <a:stCxn id="6" idx="3"/>
                <a:endCxn id="22" idx="0"/>
              </p:cNvCxnSpPr>
              <p:nvPr/>
            </p:nvCxnSpPr>
            <p:spPr bwMode="auto">
              <a:xfrm>
                <a:off x="4460872" y="2342050"/>
                <a:ext cx="2282826" cy="765926"/>
              </a:xfrm>
              <a:prstGeom prst="straightConnector1">
                <a:avLst/>
              </a:prstGeom>
              <a:noFill/>
              <a:ln w="19050">
                <a:solidFill>
                  <a:schemeClr val="tx1"/>
                </a:solidFill>
                <a:round/>
                <a:headEnd/>
                <a:tailEnd type="triangle" w="lg" len="lg"/>
              </a:ln>
            </p:spPr>
          </p:cxnSp>
        </p:grpSp>
        <p:grpSp>
          <p:nvGrpSpPr>
            <p:cNvPr id="18" name="Group 60">
              <a:extLst>
                <a:ext uri="{FF2B5EF4-FFF2-40B4-BE49-F238E27FC236}">
                  <a16:creationId xmlns:a16="http://schemas.microsoft.com/office/drawing/2014/main" id="{294BB996-4A2E-3949-ACCE-61F5DD2F12B5}"/>
                </a:ext>
              </a:extLst>
            </p:cNvPr>
            <p:cNvGrpSpPr>
              <a:grpSpLocks/>
            </p:cNvGrpSpPr>
            <p:nvPr/>
          </p:nvGrpSpPr>
          <p:grpSpPr bwMode="auto">
            <a:xfrm>
              <a:off x="5727830" y="3762375"/>
              <a:ext cx="1017458" cy="1274725"/>
              <a:chOff x="5727830" y="3762375"/>
              <a:chExt cx="1017458" cy="1274725"/>
            </a:xfrm>
          </p:grpSpPr>
          <p:cxnSp>
            <p:nvCxnSpPr>
              <p:cNvPr id="28" name="AutoShape 29">
                <a:extLst>
                  <a:ext uri="{FF2B5EF4-FFF2-40B4-BE49-F238E27FC236}">
                    <a16:creationId xmlns:a16="http://schemas.microsoft.com/office/drawing/2014/main" id="{2F5E2817-DF13-7048-B1C1-47A1A5BF9B0A}"/>
                  </a:ext>
                </a:extLst>
              </p:cNvPr>
              <p:cNvCxnSpPr>
                <a:cxnSpLocks noChangeShapeType="1"/>
              </p:cNvCxnSpPr>
              <p:nvPr/>
            </p:nvCxnSpPr>
            <p:spPr bwMode="auto">
              <a:xfrm flipH="1">
                <a:off x="5984875" y="3765550"/>
                <a:ext cx="760413" cy="822325"/>
              </a:xfrm>
              <a:prstGeom prst="straightConnector1">
                <a:avLst/>
              </a:prstGeom>
              <a:noFill/>
              <a:ln w="19050">
                <a:solidFill>
                  <a:schemeClr val="tx1"/>
                </a:solidFill>
                <a:round/>
                <a:headEnd/>
                <a:tailEnd type="triangle" w="lg" len="lg"/>
              </a:ln>
            </p:spPr>
          </p:cxnSp>
          <p:sp>
            <p:nvSpPr>
              <p:cNvPr id="29" name="Rectangle 7">
                <a:extLst>
                  <a:ext uri="{FF2B5EF4-FFF2-40B4-BE49-F238E27FC236}">
                    <a16:creationId xmlns:a16="http://schemas.microsoft.com/office/drawing/2014/main" id="{597BDB45-365A-CD42-A83A-430D6015CBA2}"/>
                  </a:ext>
                </a:extLst>
              </p:cNvPr>
              <p:cNvSpPr>
                <a:spLocks noChangeArrowheads="1"/>
              </p:cNvSpPr>
              <p:nvPr/>
            </p:nvSpPr>
            <p:spPr bwMode="auto">
              <a:xfrm>
                <a:off x="5727830" y="4618232"/>
                <a:ext cx="523585" cy="418868"/>
              </a:xfrm>
              <a:prstGeom prst="rect">
                <a:avLst/>
              </a:prstGeom>
              <a:solidFill>
                <a:srgbClr val="E8D1FF"/>
              </a:solidFill>
              <a:ln w="19050">
                <a:solidFill>
                  <a:schemeClr val="tx1"/>
                </a:solidFill>
                <a:miter lim="800000"/>
                <a:headEnd/>
                <a:tailEnd/>
              </a:ln>
            </p:spPr>
            <p:txBody>
              <a:bodyPr wrap="none" anchor="ctr"/>
              <a:lstStyle/>
              <a:p>
                <a:pPr algn="ctr"/>
                <a:r>
                  <a:rPr lang="en-US" sz="2400">
                    <a:latin typeface="Open Sans" panose="020B0604020202020204" charset="0"/>
                    <a:ea typeface="Open Sans" panose="020B0604020202020204" charset="0"/>
                    <a:cs typeface="Open Sans" panose="020B0604020202020204" charset="0"/>
                  </a:rPr>
                  <a:t>15</a:t>
                </a:r>
              </a:p>
            </p:txBody>
          </p:sp>
          <p:cxnSp>
            <p:nvCxnSpPr>
              <p:cNvPr id="30" name="AutoShape 21">
                <a:extLst>
                  <a:ext uri="{FF2B5EF4-FFF2-40B4-BE49-F238E27FC236}">
                    <a16:creationId xmlns:a16="http://schemas.microsoft.com/office/drawing/2014/main" id="{3B9E6486-5BFA-044A-97C0-B684388809E0}"/>
                  </a:ext>
                </a:extLst>
              </p:cNvPr>
              <p:cNvCxnSpPr>
                <a:cxnSpLocks noChangeShapeType="1"/>
              </p:cNvCxnSpPr>
              <p:nvPr/>
            </p:nvCxnSpPr>
            <p:spPr bwMode="auto">
              <a:xfrm rot="5400000">
                <a:off x="6592094" y="3913981"/>
                <a:ext cx="304800" cy="1588"/>
              </a:xfrm>
              <a:prstGeom prst="straightConnector1">
                <a:avLst/>
              </a:prstGeom>
              <a:noFill/>
              <a:ln w="19050">
                <a:solidFill>
                  <a:schemeClr val="tx1"/>
                </a:solidFill>
                <a:round/>
                <a:headEnd/>
                <a:tailEnd/>
              </a:ln>
            </p:spPr>
          </p:cxnSp>
        </p:grpSp>
        <p:grpSp>
          <p:nvGrpSpPr>
            <p:cNvPr id="19" name="Group 64">
              <a:extLst>
                <a:ext uri="{FF2B5EF4-FFF2-40B4-BE49-F238E27FC236}">
                  <a16:creationId xmlns:a16="http://schemas.microsoft.com/office/drawing/2014/main" id="{481ABEF8-4681-1F4E-A4E1-FD2FE6D6DA11}"/>
                </a:ext>
              </a:extLst>
            </p:cNvPr>
            <p:cNvGrpSpPr>
              <a:grpSpLocks/>
            </p:cNvGrpSpPr>
            <p:nvPr/>
          </p:nvGrpSpPr>
          <p:grpSpPr bwMode="auto">
            <a:xfrm>
              <a:off x="4203827" y="3765550"/>
              <a:ext cx="523585" cy="1271549"/>
              <a:chOff x="6489827" y="3765550"/>
              <a:chExt cx="523585" cy="1271549"/>
            </a:xfrm>
          </p:grpSpPr>
          <p:cxnSp>
            <p:nvCxnSpPr>
              <p:cNvPr id="26" name="AutoShape 33">
                <a:extLst>
                  <a:ext uri="{FF2B5EF4-FFF2-40B4-BE49-F238E27FC236}">
                    <a16:creationId xmlns:a16="http://schemas.microsoft.com/office/drawing/2014/main" id="{302C0B8A-E73B-1D4C-A350-96A410199A6C}"/>
                  </a:ext>
                </a:extLst>
              </p:cNvPr>
              <p:cNvCxnSpPr>
                <a:cxnSpLocks noChangeShapeType="1"/>
              </p:cNvCxnSpPr>
              <p:nvPr/>
            </p:nvCxnSpPr>
            <p:spPr bwMode="auto">
              <a:xfrm flipH="1">
                <a:off x="6745288" y="3765550"/>
                <a:ext cx="1" cy="818173"/>
              </a:xfrm>
              <a:prstGeom prst="straightConnector1">
                <a:avLst/>
              </a:prstGeom>
              <a:noFill/>
              <a:ln w="19050">
                <a:solidFill>
                  <a:schemeClr val="tx1"/>
                </a:solidFill>
                <a:round/>
                <a:headEnd/>
                <a:tailEnd type="triangle" w="lg" len="lg"/>
              </a:ln>
            </p:spPr>
          </p:cxnSp>
          <p:sp>
            <p:nvSpPr>
              <p:cNvPr id="27" name="Rectangle 7">
                <a:extLst>
                  <a:ext uri="{FF2B5EF4-FFF2-40B4-BE49-F238E27FC236}">
                    <a16:creationId xmlns:a16="http://schemas.microsoft.com/office/drawing/2014/main" id="{1F124795-2004-7E46-95FD-375019CF9F47}"/>
                  </a:ext>
                </a:extLst>
              </p:cNvPr>
              <p:cNvSpPr>
                <a:spLocks noChangeArrowheads="1"/>
              </p:cNvSpPr>
              <p:nvPr/>
            </p:nvSpPr>
            <p:spPr bwMode="auto">
              <a:xfrm>
                <a:off x="6489827" y="4618232"/>
                <a:ext cx="523585" cy="418867"/>
              </a:xfrm>
              <a:prstGeom prst="rect">
                <a:avLst/>
              </a:prstGeom>
              <a:solidFill>
                <a:srgbClr val="E8D1FF"/>
              </a:solidFill>
              <a:ln w="19050">
                <a:solidFill>
                  <a:schemeClr val="tx1"/>
                </a:solidFill>
                <a:miter lim="800000"/>
                <a:headEnd/>
                <a:tailEnd/>
              </a:ln>
            </p:spPr>
            <p:txBody>
              <a:bodyPr wrap="none" anchor="ctr"/>
              <a:lstStyle/>
              <a:p>
                <a:pPr algn="ctr"/>
                <a:r>
                  <a:rPr lang="en-US" sz="2400">
                    <a:latin typeface="Open Sans" panose="020B0604020202020204" charset="0"/>
                    <a:ea typeface="Open Sans" panose="020B0604020202020204" charset="0"/>
                    <a:cs typeface="Open Sans" panose="020B0604020202020204" charset="0"/>
                  </a:rPr>
                  <a:t>4</a:t>
                </a:r>
              </a:p>
            </p:txBody>
          </p:sp>
        </p:grpSp>
        <p:grpSp>
          <p:nvGrpSpPr>
            <p:cNvPr id="20" name="Group 65">
              <a:extLst>
                <a:ext uri="{FF2B5EF4-FFF2-40B4-BE49-F238E27FC236}">
                  <a16:creationId xmlns:a16="http://schemas.microsoft.com/office/drawing/2014/main" id="{C06C97CA-5DB4-8145-8E19-FF2B9C61BB4F}"/>
                </a:ext>
              </a:extLst>
            </p:cNvPr>
            <p:cNvGrpSpPr>
              <a:grpSpLocks/>
            </p:cNvGrpSpPr>
            <p:nvPr/>
          </p:nvGrpSpPr>
          <p:grpSpPr bwMode="auto">
            <a:xfrm>
              <a:off x="4459288" y="3765550"/>
              <a:ext cx="1030129" cy="1271549"/>
              <a:chOff x="6745288" y="3765550"/>
              <a:chExt cx="1030129" cy="1271549"/>
            </a:xfrm>
          </p:grpSpPr>
          <p:cxnSp>
            <p:nvCxnSpPr>
              <p:cNvPr id="24" name="AutoShape 37">
                <a:extLst>
                  <a:ext uri="{FF2B5EF4-FFF2-40B4-BE49-F238E27FC236}">
                    <a16:creationId xmlns:a16="http://schemas.microsoft.com/office/drawing/2014/main" id="{3A48DEE7-026D-8E46-B6FF-AB97A1B68C3A}"/>
                  </a:ext>
                </a:extLst>
              </p:cNvPr>
              <p:cNvCxnSpPr>
                <a:cxnSpLocks noChangeShapeType="1"/>
              </p:cNvCxnSpPr>
              <p:nvPr/>
            </p:nvCxnSpPr>
            <p:spPr bwMode="auto">
              <a:xfrm>
                <a:off x="6745288" y="3765550"/>
                <a:ext cx="763587" cy="822325"/>
              </a:xfrm>
              <a:prstGeom prst="straightConnector1">
                <a:avLst/>
              </a:prstGeom>
              <a:noFill/>
              <a:ln w="19050">
                <a:solidFill>
                  <a:schemeClr val="tx1"/>
                </a:solidFill>
                <a:round/>
                <a:headEnd/>
                <a:tailEnd type="triangle" w="lg" len="lg"/>
              </a:ln>
            </p:spPr>
          </p:cxnSp>
          <p:sp>
            <p:nvSpPr>
              <p:cNvPr id="25" name="Rectangle 7">
                <a:extLst>
                  <a:ext uri="{FF2B5EF4-FFF2-40B4-BE49-F238E27FC236}">
                    <a16:creationId xmlns:a16="http://schemas.microsoft.com/office/drawing/2014/main" id="{48323841-5042-F94F-AC5F-D8AC24F61F9D}"/>
                  </a:ext>
                </a:extLst>
              </p:cNvPr>
              <p:cNvSpPr>
                <a:spLocks noChangeArrowheads="1"/>
              </p:cNvSpPr>
              <p:nvPr/>
            </p:nvSpPr>
            <p:spPr bwMode="auto">
              <a:xfrm>
                <a:off x="7251832" y="4618232"/>
                <a:ext cx="523585" cy="418867"/>
              </a:xfrm>
              <a:prstGeom prst="rect">
                <a:avLst/>
              </a:prstGeom>
              <a:solidFill>
                <a:srgbClr val="E8D1FF"/>
              </a:solidFill>
              <a:ln w="19050">
                <a:solidFill>
                  <a:schemeClr val="tx1"/>
                </a:solidFill>
                <a:miter lim="800000"/>
                <a:headEnd/>
                <a:tailEnd/>
              </a:ln>
            </p:spPr>
            <p:txBody>
              <a:bodyPr wrap="none" anchor="ctr"/>
              <a:lstStyle/>
              <a:p>
                <a:pPr algn="ctr"/>
                <a:r>
                  <a:rPr lang="en-US" sz="2400">
                    <a:latin typeface="Open Sans" panose="020B0604020202020204" charset="0"/>
                    <a:ea typeface="Open Sans" panose="020B0604020202020204" charset="0"/>
                    <a:cs typeface="Open Sans" panose="020B0604020202020204" charset="0"/>
                  </a:rPr>
                  <a:t>6</a:t>
                </a:r>
              </a:p>
            </p:txBody>
          </p:sp>
        </p:grpSp>
        <p:sp>
          <p:nvSpPr>
            <p:cNvPr id="21" name="Oval 11">
              <a:extLst>
                <a:ext uri="{FF2B5EF4-FFF2-40B4-BE49-F238E27FC236}">
                  <a16:creationId xmlns:a16="http://schemas.microsoft.com/office/drawing/2014/main" id="{110B9329-AF04-1441-BB08-13A26C74F678}"/>
                </a:ext>
              </a:extLst>
            </p:cNvPr>
            <p:cNvSpPr>
              <a:spLocks noChangeArrowheads="1"/>
            </p:cNvSpPr>
            <p:nvPr/>
          </p:nvSpPr>
          <p:spPr bwMode="auto">
            <a:xfrm>
              <a:off x="4144295" y="3106065"/>
              <a:ext cx="659482" cy="659482"/>
            </a:xfrm>
            <a:prstGeom prst="ellipse">
              <a:avLst/>
            </a:prstGeom>
            <a:solidFill>
              <a:srgbClr val="B5EDC2"/>
            </a:solidFill>
            <a:ln w="19050">
              <a:solidFill>
                <a:schemeClr val="tx1"/>
              </a:solidFill>
              <a:round/>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sp>
          <p:nvSpPr>
            <p:cNvPr id="22" name="Oval 11">
              <a:extLst>
                <a:ext uri="{FF2B5EF4-FFF2-40B4-BE49-F238E27FC236}">
                  <a16:creationId xmlns:a16="http://schemas.microsoft.com/office/drawing/2014/main" id="{BAA2BAA3-3FAD-8C44-8E9A-01659C16BADE}"/>
                </a:ext>
              </a:extLst>
            </p:cNvPr>
            <p:cNvSpPr>
              <a:spLocks noChangeArrowheads="1"/>
            </p:cNvSpPr>
            <p:nvPr/>
          </p:nvSpPr>
          <p:spPr bwMode="auto">
            <a:xfrm>
              <a:off x="6413960" y="3107976"/>
              <a:ext cx="659481" cy="659481"/>
            </a:xfrm>
            <a:prstGeom prst="ellipse">
              <a:avLst/>
            </a:prstGeom>
            <a:solidFill>
              <a:srgbClr val="B5EDC2"/>
            </a:solidFill>
            <a:ln w="19050">
              <a:solidFill>
                <a:schemeClr val="tx1"/>
              </a:solidFill>
              <a:round/>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sp>
          <p:nvSpPr>
            <p:cNvPr id="23" name="Oval 11">
              <a:extLst>
                <a:ext uri="{FF2B5EF4-FFF2-40B4-BE49-F238E27FC236}">
                  <a16:creationId xmlns:a16="http://schemas.microsoft.com/office/drawing/2014/main" id="{C3397C86-0CE9-EF47-A391-CF940B279BF3}"/>
                </a:ext>
              </a:extLst>
            </p:cNvPr>
            <p:cNvSpPr>
              <a:spLocks noChangeArrowheads="1"/>
            </p:cNvSpPr>
            <p:nvPr/>
          </p:nvSpPr>
          <p:spPr bwMode="auto">
            <a:xfrm>
              <a:off x="1841960" y="3118046"/>
              <a:ext cx="659482" cy="659482"/>
            </a:xfrm>
            <a:prstGeom prst="ellipse">
              <a:avLst/>
            </a:prstGeom>
            <a:solidFill>
              <a:srgbClr val="B5EDC2"/>
            </a:solidFill>
            <a:ln w="19050">
              <a:solidFill>
                <a:schemeClr val="tx1"/>
              </a:solidFill>
              <a:round/>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grpSp>
      <p:sp>
        <p:nvSpPr>
          <p:cNvPr id="48" name="Google Shape;75;g92b3bf485b_0_0">
            <a:extLst>
              <a:ext uri="{FF2B5EF4-FFF2-40B4-BE49-F238E27FC236}">
                <a16:creationId xmlns:a16="http://schemas.microsoft.com/office/drawing/2014/main" id="{F8E6F584-9F23-444E-8CAE-5C04FB9A8A73}"/>
              </a:ext>
            </a:extLst>
          </p:cNvPr>
          <p:cNvSpPr/>
          <p:nvPr/>
        </p:nvSpPr>
        <p:spPr>
          <a:xfrm>
            <a:off x="6226811" y="365125"/>
            <a:ext cx="4471254" cy="1129829"/>
          </a:xfrm>
          <a:prstGeom prst="wedgeRoundRectCallout">
            <a:avLst>
              <a:gd name="adj1" fmla="val -33235"/>
              <a:gd name="adj2" fmla="val 168786"/>
              <a:gd name="adj3" fmla="val 0"/>
            </a:avLst>
          </a:prstGeom>
          <a:solidFill>
            <a:schemeClr val="accent2"/>
          </a:solidFill>
          <a:ln>
            <a:noFill/>
          </a:ln>
        </p:spPr>
        <p:txBody>
          <a:bodyPr spcFirstLastPara="1" wrap="square" lIns="91425" tIns="91425" rIns="91425" bIns="91425" anchor="ctr" anchorCtr="0">
            <a:noAutofit/>
          </a:bodyPr>
          <a:lstStyle/>
          <a:p>
            <a:pPr algn="ctr">
              <a:buSzPts val="2500"/>
            </a:pPr>
            <a:r>
              <a:rPr lang="en-US" sz="2000" b="1" dirty="0" err="1"/>
              <a:t>Expectimax</a:t>
            </a:r>
            <a:r>
              <a:rPr lang="en-US" sz="2000" b="1" dirty="0"/>
              <a:t> node</a:t>
            </a:r>
            <a:r>
              <a:rPr lang="en-US" sz="2000" dirty="0"/>
              <a:t>: outcome is uncertain. In </a:t>
            </a:r>
            <a:r>
              <a:rPr lang="en-US" sz="2000" dirty="0" err="1"/>
              <a:t>expectimax</a:t>
            </a:r>
            <a:r>
              <a:rPr lang="en-US" sz="2000" dirty="0"/>
              <a:t> search </a:t>
            </a:r>
          </a:p>
          <a:p>
            <a:pPr algn="ctr">
              <a:buSzPts val="2500"/>
            </a:pPr>
            <a:r>
              <a:rPr lang="en-US" sz="2000" dirty="0"/>
              <a:t>we calculate their expected utilities.</a:t>
            </a:r>
            <a:endParaRPr lang="en-US" sz="2000" b="1" dirty="0">
              <a:latin typeface="Open Sans"/>
              <a:ea typeface="Open Sans"/>
              <a:cs typeface="Open Sans"/>
              <a:sym typeface="Open Sans"/>
            </a:endParaRPr>
          </a:p>
        </p:txBody>
      </p:sp>
    </p:spTree>
    <p:extLst>
      <p:ext uri="{BB962C8B-B14F-4D97-AF65-F5344CB8AC3E}">
        <p14:creationId xmlns:p14="http://schemas.microsoft.com/office/powerpoint/2010/main" val="2943311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2"/>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400" b="1" dirty="0">
                <a:solidFill>
                  <a:srgbClr val="370661"/>
                </a:solidFill>
                <a:latin typeface="Open Sans"/>
                <a:ea typeface="Open Sans"/>
                <a:cs typeface="Open Sans"/>
                <a:sym typeface="Open Sans"/>
              </a:rPr>
              <a:t>Review: </a:t>
            </a:r>
            <a:r>
              <a:rPr lang="en-US" sz="3200" dirty="0" err="1"/>
              <a:t>Expectimax</a:t>
            </a:r>
            <a:r>
              <a:rPr lang="en-US" sz="3400" b="1" dirty="0">
                <a:solidFill>
                  <a:srgbClr val="370661"/>
                </a:solidFill>
                <a:latin typeface="Open Sans"/>
                <a:ea typeface="Open Sans"/>
                <a:cs typeface="Open Sans"/>
                <a:sym typeface="Open Sans"/>
              </a:rPr>
              <a:t> </a:t>
            </a:r>
            <a:endParaRPr sz="3400" b="1" dirty="0">
              <a:solidFill>
                <a:srgbClr val="370661"/>
              </a:solidFill>
              <a:latin typeface="Open Sans"/>
              <a:ea typeface="Open Sans"/>
              <a:cs typeface="Open Sans"/>
              <a:sym typeface="Open Sans"/>
            </a:endParaRPr>
          </a:p>
        </p:txBody>
      </p:sp>
      <p:pic>
        <p:nvPicPr>
          <p:cNvPr id="66" name="Google Shape;66;p2"/>
          <p:cNvPicPr preferRelativeResize="0"/>
          <p:nvPr/>
        </p:nvPicPr>
        <p:blipFill rotWithShape="1">
          <a:blip r:embed="rId3">
            <a:alphaModFix/>
          </a:blip>
          <a:srcRect l="46493" t="230" r="43071" b="-230"/>
          <a:stretch/>
        </p:blipFill>
        <p:spPr>
          <a:xfrm>
            <a:off x="11603925" y="0"/>
            <a:ext cx="590700" cy="3772950"/>
          </a:xfrm>
          <a:prstGeom prst="rect">
            <a:avLst/>
          </a:prstGeom>
          <a:noFill/>
          <a:ln>
            <a:noFill/>
          </a:ln>
        </p:spPr>
      </p:pic>
      <p:sp>
        <p:nvSpPr>
          <p:cNvPr id="67" name="Google Shape;67;p2"/>
          <p:cNvSpPr/>
          <p:nvPr/>
        </p:nvSpPr>
        <p:spPr>
          <a:xfrm>
            <a:off x="11603919" y="3696759"/>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9" name="AutoShape 5">
            <a:extLst>
              <a:ext uri="{FF2B5EF4-FFF2-40B4-BE49-F238E27FC236}">
                <a16:creationId xmlns:a16="http://schemas.microsoft.com/office/drawing/2014/main" id="{837B883D-92A2-4360-9805-171BF043614A}"/>
              </a:ext>
            </a:extLst>
          </p:cNvPr>
          <p:cNvSpPr>
            <a:spLocks noChangeArrowheads="1"/>
          </p:cNvSpPr>
          <p:nvPr/>
        </p:nvSpPr>
        <p:spPr bwMode="auto">
          <a:xfrm>
            <a:off x="5314950" y="1933930"/>
            <a:ext cx="285750" cy="228600"/>
          </a:xfrm>
          <a:prstGeom prst="triangle">
            <a:avLst>
              <a:gd name="adj" fmla="val 50000"/>
            </a:avLst>
          </a:prstGeom>
          <a:solidFill>
            <a:srgbClr val="CCECFF"/>
          </a:solidFill>
          <a:ln w="9525">
            <a:solidFill>
              <a:schemeClr val="tx1"/>
            </a:solidFill>
            <a:miter lim="800000"/>
            <a:headEnd/>
            <a:tailEnd/>
          </a:ln>
        </p:spPr>
        <p:txBody>
          <a:bodyPr wrap="none" anchor="ctr"/>
          <a:lstStyle/>
          <a:p>
            <a:endParaRPr lang="en-US" sz="1800">
              <a:latin typeface="Calibri" pitchFamily="34" charset="0"/>
            </a:endParaRPr>
          </a:p>
        </p:txBody>
      </p:sp>
      <p:sp>
        <p:nvSpPr>
          <p:cNvPr id="10" name="AutoShape 6">
            <a:extLst>
              <a:ext uri="{FF2B5EF4-FFF2-40B4-BE49-F238E27FC236}">
                <a16:creationId xmlns:a16="http://schemas.microsoft.com/office/drawing/2014/main" id="{74B94B26-26DB-496B-BBE7-34DB69468ABF}"/>
              </a:ext>
            </a:extLst>
          </p:cNvPr>
          <p:cNvSpPr>
            <a:spLocks noChangeArrowheads="1"/>
          </p:cNvSpPr>
          <p:nvPr/>
        </p:nvSpPr>
        <p:spPr bwMode="auto">
          <a:xfrm rot="10800000">
            <a:off x="4743450" y="2676880"/>
            <a:ext cx="285750" cy="228600"/>
          </a:xfrm>
          <a:prstGeom prst="triangle">
            <a:avLst>
              <a:gd name="adj" fmla="val 50000"/>
            </a:avLst>
          </a:prstGeom>
          <a:solidFill>
            <a:srgbClr val="FF9999"/>
          </a:solidFill>
          <a:ln w="9525">
            <a:solidFill>
              <a:schemeClr val="tx1"/>
            </a:solidFill>
            <a:miter lim="800000"/>
            <a:headEnd/>
            <a:tailEnd/>
          </a:ln>
        </p:spPr>
        <p:txBody>
          <a:bodyPr wrap="none" anchor="ctr"/>
          <a:lstStyle/>
          <a:p>
            <a:endParaRPr lang="en-US" sz="1800">
              <a:latin typeface="Calibri" pitchFamily="34" charset="0"/>
            </a:endParaRPr>
          </a:p>
        </p:txBody>
      </p:sp>
      <p:sp>
        <p:nvSpPr>
          <p:cNvPr id="11" name="AutoShape 7">
            <a:extLst>
              <a:ext uri="{FF2B5EF4-FFF2-40B4-BE49-F238E27FC236}">
                <a16:creationId xmlns:a16="http://schemas.microsoft.com/office/drawing/2014/main" id="{B5FF3340-9D4B-438C-8936-6F43BA342E71}"/>
              </a:ext>
            </a:extLst>
          </p:cNvPr>
          <p:cNvSpPr>
            <a:spLocks noChangeArrowheads="1"/>
          </p:cNvSpPr>
          <p:nvPr/>
        </p:nvSpPr>
        <p:spPr bwMode="auto">
          <a:xfrm rot="10800000">
            <a:off x="5886450" y="2676880"/>
            <a:ext cx="285750" cy="228600"/>
          </a:xfrm>
          <a:prstGeom prst="triangle">
            <a:avLst>
              <a:gd name="adj" fmla="val 50000"/>
            </a:avLst>
          </a:prstGeom>
          <a:solidFill>
            <a:srgbClr val="FF9999"/>
          </a:solidFill>
          <a:ln w="9525">
            <a:solidFill>
              <a:schemeClr val="tx1"/>
            </a:solidFill>
            <a:miter lim="800000"/>
            <a:headEnd/>
            <a:tailEnd/>
          </a:ln>
        </p:spPr>
        <p:txBody>
          <a:bodyPr wrap="none" anchor="ctr"/>
          <a:lstStyle/>
          <a:p>
            <a:endParaRPr lang="en-US" sz="1800">
              <a:latin typeface="Calibri" pitchFamily="34" charset="0"/>
            </a:endParaRPr>
          </a:p>
        </p:txBody>
      </p:sp>
      <p:sp>
        <p:nvSpPr>
          <p:cNvPr id="12" name="Rectangle 8">
            <a:extLst>
              <a:ext uri="{FF2B5EF4-FFF2-40B4-BE49-F238E27FC236}">
                <a16:creationId xmlns:a16="http://schemas.microsoft.com/office/drawing/2014/main" id="{0D0540BC-34AB-491D-A626-4C19ACD53E6A}"/>
              </a:ext>
            </a:extLst>
          </p:cNvPr>
          <p:cNvSpPr>
            <a:spLocks noChangeArrowheads="1"/>
          </p:cNvSpPr>
          <p:nvPr/>
        </p:nvSpPr>
        <p:spPr bwMode="auto">
          <a:xfrm>
            <a:off x="4457700" y="3648430"/>
            <a:ext cx="285750" cy="228600"/>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Calibri" pitchFamily="34" charset="0"/>
              </a:rPr>
              <a:t>10</a:t>
            </a:r>
          </a:p>
        </p:txBody>
      </p:sp>
      <p:sp>
        <p:nvSpPr>
          <p:cNvPr id="13" name="Rectangle 9">
            <a:extLst>
              <a:ext uri="{FF2B5EF4-FFF2-40B4-BE49-F238E27FC236}">
                <a16:creationId xmlns:a16="http://schemas.microsoft.com/office/drawing/2014/main" id="{9A4028D6-121D-4B34-835C-0DD94CBC427A}"/>
              </a:ext>
            </a:extLst>
          </p:cNvPr>
          <p:cNvSpPr>
            <a:spLocks noChangeArrowheads="1"/>
          </p:cNvSpPr>
          <p:nvPr/>
        </p:nvSpPr>
        <p:spPr bwMode="auto">
          <a:xfrm>
            <a:off x="4972050" y="3648430"/>
            <a:ext cx="285750" cy="228600"/>
          </a:xfrm>
          <a:prstGeom prst="rect">
            <a:avLst/>
          </a:prstGeom>
          <a:solidFill>
            <a:srgbClr val="BD92DE"/>
          </a:solidFill>
          <a:ln w="9525">
            <a:solidFill>
              <a:schemeClr val="tx1"/>
            </a:solidFill>
            <a:miter lim="800000"/>
            <a:headEnd/>
            <a:tailEnd/>
          </a:ln>
        </p:spPr>
        <p:txBody>
          <a:bodyPr wrap="none" anchor="ctr"/>
          <a:lstStyle/>
          <a:p>
            <a:pPr algn="ctr"/>
            <a:r>
              <a:rPr lang="en-US" sz="1800">
                <a:latin typeface="Calibri" pitchFamily="34" charset="0"/>
              </a:rPr>
              <a:t>10</a:t>
            </a:r>
          </a:p>
        </p:txBody>
      </p:sp>
      <p:sp>
        <p:nvSpPr>
          <p:cNvPr id="14" name="Rectangle 10">
            <a:extLst>
              <a:ext uri="{FF2B5EF4-FFF2-40B4-BE49-F238E27FC236}">
                <a16:creationId xmlns:a16="http://schemas.microsoft.com/office/drawing/2014/main" id="{0458FCCF-52EF-4F97-A03C-15A1B7736660}"/>
              </a:ext>
            </a:extLst>
          </p:cNvPr>
          <p:cNvSpPr>
            <a:spLocks noChangeArrowheads="1"/>
          </p:cNvSpPr>
          <p:nvPr/>
        </p:nvSpPr>
        <p:spPr bwMode="auto">
          <a:xfrm>
            <a:off x="5600700" y="3648430"/>
            <a:ext cx="285750" cy="228600"/>
          </a:xfrm>
          <a:prstGeom prst="rect">
            <a:avLst/>
          </a:prstGeom>
          <a:solidFill>
            <a:srgbClr val="BD92DE"/>
          </a:solidFill>
          <a:ln w="9525">
            <a:solidFill>
              <a:schemeClr val="tx1"/>
            </a:solidFill>
            <a:miter lim="800000"/>
            <a:headEnd/>
            <a:tailEnd/>
          </a:ln>
        </p:spPr>
        <p:txBody>
          <a:bodyPr wrap="none" anchor="ctr"/>
          <a:lstStyle/>
          <a:p>
            <a:pPr algn="ctr"/>
            <a:r>
              <a:rPr lang="en-US" sz="1800">
                <a:latin typeface="Calibri" pitchFamily="34" charset="0"/>
              </a:rPr>
              <a:t>9</a:t>
            </a:r>
          </a:p>
        </p:txBody>
      </p:sp>
      <p:sp>
        <p:nvSpPr>
          <p:cNvPr id="15" name="Rectangle 11">
            <a:extLst>
              <a:ext uri="{FF2B5EF4-FFF2-40B4-BE49-F238E27FC236}">
                <a16:creationId xmlns:a16="http://schemas.microsoft.com/office/drawing/2014/main" id="{42EEB885-8359-4F48-94AE-6E9661A49D83}"/>
              </a:ext>
            </a:extLst>
          </p:cNvPr>
          <p:cNvSpPr>
            <a:spLocks noChangeArrowheads="1"/>
          </p:cNvSpPr>
          <p:nvPr/>
        </p:nvSpPr>
        <p:spPr bwMode="auto">
          <a:xfrm>
            <a:off x="6172200" y="3648430"/>
            <a:ext cx="285750" cy="228600"/>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Calibri" pitchFamily="34" charset="0"/>
              </a:rPr>
              <a:t>100</a:t>
            </a:r>
          </a:p>
        </p:txBody>
      </p:sp>
      <p:cxnSp>
        <p:nvCxnSpPr>
          <p:cNvPr id="16" name="AutoShape 12">
            <a:extLst>
              <a:ext uri="{FF2B5EF4-FFF2-40B4-BE49-F238E27FC236}">
                <a16:creationId xmlns:a16="http://schemas.microsoft.com/office/drawing/2014/main" id="{E61E139F-B1A4-421A-9306-88EDA3ED6C61}"/>
              </a:ext>
            </a:extLst>
          </p:cNvPr>
          <p:cNvCxnSpPr>
            <a:cxnSpLocks noChangeShapeType="1"/>
            <a:stCxn id="9" idx="3"/>
            <a:endCxn id="10" idx="3"/>
          </p:cNvCxnSpPr>
          <p:nvPr/>
        </p:nvCxnSpPr>
        <p:spPr bwMode="auto">
          <a:xfrm flipH="1">
            <a:off x="4886325" y="2162530"/>
            <a:ext cx="571500" cy="514350"/>
          </a:xfrm>
          <a:prstGeom prst="straightConnector1">
            <a:avLst/>
          </a:prstGeom>
          <a:noFill/>
          <a:ln w="9525">
            <a:solidFill>
              <a:schemeClr val="tx1"/>
            </a:solidFill>
            <a:round/>
            <a:headEnd/>
            <a:tailEnd type="triangle" w="med" len="med"/>
          </a:ln>
        </p:spPr>
      </p:cxnSp>
      <p:cxnSp>
        <p:nvCxnSpPr>
          <p:cNvPr id="17" name="AutoShape 13">
            <a:extLst>
              <a:ext uri="{FF2B5EF4-FFF2-40B4-BE49-F238E27FC236}">
                <a16:creationId xmlns:a16="http://schemas.microsoft.com/office/drawing/2014/main" id="{18795D45-E5BE-47C8-A553-204B76CB3B56}"/>
              </a:ext>
            </a:extLst>
          </p:cNvPr>
          <p:cNvCxnSpPr>
            <a:cxnSpLocks noChangeShapeType="1"/>
            <a:stCxn id="9" idx="3"/>
            <a:endCxn id="11" idx="3"/>
          </p:cNvCxnSpPr>
          <p:nvPr/>
        </p:nvCxnSpPr>
        <p:spPr bwMode="auto">
          <a:xfrm>
            <a:off x="5457825" y="2162530"/>
            <a:ext cx="571500" cy="514350"/>
          </a:xfrm>
          <a:prstGeom prst="straightConnector1">
            <a:avLst/>
          </a:prstGeom>
          <a:noFill/>
          <a:ln w="9525">
            <a:solidFill>
              <a:schemeClr val="tx1"/>
            </a:solidFill>
            <a:round/>
            <a:headEnd/>
            <a:tailEnd type="triangle" w="med" len="med"/>
          </a:ln>
        </p:spPr>
      </p:cxnSp>
      <p:cxnSp>
        <p:nvCxnSpPr>
          <p:cNvPr id="18" name="AutoShape 14">
            <a:extLst>
              <a:ext uri="{FF2B5EF4-FFF2-40B4-BE49-F238E27FC236}">
                <a16:creationId xmlns:a16="http://schemas.microsoft.com/office/drawing/2014/main" id="{355B0198-06BE-4FDE-8AD2-8DA937F72FE4}"/>
              </a:ext>
            </a:extLst>
          </p:cNvPr>
          <p:cNvCxnSpPr>
            <a:cxnSpLocks noChangeShapeType="1"/>
            <a:stCxn id="10" idx="0"/>
            <a:endCxn id="12" idx="0"/>
          </p:cNvCxnSpPr>
          <p:nvPr/>
        </p:nvCxnSpPr>
        <p:spPr bwMode="auto">
          <a:xfrm flipH="1">
            <a:off x="4600575" y="2905480"/>
            <a:ext cx="285750" cy="742950"/>
          </a:xfrm>
          <a:prstGeom prst="straightConnector1">
            <a:avLst/>
          </a:prstGeom>
          <a:noFill/>
          <a:ln w="9525">
            <a:solidFill>
              <a:schemeClr val="tx1"/>
            </a:solidFill>
            <a:round/>
            <a:headEnd/>
            <a:tailEnd type="triangle" w="med" len="med"/>
          </a:ln>
        </p:spPr>
      </p:cxnSp>
      <p:cxnSp>
        <p:nvCxnSpPr>
          <p:cNvPr id="19" name="AutoShape 15">
            <a:extLst>
              <a:ext uri="{FF2B5EF4-FFF2-40B4-BE49-F238E27FC236}">
                <a16:creationId xmlns:a16="http://schemas.microsoft.com/office/drawing/2014/main" id="{7305900C-4562-4243-8502-386D1FA0A8C9}"/>
              </a:ext>
            </a:extLst>
          </p:cNvPr>
          <p:cNvCxnSpPr>
            <a:cxnSpLocks noChangeShapeType="1"/>
            <a:stCxn id="10" idx="0"/>
            <a:endCxn id="13" idx="0"/>
          </p:cNvCxnSpPr>
          <p:nvPr/>
        </p:nvCxnSpPr>
        <p:spPr bwMode="auto">
          <a:xfrm>
            <a:off x="4886325" y="2905480"/>
            <a:ext cx="228600" cy="742950"/>
          </a:xfrm>
          <a:prstGeom prst="straightConnector1">
            <a:avLst/>
          </a:prstGeom>
          <a:noFill/>
          <a:ln w="9525">
            <a:solidFill>
              <a:schemeClr val="tx1"/>
            </a:solidFill>
            <a:round/>
            <a:headEnd/>
            <a:tailEnd type="triangle" w="med" len="med"/>
          </a:ln>
        </p:spPr>
      </p:cxnSp>
      <p:cxnSp>
        <p:nvCxnSpPr>
          <p:cNvPr id="20" name="AutoShape 16">
            <a:extLst>
              <a:ext uri="{FF2B5EF4-FFF2-40B4-BE49-F238E27FC236}">
                <a16:creationId xmlns:a16="http://schemas.microsoft.com/office/drawing/2014/main" id="{7D37B68C-D2AB-4DC7-B2DA-EB532B60E6C1}"/>
              </a:ext>
            </a:extLst>
          </p:cNvPr>
          <p:cNvCxnSpPr>
            <a:cxnSpLocks noChangeShapeType="1"/>
            <a:stCxn id="11" idx="0"/>
            <a:endCxn id="14" idx="0"/>
          </p:cNvCxnSpPr>
          <p:nvPr/>
        </p:nvCxnSpPr>
        <p:spPr bwMode="auto">
          <a:xfrm flipH="1">
            <a:off x="5743575" y="2905480"/>
            <a:ext cx="285750" cy="742950"/>
          </a:xfrm>
          <a:prstGeom prst="straightConnector1">
            <a:avLst/>
          </a:prstGeom>
          <a:noFill/>
          <a:ln w="9525">
            <a:solidFill>
              <a:schemeClr val="tx1"/>
            </a:solidFill>
            <a:round/>
            <a:headEnd/>
            <a:tailEnd type="triangle" w="med" len="med"/>
          </a:ln>
        </p:spPr>
      </p:cxnSp>
      <p:cxnSp>
        <p:nvCxnSpPr>
          <p:cNvPr id="21" name="AutoShape 17">
            <a:extLst>
              <a:ext uri="{FF2B5EF4-FFF2-40B4-BE49-F238E27FC236}">
                <a16:creationId xmlns:a16="http://schemas.microsoft.com/office/drawing/2014/main" id="{6F392BED-A0CE-4E5C-ADE4-CE1BF621869A}"/>
              </a:ext>
            </a:extLst>
          </p:cNvPr>
          <p:cNvCxnSpPr>
            <a:cxnSpLocks noChangeShapeType="1"/>
            <a:stCxn id="11" idx="0"/>
            <a:endCxn id="15" idx="0"/>
          </p:cNvCxnSpPr>
          <p:nvPr/>
        </p:nvCxnSpPr>
        <p:spPr bwMode="auto">
          <a:xfrm>
            <a:off x="6029325" y="2905480"/>
            <a:ext cx="285750" cy="742950"/>
          </a:xfrm>
          <a:prstGeom prst="straightConnector1">
            <a:avLst/>
          </a:prstGeom>
          <a:noFill/>
          <a:ln w="9525">
            <a:solidFill>
              <a:schemeClr val="tx1"/>
            </a:solidFill>
            <a:round/>
            <a:headEnd/>
            <a:tailEnd type="triangle" w="med" len="med"/>
          </a:ln>
        </p:spPr>
      </p:cxnSp>
      <p:sp>
        <p:nvSpPr>
          <p:cNvPr id="22" name="Text Box 18">
            <a:extLst>
              <a:ext uri="{FF2B5EF4-FFF2-40B4-BE49-F238E27FC236}">
                <a16:creationId xmlns:a16="http://schemas.microsoft.com/office/drawing/2014/main" id="{1A17CDA3-9BD3-4C7E-87A0-9911B467E2A7}"/>
              </a:ext>
            </a:extLst>
          </p:cNvPr>
          <p:cNvSpPr txBox="1">
            <a:spLocks noChangeArrowheads="1"/>
          </p:cNvSpPr>
          <p:nvPr/>
        </p:nvSpPr>
        <p:spPr bwMode="auto">
          <a:xfrm>
            <a:off x="5617369" y="1871392"/>
            <a:ext cx="697706" cy="400110"/>
          </a:xfrm>
          <a:prstGeom prst="rect">
            <a:avLst/>
          </a:prstGeom>
          <a:noFill/>
          <a:ln w="12700">
            <a:noFill/>
            <a:miter lim="800000"/>
            <a:headEnd/>
            <a:tailEnd/>
          </a:ln>
        </p:spPr>
        <p:txBody>
          <a:bodyPr wrap="square" anchor="ctr">
            <a:spAutoFit/>
          </a:bodyPr>
          <a:lstStyle/>
          <a:p>
            <a:pPr algn="ctr">
              <a:spcBef>
                <a:spcPct val="50000"/>
              </a:spcBef>
            </a:pPr>
            <a:r>
              <a:rPr lang="en-US" sz="2000" b="1" dirty="0">
                <a:latin typeface="Calibri" pitchFamily="34" charset="0"/>
              </a:rPr>
              <a:t>max</a:t>
            </a:r>
            <a:endParaRPr lang="en-US" sz="1800" b="1" dirty="0">
              <a:latin typeface="Calibri" pitchFamily="34" charset="0"/>
            </a:endParaRPr>
          </a:p>
        </p:txBody>
      </p:sp>
      <p:sp>
        <p:nvSpPr>
          <p:cNvPr id="23" name="Text Box 19">
            <a:extLst>
              <a:ext uri="{FF2B5EF4-FFF2-40B4-BE49-F238E27FC236}">
                <a16:creationId xmlns:a16="http://schemas.microsoft.com/office/drawing/2014/main" id="{0B0BFA3D-9CDA-4199-B432-C985AC91E2A4}"/>
              </a:ext>
            </a:extLst>
          </p:cNvPr>
          <p:cNvSpPr txBox="1">
            <a:spLocks noChangeArrowheads="1"/>
          </p:cNvSpPr>
          <p:nvPr/>
        </p:nvSpPr>
        <p:spPr bwMode="auto">
          <a:xfrm>
            <a:off x="6229351" y="2572581"/>
            <a:ext cx="657224" cy="369332"/>
          </a:xfrm>
          <a:prstGeom prst="rect">
            <a:avLst/>
          </a:prstGeom>
          <a:noFill/>
          <a:ln w="12700">
            <a:noFill/>
            <a:miter lim="800000"/>
            <a:headEnd/>
            <a:tailEnd/>
          </a:ln>
        </p:spPr>
        <p:txBody>
          <a:bodyPr wrap="square" anchor="ctr">
            <a:spAutoFit/>
          </a:bodyPr>
          <a:lstStyle/>
          <a:p>
            <a:pPr algn="ctr">
              <a:spcBef>
                <a:spcPct val="50000"/>
              </a:spcBef>
            </a:pPr>
            <a:r>
              <a:rPr lang="en-US" sz="1800" b="1" dirty="0">
                <a:latin typeface="Calibri" pitchFamily="34" charset="0"/>
              </a:rPr>
              <a:t>min</a:t>
            </a:r>
          </a:p>
        </p:txBody>
      </p:sp>
      <p:sp>
        <p:nvSpPr>
          <p:cNvPr id="26" name="TextBox 25">
            <a:extLst>
              <a:ext uri="{FF2B5EF4-FFF2-40B4-BE49-F238E27FC236}">
                <a16:creationId xmlns:a16="http://schemas.microsoft.com/office/drawing/2014/main" id="{3651D11C-04A8-4892-8722-18AD35A7A2EB}"/>
              </a:ext>
            </a:extLst>
          </p:cNvPr>
          <p:cNvSpPr txBox="1"/>
          <p:nvPr/>
        </p:nvSpPr>
        <p:spPr>
          <a:xfrm>
            <a:off x="971550" y="4734280"/>
            <a:ext cx="10287000" cy="461665"/>
          </a:xfrm>
          <a:prstGeom prst="rect">
            <a:avLst/>
          </a:prstGeom>
          <a:noFill/>
        </p:spPr>
        <p:txBody>
          <a:bodyPr wrap="square" rtlCol="0">
            <a:spAutoFit/>
          </a:bodyPr>
          <a:lstStyle/>
          <a:p>
            <a:pPr algn="ctr"/>
            <a:r>
              <a:rPr lang="en-US" sz="2400" dirty="0">
                <a:latin typeface="Open Sans" panose="020B0604020202020204" charset="0"/>
                <a:ea typeface="Open Sans" panose="020B0604020202020204" charset="0"/>
                <a:cs typeface="Open Sans" panose="020B0604020202020204" charset="0"/>
              </a:rPr>
              <a:t>Idea: Uncertain outcomes controlled by chance, not an adversary!</a:t>
            </a:r>
          </a:p>
        </p:txBody>
      </p:sp>
      <p:pic>
        <p:nvPicPr>
          <p:cNvPr id="27" name="Picture 26">
            <a:extLst>
              <a:ext uri="{FF2B5EF4-FFF2-40B4-BE49-F238E27FC236}">
                <a16:creationId xmlns:a16="http://schemas.microsoft.com/office/drawing/2014/main" id="{0EB2FDD9-DDAC-4C89-8A1E-43FA684ED338}"/>
              </a:ext>
            </a:extLst>
          </p:cNvPr>
          <p:cNvPicPr>
            <a:picLocks noChangeAspect="1"/>
          </p:cNvPicPr>
          <p:nvPr/>
        </p:nvPicPr>
        <p:blipFill>
          <a:blip r:embed="rId4"/>
          <a:stretch>
            <a:fillRect/>
          </a:stretch>
        </p:blipFill>
        <p:spPr>
          <a:xfrm>
            <a:off x="7673619" y="1857076"/>
            <a:ext cx="2171700" cy="1874901"/>
          </a:xfrm>
          <a:prstGeom prst="rect">
            <a:avLst/>
          </a:prstGeom>
        </p:spPr>
      </p:pic>
      <p:pic>
        <p:nvPicPr>
          <p:cNvPr id="28" name="Picture 27">
            <a:extLst>
              <a:ext uri="{FF2B5EF4-FFF2-40B4-BE49-F238E27FC236}">
                <a16:creationId xmlns:a16="http://schemas.microsoft.com/office/drawing/2014/main" id="{9220A4EA-28C6-496C-8A1C-01918802E2A3}"/>
              </a:ext>
            </a:extLst>
          </p:cNvPr>
          <p:cNvPicPr>
            <a:picLocks noChangeAspect="1"/>
          </p:cNvPicPr>
          <p:nvPr/>
        </p:nvPicPr>
        <p:blipFill>
          <a:blip r:embed="rId5"/>
          <a:stretch>
            <a:fillRect/>
          </a:stretch>
        </p:blipFill>
        <p:spPr>
          <a:xfrm>
            <a:off x="1620587" y="1886660"/>
            <a:ext cx="1824734" cy="1622189"/>
          </a:xfrm>
          <a:prstGeom prst="rect">
            <a:avLst/>
          </a:prstGeom>
        </p:spPr>
      </p:pic>
      <p:grpSp>
        <p:nvGrpSpPr>
          <p:cNvPr id="5" name="Group 4">
            <a:extLst>
              <a:ext uri="{FF2B5EF4-FFF2-40B4-BE49-F238E27FC236}">
                <a16:creationId xmlns:a16="http://schemas.microsoft.com/office/drawing/2014/main" id="{34A748DA-388A-B748-6BFD-6FA2FF5DCFCF}"/>
              </a:ext>
            </a:extLst>
          </p:cNvPr>
          <p:cNvGrpSpPr/>
          <p:nvPr/>
        </p:nvGrpSpPr>
        <p:grpSpPr>
          <a:xfrm>
            <a:off x="4743450" y="2570349"/>
            <a:ext cx="2519879" cy="400110"/>
            <a:chOff x="4743450" y="2570349"/>
            <a:chExt cx="2519879" cy="400110"/>
          </a:xfrm>
        </p:grpSpPr>
        <p:sp>
          <p:nvSpPr>
            <p:cNvPr id="2" name="Oval 15">
              <a:extLst>
                <a:ext uri="{FF2B5EF4-FFF2-40B4-BE49-F238E27FC236}">
                  <a16:creationId xmlns:a16="http://schemas.microsoft.com/office/drawing/2014/main" id="{C2334E7B-9143-3D42-639A-978686CEFF75}"/>
                </a:ext>
              </a:extLst>
            </p:cNvPr>
            <p:cNvSpPr>
              <a:spLocks noChangeArrowheads="1"/>
            </p:cNvSpPr>
            <p:nvPr/>
          </p:nvSpPr>
          <p:spPr bwMode="auto">
            <a:xfrm>
              <a:off x="4743450" y="2676880"/>
              <a:ext cx="285750" cy="285750"/>
            </a:xfrm>
            <a:prstGeom prst="ellipse">
              <a:avLst/>
            </a:prstGeom>
            <a:solidFill>
              <a:srgbClr val="B5EDC2"/>
            </a:solidFill>
            <a:ln w="9525">
              <a:solidFill>
                <a:schemeClr val="tx1"/>
              </a:solidFill>
              <a:round/>
              <a:headEnd/>
              <a:tailEnd/>
            </a:ln>
          </p:spPr>
          <p:txBody>
            <a:bodyPr wrap="none" anchor="ctr"/>
            <a:lstStyle/>
            <a:p>
              <a:endParaRPr lang="en-US" sz="1800">
                <a:latin typeface="Calibri" pitchFamily="34" charset="0"/>
              </a:endParaRPr>
            </a:p>
          </p:txBody>
        </p:sp>
        <p:sp>
          <p:nvSpPr>
            <p:cNvPr id="3" name="Oval 16">
              <a:extLst>
                <a:ext uri="{FF2B5EF4-FFF2-40B4-BE49-F238E27FC236}">
                  <a16:creationId xmlns:a16="http://schemas.microsoft.com/office/drawing/2014/main" id="{8E61A228-39CB-4259-B70D-1A5D7CF1CECD}"/>
                </a:ext>
              </a:extLst>
            </p:cNvPr>
            <p:cNvSpPr>
              <a:spLocks noChangeArrowheads="1"/>
            </p:cNvSpPr>
            <p:nvPr/>
          </p:nvSpPr>
          <p:spPr bwMode="auto">
            <a:xfrm>
              <a:off x="5886450" y="2676880"/>
              <a:ext cx="285750" cy="285750"/>
            </a:xfrm>
            <a:prstGeom prst="ellipse">
              <a:avLst/>
            </a:prstGeom>
            <a:solidFill>
              <a:srgbClr val="B5EDC2"/>
            </a:solidFill>
            <a:ln w="9525">
              <a:solidFill>
                <a:schemeClr val="tx1"/>
              </a:solidFill>
              <a:round/>
              <a:headEnd/>
              <a:tailEnd/>
            </a:ln>
          </p:spPr>
          <p:txBody>
            <a:bodyPr wrap="none" anchor="ctr"/>
            <a:lstStyle/>
            <a:p>
              <a:endParaRPr lang="en-US" sz="1800">
                <a:latin typeface="Calibri" pitchFamily="34" charset="0"/>
              </a:endParaRPr>
            </a:p>
          </p:txBody>
        </p:sp>
        <p:sp>
          <p:nvSpPr>
            <p:cNvPr id="4" name="Rectangle 3">
              <a:extLst>
                <a:ext uri="{FF2B5EF4-FFF2-40B4-BE49-F238E27FC236}">
                  <a16:creationId xmlns:a16="http://schemas.microsoft.com/office/drawing/2014/main" id="{6909435E-2F9E-E91E-E5AB-00A279CEC495}"/>
                </a:ext>
              </a:extLst>
            </p:cNvPr>
            <p:cNvSpPr/>
            <p:nvPr/>
          </p:nvSpPr>
          <p:spPr>
            <a:xfrm>
              <a:off x="6331664" y="2570349"/>
              <a:ext cx="931665" cy="400110"/>
            </a:xfrm>
            <a:prstGeom prst="rect">
              <a:avLst/>
            </a:prstGeom>
            <a:solidFill>
              <a:schemeClr val="bg1"/>
            </a:solidFill>
          </p:spPr>
          <p:txBody>
            <a:bodyPr wrap="none">
              <a:spAutoFit/>
            </a:bodyPr>
            <a:lstStyle/>
            <a:p>
              <a:pPr algn="ctr">
                <a:spcBef>
                  <a:spcPct val="50000"/>
                </a:spcBef>
              </a:pPr>
              <a:r>
                <a:rPr lang="en-US" sz="2000" b="1" dirty="0">
                  <a:latin typeface="Calibri" pitchFamily="34" charset="0"/>
                </a:rPr>
                <a:t>chance</a:t>
              </a:r>
            </a:p>
          </p:txBody>
        </p:sp>
      </p:grpSp>
    </p:spTree>
    <p:extLst>
      <p:ext uri="{BB962C8B-B14F-4D97-AF65-F5344CB8AC3E}">
        <p14:creationId xmlns:p14="http://schemas.microsoft.com/office/powerpoint/2010/main" val="2110562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1000"/>
                                        <p:tgtEl>
                                          <p:spTgt spid="5"/>
                                        </p:tgtEl>
                                      </p:cBhvr>
                                    </p:animEffect>
                                  </p:childTnLst>
                                </p:cTn>
                              </p:par>
                              <p:par>
                                <p:cTn id="8" presetID="9" presetClass="entr" presetSubtype="0" fill="hold"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dissolve">
                                      <p:cBhvr>
                                        <p:cTn id="10" dur="1000"/>
                                        <p:tgtEl>
                                          <p:spTgt spid="27"/>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dissolve">
                                      <p:cBhvr>
                                        <p:cTn id="13" dur="1000"/>
                                        <p:tgtEl>
                                          <p:spTgt spid="26"/>
                                        </p:tgtEl>
                                      </p:cBhvr>
                                    </p:animEffect>
                                  </p:childTnLst>
                                </p:cTn>
                              </p:par>
                              <p:par>
                                <p:cTn id="14" presetID="9" presetClass="exit" presetSubtype="0" fill="hold" grpId="0" nodeType="withEffect">
                                  <p:stCondLst>
                                    <p:cond delay="0"/>
                                  </p:stCondLst>
                                  <p:childTnLst>
                                    <p:animEffect transition="out" filter="dissolve">
                                      <p:cBhvr>
                                        <p:cTn id="15" dur="500"/>
                                        <p:tgtEl>
                                          <p:spTgt spid="10"/>
                                        </p:tgtEl>
                                      </p:cBhvr>
                                    </p:animEffect>
                                    <p:set>
                                      <p:cBhvr>
                                        <p:cTn id="16" dur="1" fill="hold">
                                          <p:stCondLst>
                                            <p:cond delay="499"/>
                                          </p:stCondLst>
                                        </p:cTn>
                                        <p:tgtEl>
                                          <p:spTgt spid="10"/>
                                        </p:tgtEl>
                                        <p:attrNameLst>
                                          <p:attrName>style.visibility</p:attrName>
                                        </p:attrNameLst>
                                      </p:cBhvr>
                                      <p:to>
                                        <p:strVal val="hidden"/>
                                      </p:to>
                                    </p:set>
                                  </p:childTnLst>
                                </p:cTn>
                              </p:par>
                              <p:par>
                                <p:cTn id="17" presetID="9" presetClass="exit" presetSubtype="0" fill="hold" grpId="0" nodeType="withEffect">
                                  <p:stCondLst>
                                    <p:cond delay="0"/>
                                  </p:stCondLst>
                                  <p:childTnLst>
                                    <p:animEffect transition="out" filter="dissolve">
                                      <p:cBhvr>
                                        <p:cTn id="18" dur="500"/>
                                        <p:tgtEl>
                                          <p:spTgt spid="11"/>
                                        </p:tgtEl>
                                      </p:cBhvr>
                                    </p:animEffect>
                                    <p:set>
                                      <p:cBhvr>
                                        <p:cTn id="19" dur="1" fill="hold">
                                          <p:stCondLst>
                                            <p:cond delay="499"/>
                                          </p:stCondLst>
                                        </p:cTn>
                                        <p:tgtEl>
                                          <p:spTgt spid="11"/>
                                        </p:tgtEl>
                                        <p:attrNameLst>
                                          <p:attrName>style.visibility</p:attrName>
                                        </p:attrNameLst>
                                      </p:cBhvr>
                                      <p:to>
                                        <p:strVal val="hidden"/>
                                      </p:to>
                                    </p:set>
                                  </p:childTnLst>
                                </p:cTn>
                              </p:par>
                              <p:par>
                                <p:cTn id="20" presetID="9" presetClass="exit" presetSubtype="0" fill="hold" nodeType="withEffect">
                                  <p:stCondLst>
                                    <p:cond delay="0"/>
                                  </p:stCondLst>
                                  <p:childTnLst>
                                    <p:animEffect transition="out" filter="dissolve">
                                      <p:cBhvr>
                                        <p:cTn id="21" dur="500"/>
                                        <p:tgtEl>
                                          <p:spTgt spid="28"/>
                                        </p:tgtEl>
                                      </p:cBhvr>
                                    </p:animEffect>
                                    <p:set>
                                      <p:cBhvr>
                                        <p:cTn id="22" dur="1" fill="hold">
                                          <p:stCondLst>
                                            <p:cond delay="499"/>
                                          </p:stCondLst>
                                        </p:cTn>
                                        <p:tgtEl>
                                          <p:spTgt spid="2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26"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2"/>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dirty="0"/>
              <a:t>Review: </a:t>
            </a:r>
            <a:r>
              <a:rPr lang="en-US" sz="3600" dirty="0" err="1"/>
              <a:t>Expectimax</a:t>
            </a:r>
            <a:r>
              <a:rPr lang="en-US" sz="3600" dirty="0"/>
              <a:t> Search</a:t>
            </a:r>
            <a:endParaRPr sz="3400" b="1" dirty="0">
              <a:solidFill>
                <a:srgbClr val="370661"/>
              </a:solidFill>
              <a:latin typeface="Open Sans"/>
              <a:ea typeface="Open Sans"/>
              <a:cs typeface="Open Sans"/>
              <a:sym typeface="Open Sans"/>
            </a:endParaRPr>
          </a:p>
        </p:txBody>
      </p:sp>
      <p:sp>
        <p:nvSpPr>
          <p:cNvPr id="64" name="Google Shape;64;p2"/>
          <p:cNvSpPr txBox="1">
            <a:spLocks noGrp="1"/>
          </p:cNvSpPr>
          <p:nvPr>
            <p:ph type="body" idx="1"/>
          </p:nvPr>
        </p:nvSpPr>
        <p:spPr>
          <a:xfrm>
            <a:off x="399675" y="1299625"/>
            <a:ext cx="8272913" cy="5072198"/>
          </a:xfrm>
          <a:prstGeom prst="rect">
            <a:avLst/>
          </a:prstGeom>
          <a:noFill/>
          <a:ln>
            <a:noFill/>
          </a:ln>
        </p:spPr>
        <p:txBody>
          <a:bodyPr spcFirstLastPara="1" wrap="square" lIns="91425" tIns="45700" rIns="91425" bIns="45700" anchor="t" anchorCtr="0">
            <a:normAutofit/>
          </a:bodyPr>
          <a:lstStyle/>
          <a:p>
            <a:pPr>
              <a:lnSpc>
                <a:spcPct val="85000"/>
              </a:lnSpc>
              <a:spcBef>
                <a:spcPct val="0"/>
              </a:spcBef>
            </a:pPr>
            <a:r>
              <a:rPr lang="en-US" dirty="0"/>
              <a:t>Why wouldn’t we know what the result of an action will be?</a:t>
            </a:r>
          </a:p>
          <a:p>
            <a:pPr lvl="1">
              <a:lnSpc>
                <a:spcPct val="85000"/>
              </a:lnSpc>
              <a:spcBef>
                <a:spcPct val="0"/>
              </a:spcBef>
            </a:pPr>
            <a:r>
              <a:rPr lang="en-US" dirty="0"/>
              <a:t>Explicit randomness: rolling dice</a:t>
            </a:r>
          </a:p>
          <a:p>
            <a:pPr lvl="1">
              <a:lnSpc>
                <a:spcPct val="85000"/>
              </a:lnSpc>
              <a:spcBef>
                <a:spcPct val="0"/>
              </a:spcBef>
            </a:pPr>
            <a:r>
              <a:rPr lang="en-US" dirty="0"/>
              <a:t>Actions can fail: when moving a robot, wheels might slip</a:t>
            </a:r>
          </a:p>
          <a:p>
            <a:pPr lvl="1">
              <a:lnSpc>
                <a:spcPct val="85000"/>
              </a:lnSpc>
              <a:spcBef>
                <a:spcPct val="0"/>
              </a:spcBef>
            </a:pPr>
            <a:endParaRPr lang="en-US" dirty="0"/>
          </a:p>
          <a:p>
            <a:pPr>
              <a:lnSpc>
                <a:spcPct val="85000"/>
              </a:lnSpc>
              <a:spcBef>
                <a:spcPct val="0"/>
              </a:spcBef>
            </a:pPr>
            <a:r>
              <a:rPr lang="en-US" dirty="0"/>
              <a:t>Values should now reflect average-case (</a:t>
            </a:r>
            <a:r>
              <a:rPr lang="en-US" dirty="0" err="1"/>
              <a:t>expectimax</a:t>
            </a:r>
            <a:r>
              <a:rPr lang="en-US" dirty="0"/>
              <a:t>) outcomes, not worst-case (minimax) outcomes</a:t>
            </a:r>
          </a:p>
          <a:p>
            <a:pPr>
              <a:lnSpc>
                <a:spcPct val="85000"/>
              </a:lnSpc>
              <a:spcBef>
                <a:spcPct val="0"/>
              </a:spcBef>
            </a:pPr>
            <a:endParaRPr lang="en-US" dirty="0"/>
          </a:p>
          <a:p>
            <a:pPr>
              <a:lnSpc>
                <a:spcPct val="85000"/>
              </a:lnSpc>
              <a:spcBef>
                <a:spcPct val="0"/>
              </a:spcBef>
            </a:pPr>
            <a:r>
              <a:rPr lang="en-US" dirty="0" err="1">
                <a:solidFill>
                  <a:srgbClr val="C00000"/>
                </a:solidFill>
              </a:rPr>
              <a:t>Expectimax</a:t>
            </a:r>
            <a:r>
              <a:rPr lang="en-US" dirty="0">
                <a:solidFill>
                  <a:srgbClr val="C00000"/>
                </a:solidFill>
              </a:rPr>
              <a:t> search:</a:t>
            </a:r>
            <a:r>
              <a:rPr lang="en-US" dirty="0"/>
              <a:t> compute the average score under optimal play</a:t>
            </a:r>
          </a:p>
          <a:p>
            <a:pPr lvl="1">
              <a:lnSpc>
                <a:spcPct val="85000"/>
              </a:lnSpc>
              <a:spcBef>
                <a:spcPct val="0"/>
              </a:spcBef>
            </a:pPr>
            <a:r>
              <a:rPr lang="en-US" dirty="0"/>
              <a:t>Max nodes as in minimax search</a:t>
            </a:r>
          </a:p>
          <a:p>
            <a:pPr lvl="1">
              <a:lnSpc>
                <a:spcPct val="85000"/>
              </a:lnSpc>
              <a:spcBef>
                <a:spcPct val="0"/>
              </a:spcBef>
            </a:pPr>
            <a:r>
              <a:rPr lang="en-US" dirty="0"/>
              <a:t>Chance nodes are like min nodes but the outcome is uncertain</a:t>
            </a:r>
          </a:p>
          <a:p>
            <a:pPr lvl="1">
              <a:lnSpc>
                <a:spcPct val="85000"/>
              </a:lnSpc>
              <a:spcBef>
                <a:spcPct val="0"/>
              </a:spcBef>
            </a:pPr>
            <a:r>
              <a:rPr lang="en-US" dirty="0"/>
              <a:t>Calculate their </a:t>
            </a:r>
            <a:r>
              <a:rPr lang="en-US" dirty="0">
                <a:solidFill>
                  <a:srgbClr val="CC0000"/>
                </a:solidFill>
              </a:rPr>
              <a:t>expected utilities</a:t>
            </a:r>
            <a:endParaRPr lang="en-US" dirty="0"/>
          </a:p>
          <a:p>
            <a:pPr lvl="1">
              <a:lnSpc>
                <a:spcPct val="85000"/>
              </a:lnSpc>
              <a:spcBef>
                <a:spcPct val="0"/>
              </a:spcBef>
            </a:pPr>
            <a:r>
              <a:rPr lang="en-US" dirty="0"/>
              <a:t>Take weighted average (expectation) of children</a:t>
            </a:r>
          </a:p>
          <a:p>
            <a:pPr>
              <a:lnSpc>
                <a:spcPct val="85000"/>
              </a:lnSpc>
              <a:spcBef>
                <a:spcPct val="0"/>
              </a:spcBef>
            </a:pPr>
            <a:endParaRPr lang="en-US" dirty="0"/>
          </a:p>
          <a:p>
            <a:pPr>
              <a:lnSpc>
                <a:spcPct val="85000"/>
              </a:lnSpc>
              <a:spcBef>
                <a:spcPct val="0"/>
              </a:spcBef>
            </a:pPr>
            <a:r>
              <a:rPr lang="en-US" dirty="0"/>
              <a:t>In this module, we’ll learn how to formalize the underlying uncertain-result problems as </a:t>
            </a:r>
            <a:r>
              <a:rPr lang="en-US" dirty="0">
                <a:solidFill>
                  <a:srgbClr val="C00000"/>
                </a:solidFill>
              </a:rPr>
              <a:t>Markov Decision Processes</a:t>
            </a:r>
          </a:p>
        </p:txBody>
      </p:sp>
      <p:pic>
        <p:nvPicPr>
          <p:cNvPr id="66" name="Google Shape;66;p2"/>
          <p:cNvPicPr preferRelativeResize="0"/>
          <p:nvPr/>
        </p:nvPicPr>
        <p:blipFill rotWithShape="1">
          <a:blip r:embed="rId3">
            <a:alphaModFix/>
          </a:blip>
          <a:srcRect l="46493" t="230" r="43071" b="-230"/>
          <a:stretch/>
        </p:blipFill>
        <p:spPr>
          <a:xfrm>
            <a:off x="11603925" y="0"/>
            <a:ext cx="590700" cy="3772950"/>
          </a:xfrm>
          <a:prstGeom prst="rect">
            <a:avLst/>
          </a:prstGeom>
          <a:noFill/>
          <a:ln>
            <a:noFill/>
          </a:ln>
        </p:spPr>
      </p:pic>
      <p:sp>
        <p:nvSpPr>
          <p:cNvPr id="67" name="Google Shape;67;p2"/>
          <p:cNvSpPr/>
          <p:nvPr/>
        </p:nvSpPr>
        <p:spPr>
          <a:xfrm>
            <a:off x="11603919" y="3696759"/>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11" name="AutoShape 4">
            <a:extLst>
              <a:ext uri="{FF2B5EF4-FFF2-40B4-BE49-F238E27FC236}">
                <a16:creationId xmlns:a16="http://schemas.microsoft.com/office/drawing/2014/main" id="{E7F7CBC4-E542-401D-973E-B175EB77E6B8}"/>
              </a:ext>
            </a:extLst>
          </p:cNvPr>
          <p:cNvSpPr>
            <a:spLocks noChangeArrowheads="1"/>
          </p:cNvSpPr>
          <p:nvPr/>
        </p:nvSpPr>
        <p:spPr bwMode="auto">
          <a:xfrm>
            <a:off x="9638194" y="2568416"/>
            <a:ext cx="285750" cy="228600"/>
          </a:xfrm>
          <a:prstGeom prst="triangle">
            <a:avLst>
              <a:gd name="adj" fmla="val 50000"/>
            </a:avLst>
          </a:prstGeom>
          <a:solidFill>
            <a:srgbClr val="99CCFF"/>
          </a:solidFill>
          <a:ln w="9525">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sp>
        <p:nvSpPr>
          <p:cNvPr id="12" name="Rectangle 5">
            <a:extLst>
              <a:ext uri="{FF2B5EF4-FFF2-40B4-BE49-F238E27FC236}">
                <a16:creationId xmlns:a16="http://schemas.microsoft.com/office/drawing/2014/main" id="{A4FE33F2-B85D-44A8-9AA3-0560522971A3}"/>
              </a:ext>
            </a:extLst>
          </p:cNvPr>
          <p:cNvSpPr>
            <a:spLocks noChangeArrowheads="1"/>
          </p:cNvSpPr>
          <p:nvPr/>
        </p:nvSpPr>
        <p:spPr bwMode="auto">
          <a:xfrm>
            <a:off x="8780944" y="4282916"/>
            <a:ext cx="285750" cy="228600"/>
          </a:xfrm>
          <a:prstGeom prst="rect">
            <a:avLst/>
          </a:prstGeom>
          <a:solidFill>
            <a:srgbClr val="CCCCCC"/>
          </a:solidFill>
          <a:ln w="9525">
            <a:solidFill>
              <a:schemeClr val="tx1"/>
            </a:solidFill>
            <a:miter lim="800000"/>
            <a:headEnd/>
            <a:tailEnd/>
          </a:ln>
        </p:spPr>
        <p:txBody>
          <a:bodyPr wrap="none" anchor="ctr"/>
          <a:lstStyle/>
          <a:p>
            <a:pPr algn="ctr"/>
            <a:r>
              <a:rPr lang="en-US" sz="1800">
                <a:latin typeface="Open Sans" panose="020B0604020202020204" charset="0"/>
                <a:ea typeface="Open Sans" panose="020B0604020202020204" charset="0"/>
                <a:cs typeface="Open Sans" panose="020B0604020202020204" charset="0"/>
              </a:rPr>
              <a:t>10</a:t>
            </a:r>
          </a:p>
        </p:txBody>
      </p:sp>
      <p:sp>
        <p:nvSpPr>
          <p:cNvPr id="13" name="Rectangle 6">
            <a:extLst>
              <a:ext uri="{FF2B5EF4-FFF2-40B4-BE49-F238E27FC236}">
                <a16:creationId xmlns:a16="http://schemas.microsoft.com/office/drawing/2014/main" id="{C0639A1E-68B0-44F0-BFFB-4DECB95FB517}"/>
              </a:ext>
            </a:extLst>
          </p:cNvPr>
          <p:cNvSpPr>
            <a:spLocks noChangeArrowheads="1"/>
          </p:cNvSpPr>
          <p:nvPr/>
        </p:nvSpPr>
        <p:spPr bwMode="auto">
          <a:xfrm>
            <a:off x="9295294" y="4282916"/>
            <a:ext cx="285750" cy="228600"/>
          </a:xfrm>
          <a:prstGeom prst="rect">
            <a:avLst/>
          </a:prstGeom>
          <a:solidFill>
            <a:srgbClr val="CCCCCC"/>
          </a:solidFill>
          <a:ln w="9525">
            <a:solidFill>
              <a:schemeClr val="tx1"/>
            </a:solidFill>
            <a:miter lim="800000"/>
            <a:headEnd/>
            <a:tailEnd/>
          </a:ln>
        </p:spPr>
        <p:txBody>
          <a:bodyPr wrap="none" anchor="ctr"/>
          <a:lstStyle/>
          <a:p>
            <a:pPr algn="ctr"/>
            <a:r>
              <a:rPr lang="en-US" sz="1800">
                <a:latin typeface="Open Sans" panose="020B0604020202020204" charset="0"/>
                <a:ea typeface="Open Sans" panose="020B0604020202020204" charset="0"/>
                <a:cs typeface="Open Sans" panose="020B0604020202020204" charset="0"/>
              </a:rPr>
              <a:t>4</a:t>
            </a:r>
          </a:p>
        </p:txBody>
      </p:sp>
      <p:sp>
        <p:nvSpPr>
          <p:cNvPr id="14" name="Rectangle 7">
            <a:extLst>
              <a:ext uri="{FF2B5EF4-FFF2-40B4-BE49-F238E27FC236}">
                <a16:creationId xmlns:a16="http://schemas.microsoft.com/office/drawing/2014/main" id="{2D938FB6-416D-4FBF-9E5E-A300CBDED1AA}"/>
              </a:ext>
            </a:extLst>
          </p:cNvPr>
          <p:cNvSpPr>
            <a:spLocks noChangeArrowheads="1"/>
          </p:cNvSpPr>
          <p:nvPr/>
        </p:nvSpPr>
        <p:spPr bwMode="auto">
          <a:xfrm>
            <a:off x="9923944" y="4282916"/>
            <a:ext cx="285750" cy="228600"/>
          </a:xfrm>
          <a:prstGeom prst="rect">
            <a:avLst/>
          </a:prstGeom>
          <a:solidFill>
            <a:srgbClr val="CCCCCC"/>
          </a:solidFill>
          <a:ln w="9525">
            <a:solidFill>
              <a:schemeClr val="tx1"/>
            </a:solidFill>
            <a:miter lim="800000"/>
            <a:headEnd/>
            <a:tailEnd/>
          </a:ln>
        </p:spPr>
        <p:txBody>
          <a:bodyPr wrap="none" anchor="ctr"/>
          <a:lstStyle/>
          <a:p>
            <a:pPr algn="ctr"/>
            <a:r>
              <a:rPr lang="en-US" sz="1800">
                <a:latin typeface="Open Sans" panose="020B0604020202020204" charset="0"/>
                <a:ea typeface="Open Sans" panose="020B0604020202020204" charset="0"/>
                <a:cs typeface="Open Sans" panose="020B0604020202020204" charset="0"/>
              </a:rPr>
              <a:t>5</a:t>
            </a:r>
          </a:p>
        </p:txBody>
      </p:sp>
      <p:sp>
        <p:nvSpPr>
          <p:cNvPr id="15" name="Rectangle 8">
            <a:extLst>
              <a:ext uri="{FF2B5EF4-FFF2-40B4-BE49-F238E27FC236}">
                <a16:creationId xmlns:a16="http://schemas.microsoft.com/office/drawing/2014/main" id="{27FFF03C-0C5E-4209-AD95-C8C585818F44}"/>
              </a:ext>
            </a:extLst>
          </p:cNvPr>
          <p:cNvSpPr>
            <a:spLocks noChangeArrowheads="1"/>
          </p:cNvSpPr>
          <p:nvPr/>
        </p:nvSpPr>
        <p:spPr bwMode="auto">
          <a:xfrm>
            <a:off x="10495444" y="4282916"/>
            <a:ext cx="285750" cy="228600"/>
          </a:xfrm>
          <a:prstGeom prst="rect">
            <a:avLst/>
          </a:prstGeom>
          <a:solidFill>
            <a:srgbClr val="CCCCCC"/>
          </a:solidFill>
          <a:ln w="9525">
            <a:solidFill>
              <a:schemeClr val="tx1"/>
            </a:solidFill>
            <a:miter lim="800000"/>
            <a:headEnd/>
            <a:tailEnd/>
          </a:ln>
        </p:spPr>
        <p:txBody>
          <a:bodyPr wrap="none" anchor="ctr"/>
          <a:lstStyle/>
          <a:p>
            <a:pPr algn="ctr"/>
            <a:r>
              <a:rPr lang="en-US" sz="1800">
                <a:latin typeface="Open Sans" panose="020B0604020202020204" charset="0"/>
                <a:ea typeface="Open Sans" panose="020B0604020202020204" charset="0"/>
                <a:cs typeface="Open Sans" panose="020B0604020202020204" charset="0"/>
              </a:rPr>
              <a:t>7</a:t>
            </a:r>
          </a:p>
        </p:txBody>
      </p:sp>
      <p:cxnSp>
        <p:nvCxnSpPr>
          <p:cNvPr id="16" name="AutoShape 9">
            <a:extLst>
              <a:ext uri="{FF2B5EF4-FFF2-40B4-BE49-F238E27FC236}">
                <a16:creationId xmlns:a16="http://schemas.microsoft.com/office/drawing/2014/main" id="{DA88386D-89C5-460F-89CE-619ED3BB444C}"/>
              </a:ext>
            </a:extLst>
          </p:cNvPr>
          <p:cNvCxnSpPr>
            <a:cxnSpLocks noChangeShapeType="1"/>
            <a:stCxn id="11" idx="3"/>
            <a:endCxn id="22" idx="0"/>
          </p:cNvCxnSpPr>
          <p:nvPr/>
        </p:nvCxnSpPr>
        <p:spPr bwMode="auto">
          <a:xfrm flipH="1">
            <a:off x="9209569" y="2797016"/>
            <a:ext cx="571500" cy="457200"/>
          </a:xfrm>
          <a:prstGeom prst="straightConnector1">
            <a:avLst/>
          </a:prstGeom>
          <a:noFill/>
          <a:ln w="9525">
            <a:solidFill>
              <a:schemeClr val="tx1"/>
            </a:solidFill>
            <a:round/>
            <a:headEnd/>
            <a:tailEnd type="triangle" w="med" len="med"/>
          </a:ln>
        </p:spPr>
      </p:cxnSp>
      <p:cxnSp>
        <p:nvCxnSpPr>
          <p:cNvPr id="17" name="AutoShape 10">
            <a:extLst>
              <a:ext uri="{FF2B5EF4-FFF2-40B4-BE49-F238E27FC236}">
                <a16:creationId xmlns:a16="http://schemas.microsoft.com/office/drawing/2014/main" id="{565902C6-6239-4776-89B8-94F53C4307B9}"/>
              </a:ext>
            </a:extLst>
          </p:cNvPr>
          <p:cNvCxnSpPr>
            <a:cxnSpLocks noChangeShapeType="1"/>
            <a:stCxn id="11" idx="3"/>
            <a:endCxn id="23" idx="0"/>
          </p:cNvCxnSpPr>
          <p:nvPr/>
        </p:nvCxnSpPr>
        <p:spPr bwMode="auto">
          <a:xfrm>
            <a:off x="9781069" y="2797016"/>
            <a:ext cx="571500" cy="457200"/>
          </a:xfrm>
          <a:prstGeom prst="straightConnector1">
            <a:avLst/>
          </a:prstGeom>
          <a:noFill/>
          <a:ln w="9525">
            <a:solidFill>
              <a:schemeClr val="tx1"/>
            </a:solidFill>
            <a:round/>
            <a:headEnd/>
            <a:tailEnd type="triangle" w="med" len="med"/>
          </a:ln>
        </p:spPr>
      </p:cxnSp>
      <p:cxnSp>
        <p:nvCxnSpPr>
          <p:cNvPr id="18" name="AutoShape 11">
            <a:extLst>
              <a:ext uri="{FF2B5EF4-FFF2-40B4-BE49-F238E27FC236}">
                <a16:creationId xmlns:a16="http://schemas.microsoft.com/office/drawing/2014/main" id="{84B54E52-6897-4DBA-A3AB-A9E58B99EA64}"/>
              </a:ext>
            </a:extLst>
          </p:cNvPr>
          <p:cNvCxnSpPr>
            <a:cxnSpLocks noChangeShapeType="1"/>
            <a:endCxn id="12" idx="0"/>
          </p:cNvCxnSpPr>
          <p:nvPr/>
        </p:nvCxnSpPr>
        <p:spPr bwMode="auto">
          <a:xfrm flipH="1">
            <a:off x="8923819" y="3539966"/>
            <a:ext cx="285750" cy="742950"/>
          </a:xfrm>
          <a:prstGeom prst="straightConnector1">
            <a:avLst/>
          </a:prstGeom>
          <a:noFill/>
          <a:ln w="9525">
            <a:solidFill>
              <a:schemeClr val="tx1"/>
            </a:solidFill>
            <a:round/>
            <a:headEnd/>
            <a:tailEnd type="triangle" w="med" len="med"/>
          </a:ln>
        </p:spPr>
      </p:cxnSp>
      <p:cxnSp>
        <p:nvCxnSpPr>
          <p:cNvPr id="19" name="AutoShape 12">
            <a:extLst>
              <a:ext uri="{FF2B5EF4-FFF2-40B4-BE49-F238E27FC236}">
                <a16:creationId xmlns:a16="http://schemas.microsoft.com/office/drawing/2014/main" id="{B5BDA5C6-10A0-4D08-8A07-3A9D758C2C0E}"/>
              </a:ext>
            </a:extLst>
          </p:cNvPr>
          <p:cNvCxnSpPr>
            <a:cxnSpLocks noChangeShapeType="1"/>
            <a:endCxn id="13" idx="0"/>
          </p:cNvCxnSpPr>
          <p:nvPr/>
        </p:nvCxnSpPr>
        <p:spPr bwMode="auto">
          <a:xfrm>
            <a:off x="9209569" y="3539966"/>
            <a:ext cx="228600" cy="742950"/>
          </a:xfrm>
          <a:prstGeom prst="straightConnector1">
            <a:avLst/>
          </a:prstGeom>
          <a:noFill/>
          <a:ln w="9525">
            <a:solidFill>
              <a:schemeClr val="tx1"/>
            </a:solidFill>
            <a:round/>
            <a:headEnd/>
            <a:tailEnd type="triangle" w="med" len="med"/>
          </a:ln>
        </p:spPr>
      </p:cxnSp>
      <p:cxnSp>
        <p:nvCxnSpPr>
          <p:cNvPr id="20" name="AutoShape 13">
            <a:extLst>
              <a:ext uri="{FF2B5EF4-FFF2-40B4-BE49-F238E27FC236}">
                <a16:creationId xmlns:a16="http://schemas.microsoft.com/office/drawing/2014/main" id="{C228F14A-EC84-45CD-BFD9-4E2694F37A2E}"/>
              </a:ext>
            </a:extLst>
          </p:cNvPr>
          <p:cNvCxnSpPr>
            <a:cxnSpLocks noChangeShapeType="1"/>
            <a:endCxn id="14" idx="0"/>
          </p:cNvCxnSpPr>
          <p:nvPr/>
        </p:nvCxnSpPr>
        <p:spPr bwMode="auto">
          <a:xfrm flipH="1">
            <a:off x="10066819" y="3539966"/>
            <a:ext cx="285750" cy="742950"/>
          </a:xfrm>
          <a:prstGeom prst="straightConnector1">
            <a:avLst/>
          </a:prstGeom>
          <a:noFill/>
          <a:ln w="9525">
            <a:solidFill>
              <a:schemeClr val="tx1"/>
            </a:solidFill>
            <a:round/>
            <a:headEnd/>
            <a:tailEnd type="triangle" w="med" len="med"/>
          </a:ln>
        </p:spPr>
      </p:cxnSp>
      <p:cxnSp>
        <p:nvCxnSpPr>
          <p:cNvPr id="21" name="AutoShape 14">
            <a:extLst>
              <a:ext uri="{FF2B5EF4-FFF2-40B4-BE49-F238E27FC236}">
                <a16:creationId xmlns:a16="http://schemas.microsoft.com/office/drawing/2014/main" id="{A0B5CDF9-C85B-4882-BFF5-8E3612870F2C}"/>
              </a:ext>
            </a:extLst>
          </p:cNvPr>
          <p:cNvCxnSpPr>
            <a:cxnSpLocks noChangeShapeType="1"/>
            <a:endCxn id="15" idx="0"/>
          </p:cNvCxnSpPr>
          <p:nvPr/>
        </p:nvCxnSpPr>
        <p:spPr bwMode="auto">
          <a:xfrm>
            <a:off x="10352569" y="3539966"/>
            <a:ext cx="285750" cy="742950"/>
          </a:xfrm>
          <a:prstGeom prst="straightConnector1">
            <a:avLst/>
          </a:prstGeom>
          <a:noFill/>
          <a:ln w="9525">
            <a:solidFill>
              <a:schemeClr val="tx1"/>
            </a:solidFill>
            <a:round/>
            <a:headEnd/>
            <a:tailEnd type="triangle" w="med" len="med"/>
          </a:ln>
        </p:spPr>
      </p:cxnSp>
      <p:sp>
        <p:nvSpPr>
          <p:cNvPr id="22" name="Oval 15">
            <a:extLst>
              <a:ext uri="{FF2B5EF4-FFF2-40B4-BE49-F238E27FC236}">
                <a16:creationId xmlns:a16="http://schemas.microsoft.com/office/drawing/2014/main" id="{721A4439-F1AA-4056-966E-EE82A4ADE5B4}"/>
              </a:ext>
            </a:extLst>
          </p:cNvPr>
          <p:cNvSpPr>
            <a:spLocks noChangeArrowheads="1"/>
          </p:cNvSpPr>
          <p:nvPr/>
        </p:nvSpPr>
        <p:spPr bwMode="auto">
          <a:xfrm>
            <a:off x="9066694" y="3254216"/>
            <a:ext cx="285750" cy="285750"/>
          </a:xfrm>
          <a:prstGeom prst="ellipse">
            <a:avLst/>
          </a:prstGeom>
          <a:solidFill>
            <a:srgbClr val="B5EDC2"/>
          </a:solidFill>
          <a:ln w="9525">
            <a:solidFill>
              <a:schemeClr val="tx1"/>
            </a:solidFill>
            <a:round/>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sp>
        <p:nvSpPr>
          <p:cNvPr id="23" name="Oval 16">
            <a:extLst>
              <a:ext uri="{FF2B5EF4-FFF2-40B4-BE49-F238E27FC236}">
                <a16:creationId xmlns:a16="http://schemas.microsoft.com/office/drawing/2014/main" id="{F9A9836D-3E46-4379-B8C1-06136A52DD88}"/>
              </a:ext>
            </a:extLst>
          </p:cNvPr>
          <p:cNvSpPr>
            <a:spLocks noChangeArrowheads="1"/>
          </p:cNvSpPr>
          <p:nvPr/>
        </p:nvSpPr>
        <p:spPr bwMode="auto">
          <a:xfrm>
            <a:off x="10209694" y="3254216"/>
            <a:ext cx="285750" cy="285750"/>
          </a:xfrm>
          <a:prstGeom prst="ellipse">
            <a:avLst/>
          </a:prstGeom>
          <a:solidFill>
            <a:srgbClr val="B5EDC2"/>
          </a:solidFill>
          <a:ln w="9525">
            <a:solidFill>
              <a:schemeClr val="tx1"/>
            </a:solidFill>
            <a:round/>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sp>
        <p:nvSpPr>
          <p:cNvPr id="24" name="Text Box 17">
            <a:extLst>
              <a:ext uri="{FF2B5EF4-FFF2-40B4-BE49-F238E27FC236}">
                <a16:creationId xmlns:a16="http://schemas.microsoft.com/office/drawing/2014/main" id="{5DE38E8B-6D6C-4393-868E-ABF90902FBBF}"/>
              </a:ext>
            </a:extLst>
          </p:cNvPr>
          <p:cNvSpPr txBox="1">
            <a:spLocks noChangeArrowheads="1"/>
          </p:cNvSpPr>
          <p:nvPr/>
        </p:nvSpPr>
        <p:spPr bwMode="auto">
          <a:xfrm>
            <a:off x="9940613" y="2474833"/>
            <a:ext cx="697706" cy="369332"/>
          </a:xfrm>
          <a:prstGeom prst="rect">
            <a:avLst/>
          </a:prstGeom>
          <a:noFill/>
          <a:ln w="12700">
            <a:noFill/>
            <a:miter lim="800000"/>
            <a:headEnd/>
            <a:tailEnd/>
          </a:ln>
        </p:spPr>
        <p:txBody>
          <a:bodyPr wrap="square" anchor="ctr">
            <a:spAutoFit/>
          </a:bodyPr>
          <a:lstStyle/>
          <a:p>
            <a:pPr algn="ctr">
              <a:spcBef>
                <a:spcPct val="50000"/>
              </a:spcBef>
            </a:pPr>
            <a:r>
              <a:rPr lang="en-US" sz="1800" b="1">
                <a:latin typeface="Open Sans" panose="020B0604020202020204" charset="0"/>
                <a:ea typeface="Open Sans" panose="020B0604020202020204" charset="0"/>
                <a:cs typeface="Open Sans" panose="020B0604020202020204" charset="0"/>
              </a:rPr>
              <a:t>max</a:t>
            </a:r>
          </a:p>
        </p:txBody>
      </p:sp>
      <p:sp>
        <p:nvSpPr>
          <p:cNvPr id="25" name="Text Box 18">
            <a:extLst>
              <a:ext uri="{FF2B5EF4-FFF2-40B4-BE49-F238E27FC236}">
                <a16:creationId xmlns:a16="http://schemas.microsoft.com/office/drawing/2014/main" id="{DD20E3E7-04A0-44F0-B0BA-DCC9CA824C79}"/>
              </a:ext>
            </a:extLst>
          </p:cNvPr>
          <p:cNvSpPr txBox="1">
            <a:spLocks noChangeArrowheads="1"/>
          </p:cNvSpPr>
          <p:nvPr/>
        </p:nvSpPr>
        <p:spPr bwMode="auto">
          <a:xfrm>
            <a:off x="10495443" y="3208258"/>
            <a:ext cx="1108481" cy="369332"/>
          </a:xfrm>
          <a:prstGeom prst="rect">
            <a:avLst/>
          </a:prstGeom>
          <a:noFill/>
          <a:ln w="12700">
            <a:noFill/>
            <a:miter lim="800000"/>
            <a:headEnd/>
            <a:tailEnd/>
          </a:ln>
        </p:spPr>
        <p:txBody>
          <a:bodyPr wrap="square" anchor="ctr">
            <a:spAutoFit/>
          </a:bodyPr>
          <a:lstStyle/>
          <a:p>
            <a:pPr algn="ctr">
              <a:spcBef>
                <a:spcPct val="50000"/>
              </a:spcBef>
            </a:pPr>
            <a:r>
              <a:rPr lang="en-US" sz="1800" b="1" dirty="0">
                <a:latin typeface="Open Sans" panose="020B0604020202020204" charset="0"/>
                <a:ea typeface="Open Sans" panose="020B0604020202020204" charset="0"/>
                <a:cs typeface="Open Sans" panose="020B0604020202020204" charset="0"/>
              </a:rPr>
              <a:t>chance</a:t>
            </a:r>
          </a:p>
        </p:txBody>
      </p:sp>
      <p:sp>
        <p:nvSpPr>
          <p:cNvPr id="26" name="Rectangle 8">
            <a:extLst>
              <a:ext uri="{FF2B5EF4-FFF2-40B4-BE49-F238E27FC236}">
                <a16:creationId xmlns:a16="http://schemas.microsoft.com/office/drawing/2014/main" id="{841419D5-A525-4175-B32B-23B01D8D992B}"/>
              </a:ext>
            </a:extLst>
          </p:cNvPr>
          <p:cNvSpPr>
            <a:spLocks noChangeArrowheads="1"/>
          </p:cNvSpPr>
          <p:nvPr/>
        </p:nvSpPr>
        <p:spPr bwMode="auto">
          <a:xfrm>
            <a:off x="8780944" y="4282916"/>
            <a:ext cx="285750" cy="228600"/>
          </a:xfrm>
          <a:prstGeom prst="rect">
            <a:avLst/>
          </a:prstGeom>
          <a:solidFill>
            <a:srgbClr val="CC99FF"/>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10</a:t>
            </a:r>
          </a:p>
        </p:txBody>
      </p:sp>
      <p:sp>
        <p:nvSpPr>
          <p:cNvPr id="27" name="Rectangle 9">
            <a:extLst>
              <a:ext uri="{FF2B5EF4-FFF2-40B4-BE49-F238E27FC236}">
                <a16:creationId xmlns:a16="http://schemas.microsoft.com/office/drawing/2014/main" id="{201BD7D7-2965-484F-9F64-D5D949380216}"/>
              </a:ext>
            </a:extLst>
          </p:cNvPr>
          <p:cNvSpPr>
            <a:spLocks noChangeArrowheads="1"/>
          </p:cNvSpPr>
          <p:nvPr/>
        </p:nvSpPr>
        <p:spPr bwMode="auto">
          <a:xfrm>
            <a:off x="9295294" y="4282916"/>
            <a:ext cx="285750" cy="228600"/>
          </a:xfrm>
          <a:prstGeom prst="rect">
            <a:avLst/>
          </a:prstGeom>
          <a:solidFill>
            <a:srgbClr val="CC99FF"/>
          </a:solidFill>
          <a:ln w="9525">
            <a:solidFill>
              <a:schemeClr val="tx1"/>
            </a:solidFill>
            <a:miter lim="800000"/>
            <a:headEnd/>
            <a:tailEnd/>
          </a:ln>
        </p:spPr>
        <p:txBody>
          <a:bodyPr wrap="none" anchor="ctr"/>
          <a:lstStyle/>
          <a:p>
            <a:pPr algn="ctr"/>
            <a:r>
              <a:rPr lang="en-US" sz="1800">
                <a:latin typeface="Open Sans" panose="020B0604020202020204" charset="0"/>
                <a:ea typeface="Open Sans" panose="020B0604020202020204" charset="0"/>
                <a:cs typeface="Open Sans" panose="020B0604020202020204" charset="0"/>
              </a:rPr>
              <a:t>10</a:t>
            </a:r>
          </a:p>
        </p:txBody>
      </p:sp>
      <p:sp>
        <p:nvSpPr>
          <p:cNvPr id="28" name="Rectangle 10">
            <a:extLst>
              <a:ext uri="{FF2B5EF4-FFF2-40B4-BE49-F238E27FC236}">
                <a16:creationId xmlns:a16="http://schemas.microsoft.com/office/drawing/2014/main" id="{B629E746-EB94-4407-A151-F108C41DE0BA}"/>
              </a:ext>
            </a:extLst>
          </p:cNvPr>
          <p:cNvSpPr>
            <a:spLocks noChangeArrowheads="1"/>
          </p:cNvSpPr>
          <p:nvPr/>
        </p:nvSpPr>
        <p:spPr bwMode="auto">
          <a:xfrm>
            <a:off x="9923944" y="4282916"/>
            <a:ext cx="285750" cy="228600"/>
          </a:xfrm>
          <a:prstGeom prst="rect">
            <a:avLst/>
          </a:prstGeom>
          <a:solidFill>
            <a:srgbClr val="CC99FF"/>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9</a:t>
            </a:r>
          </a:p>
        </p:txBody>
      </p:sp>
      <p:sp>
        <p:nvSpPr>
          <p:cNvPr id="29" name="Rectangle 11">
            <a:extLst>
              <a:ext uri="{FF2B5EF4-FFF2-40B4-BE49-F238E27FC236}">
                <a16:creationId xmlns:a16="http://schemas.microsoft.com/office/drawing/2014/main" id="{03F31BAD-B6DC-4E2C-9650-F69A9317EEEA}"/>
              </a:ext>
            </a:extLst>
          </p:cNvPr>
          <p:cNvSpPr>
            <a:spLocks noChangeArrowheads="1"/>
          </p:cNvSpPr>
          <p:nvPr/>
        </p:nvSpPr>
        <p:spPr bwMode="auto">
          <a:xfrm>
            <a:off x="10495444" y="4282916"/>
            <a:ext cx="285750" cy="228600"/>
          </a:xfrm>
          <a:prstGeom prst="rect">
            <a:avLst/>
          </a:prstGeom>
          <a:solidFill>
            <a:srgbClr val="CC99FF"/>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100</a:t>
            </a:r>
          </a:p>
        </p:txBody>
      </p:sp>
    </p:spTree>
    <p:extLst>
      <p:ext uri="{BB962C8B-B14F-4D97-AF65-F5344CB8AC3E}">
        <p14:creationId xmlns:p14="http://schemas.microsoft.com/office/powerpoint/2010/main" val="37577791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2"/>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dirty="0"/>
              <a:t>Review: </a:t>
            </a:r>
            <a:r>
              <a:rPr lang="en-US" sz="3600" dirty="0" err="1"/>
              <a:t>Expectimax</a:t>
            </a:r>
            <a:r>
              <a:rPr lang="en-US" sz="3600" dirty="0"/>
              <a:t> Pseudocode</a:t>
            </a:r>
            <a:endParaRPr sz="3400" b="1" dirty="0">
              <a:solidFill>
                <a:srgbClr val="370661"/>
              </a:solidFill>
              <a:latin typeface="Open Sans"/>
              <a:ea typeface="Open Sans"/>
              <a:cs typeface="Open Sans"/>
              <a:sym typeface="Open Sans"/>
            </a:endParaRPr>
          </a:p>
        </p:txBody>
      </p:sp>
      <p:pic>
        <p:nvPicPr>
          <p:cNvPr id="66" name="Google Shape;66;p2"/>
          <p:cNvPicPr preferRelativeResize="0"/>
          <p:nvPr/>
        </p:nvPicPr>
        <p:blipFill rotWithShape="1">
          <a:blip r:embed="rId3">
            <a:alphaModFix/>
          </a:blip>
          <a:srcRect l="46493" t="230" r="43071" b="-230"/>
          <a:stretch/>
        </p:blipFill>
        <p:spPr>
          <a:xfrm>
            <a:off x="11603925" y="0"/>
            <a:ext cx="590700" cy="3772950"/>
          </a:xfrm>
          <a:prstGeom prst="rect">
            <a:avLst/>
          </a:prstGeom>
          <a:noFill/>
          <a:ln>
            <a:noFill/>
          </a:ln>
        </p:spPr>
      </p:pic>
      <p:sp>
        <p:nvSpPr>
          <p:cNvPr id="67" name="Google Shape;67;p2"/>
          <p:cNvSpPr/>
          <p:nvPr/>
        </p:nvSpPr>
        <p:spPr>
          <a:xfrm>
            <a:off x="11603919" y="3696759"/>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9" name="Left-Right-Up Arrow 8">
            <a:extLst>
              <a:ext uri="{FF2B5EF4-FFF2-40B4-BE49-F238E27FC236}">
                <a16:creationId xmlns:a16="http://schemas.microsoft.com/office/drawing/2014/main" id="{9DA7552B-9621-41F7-A8F7-1B0F2D34E026}"/>
              </a:ext>
            </a:extLst>
          </p:cNvPr>
          <p:cNvSpPr/>
          <p:nvPr/>
        </p:nvSpPr>
        <p:spPr>
          <a:xfrm>
            <a:off x="5077813" y="3016920"/>
            <a:ext cx="1539069" cy="1796525"/>
          </a:xfrm>
          <a:prstGeom prst="leftRightUpArrow">
            <a:avLst>
              <a:gd name="adj1" fmla="val 18522"/>
              <a:gd name="adj2" fmla="val 19062"/>
              <a:gd name="adj3" fmla="val 19062"/>
            </a:avLst>
          </a:prstGeom>
          <a:solidFill>
            <a:srgbClr val="E8D1FF"/>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 name="Rounded Rectangle 11">
            <a:extLst>
              <a:ext uri="{FF2B5EF4-FFF2-40B4-BE49-F238E27FC236}">
                <a16:creationId xmlns:a16="http://schemas.microsoft.com/office/drawing/2014/main" id="{4970F502-6279-41CF-B121-63CC21FA85A9}"/>
              </a:ext>
            </a:extLst>
          </p:cNvPr>
          <p:cNvSpPr/>
          <p:nvPr/>
        </p:nvSpPr>
        <p:spPr>
          <a:xfrm>
            <a:off x="6592424" y="3486151"/>
            <a:ext cx="5218413" cy="2496975"/>
          </a:xfrm>
          <a:prstGeom prst="roundRect">
            <a:avLst/>
          </a:prstGeom>
          <a:solidFill>
            <a:srgbClr val="00B050">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1" name="Rounded Rectangle 10">
            <a:extLst>
              <a:ext uri="{FF2B5EF4-FFF2-40B4-BE49-F238E27FC236}">
                <a16:creationId xmlns:a16="http://schemas.microsoft.com/office/drawing/2014/main" id="{880A7BE9-8599-4669-84BB-BA5A10489847}"/>
              </a:ext>
            </a:extLst>
          </p:cNvPr>
          <p:cNvSpPr/>
          <p:nvPr/>
        </p:nvSpPr>
        <p:spPr>
          <a:xfrm>
            <a:off x="-16919" y="3486151"/>
            <a:ext cx="5103151" cy="2496975"/>
          </a:xfrm>
          <a:prstGeom prst="roundRect">
            <a:avLst/>
          </a:prstGeom>
          <a:solidFill>
            <a:srgbClr val="0066CC">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2" name="Rounded Rectangle 9">
            <a:extLst>
              <a:ext uri="{FF2B5EF4-FFF2-40B4-BE49-F238E27FC236}">
                <a16:creationId xmlns:a16="http://schemas.microsoft.com/office/drawing/2014/main" id="{3885802C-EB42-45B2-BD91-08812A6783E6}"/>
              </a:ext>
            </a:extLst>
          </p:cNvPr>
          <p:cNvSpPr/>
          <p:nvPr/>
        </p:nvSpPr>
        <p:spPr>
          <a:xfrm>
            <a:off x="308812" y="1238251"/>
            <a:ext cx="10924673" cy="1716637"/>
          </a:xfrm>
          <a:prstGeom prst="roundRect">
            <a:avLst/>
          </a:prstGeom>
          <a:solidFill>
            <a:srgbClr val="E8D1FF"/>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3" name="Content Placeholder 2">
            <a:extLst>
              <a:ext uri="{FF2B5EF4-FFF2-40B4-BE49-F238E27FC236}">
                <a16:creationId xmlns:a16="http://schemas.microsoft.com/office/drawing/2014/main" id="{43DE93D7-1DA6-4842-98F6-CF8F1CB3C7DE}"/>
              </a:ext>
            </a:extLst>
          </p:cNvPr>
          <p:cNvSpPr txBox="1">
            <a:spLocks/>
          </p:cNvSpPr>
          <p:nvPr/>
        </p:nvSpPr>
        <p:spPr>
          <a:xfrm>
            <a:off x="276728" y="1190125"/>
            <a:ext cx="10844464" cy="1771650"/>
          </a:xfrm>
          <a:prstGeom prst="rect">
            <a:avLst/>
          </a:prstGeom>
          <a:noFill/>
          <a:ln>
            <a:noFill/>
          </a:ln>
        </p:spPr>
        <p:txBody>
          <a:bodyPr spcFirstLastPara="1" wrap="square" lIns="91425" tIns="45700" rIns="91425" bIns="45700" anchor="t" anchorCtr="0">
            <a:normAutofit fontScale="92500"/>
          </a:bodyPr>
          <a:lstStyle>
            <a:defPPr marR="0" lvl="0" algn="l" rtl="0">
              <a:lnSpc>
                <a:spcPct val="100000"/>
              </a:lnSpc>
              <a:spcBef>
                <a:spcPts val="0"/>
              </a:spcBef>
              <a:spcAft>
                <a:spcPts val="0"/>
              </a:spcAft>
            </a:defPPr>
            <a:lvl1pPr marL="457200" marR="0" lvl="0" indent="-355600" algn="l" rtl="0">
              <a:lnSpc>
                <a:spcPct val="90000"/>
              </a:lnSpc>
              <a:spcBef>
                <a:spcPts val="1000"/>
              </a:spcBef>
              <a:spcAft>
                <a:spcPts val="0"/>
              </a:spcAft>
              <a:buClr>
                <a:schemeClr val="dk1"/>
              </a:buClr>
              <a:buSzPts val="2000"/>
              <a:buFont typeface="Courier New"/>
              <a:buChar char="o"/>
              <a:defRPr sz="2000" b="0" i="0" u="none" strike="noStrike" cap="none">
                <a:solidFill>
                  <a:schemeClr val="dk1"/>
                </a:solidFill>
                <a:latin typeface="Open Sans"/>
                <a:ea typeface="Open Sans"/>
                <a:cs typeface="Open Sans"/>
                <a:sym typeface="Open Sans"/>
              </a:defRPr>
            </a:lvl1pPr>
            <a:lvl2pPr marL="914400" marR="0" lvl="1" indent="-355600" algn="l" rtl="0">
              <a:lnSpc>
                <a:spcPct val="90000"/>
              </a:lnSpc>
              <a:spcBef>
                <a:spcPts val="500"/>
              </a:spcBef>
              <a:spcAft>
                <a:spcPts val="0"/>
              </a:spcAft>
              <a:buClr>
                <a:schemeClr val="dk1"/>
              </a:buClr>
              <a:buSzPts val="2000"/>
              <a:buFont typeface="Noto Sans Symbols"/>
              <a:buChar char="▪"/>
              <a:defRPr sz="2000" b="0" i="0" u="none" strike="noStrike" cap="none">
                <a:solidFill>
                  <a:schemeClr val="dk1"/>
                </a:solidFill>
                <a:latin typeface="Open Sans"/>
                <a:ea typeface="Open Sans"/>
                <a:cs typeface="Open Sans"/>
                <a:sym typeface="Open Sans"/>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Open Sans"/>
                <a:ea typeface="Open Sans"/>
                <a:cs typeface="Open Sans"/>
                <a:sym typeface="Open Sans"/>
              </a:defRPr>
            </a:lvl3pPr>
            <a:lvl4pPr marL="1828800" marR="0" lvl="3" indent="-342900" algn="l" rtl="0">
              <a:lnSpc>
                <a:spcPct val="90000"/>
              </a:lnSpc>
              <a:spcBef>
                <a:spcPts val="500"/>
              </a:spcBef>
              <a:spcAft>
                <a:spcPts val="0"/>
              </a:spcAft>
              <a:buClr>
                <a:schemeClr val="dk1"/>
              </a:buClr>
              <a:buSzPts val="1800"/>
              <a:buFont typeface="Courier New"/>
              <a:buChar char="o"/>
              <a:defRPr sz="1800" b="0" i="0" u="none" strike="noStrike" cap="none">
                <a:solidFill>
                  <a:schemeClr val="dk1"/>
                </a:solidFill>
                <a:latin typeface="Open Sans"/>
                <a:ea typeface="Open Sans"/>
                <a:cs typeface="Open Sans"/>
                <a:sym typeface="Open Sans"/>
              </a:defRPr>
            </a:lvl4pPr>
            <a:lvl5pPr marL="2286000" marR="0" lvl="4" indent="-342900" algn="l" rtl="0">
              <a:lnSpc>
                <a:spcPct val="90000"/>
              </a:lnSpc>
              <a:spcBef>
                <a:spcPts val="500"/>
              </a:spcBef>
              <a:spcAft>
                <a:spcPts val="0"/>
              </a:spcAft>
              <a:buClr>
                <a:schemeClr val="dk1"/>
              </a:buClr>
              <a:buSzPts val="1800"/>
              <a:buFont typeface="Noto Sans Symbols"/>
              <a:buChar char="▪"/>
              <a:defRPr sz="1800" b="0" i="0" u="none" strike="noStrike" cap="none">
                <a:solidFill>
                  <a:schemeClr val="dk1"/>
                </a:solidFill>
                <a:latin typeface="Open Sans"/>
                <a:ea typeface="Open Sans"/>
                <a:cs typeface="Open Sans"/>
                <a:sym typeface="Open Sans"/>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a:lnSpc>
                <a:spcPct val="80000"/>
              </a:lnSpc>
              <a:spcBef>
                <a:spcPts val="900"/>
              </a:spcBef>
              <a:buFont typeface="Courier New"/>
              <a:buNone/>
            </a:pPr>
            <a:endParaRPr lang="en-US" sz="400" dirty="0">
              <a:latin typeface="Roboto Mono" panose="020B0604020202020204" charset="0"/>
              <a:ea typeface="Roboto Mono" panose="020B0604020202020204" charset="0"/>
            </a:endParaRPr>
          </a:p>
          <a:p>
            <a:pPr>
              <a:lnSpc>
                <a:spcPct val="80000"/>
              </a:lnSpc>
              <a:spcBef>
                <a:spcPts val="900"/>
              </a:spcBef>
              <a:buFont typeface="Courier New"/>
              <a:buNone/>
            </a:pPr>
            <a:r>
              <a:rPr lang="en-US" sz="2400" dirty="0">
                <a:solidFill>
                  <a:srgbClr val="7030A0"/>
                </a:solidFill>
                <a:latin typeface="Roboto Mono" panose="020B0604020202020204" charset="0"/>
                <a:ea typeface="Roboto Mono" panose="020B0604020202020204" charset="0"/>
              </a:rPr>
              <a:t>def value(state):</a:t>
            </a:r>
          </a:p>
          <a:p>
            <a:pPr lvl="1">
              <a:lnSpc>
                <a:spcPct val="80000"/>
              </a:lnSpc>
              <a:buFont typeface="Wingdings" pitchFamily="2" charset="2"/>
              <a:buNone/>
            </a:pPr>
            <a:r>
              <a:rPr lang="en-US" sz="2400" dirty="0">
                <a:latin typeface="Roboto Mono" panose="020B0604020202020204" charset="0"/>
                <a:ea typeface="Roboto Mono" panose="020B0604020202020204" charset="0"/>
              </a:rPr>
              <a:t>if the state is a terminal state: return the state’s utility</a:t>
            </a:r>
          </a:p>
          <a:p>
            <a:pPr lvl="1">
              <a:lnSpc>
                <a:spcPct val="80000"/>
              </a:lnSpc>
              <a:buFont typeface="Wingdings" pitchFamily="2" charset="2"/>
              <a:buNone/>
            </a:pPr>
            <a:r>
              <a:rPr lang="en-US" sz="2400" dirty="0">
                <a:latin typeface="Roboto Mono" panose="020B0604020202020204" charset="0"/>
                <a:ea typeface="Roboto Mono" panose="020B0604020202020204" charset="0"/>
              </a:rPr>
              <a:t>if the next agent is </a:t>
            </a:r>
            <a:r>
              <a:rPr lang="en-US" sz="2400" dirty="0">
                <a:solidFill>
                  <a:srgbClr val="0070C0"/>
                </a:solidFill>
                <a:latin typeface="Roboto Mono" panose="020B0604020202020204" charset="0"/>
                <a:ea typeface="Roboto Mono" panose="020B0604020202020204" charset="0"/>
              </a:rPr>
              <a:t>MAX</a:t>
            </a:r>
            <a:r>
              <a:rPr lang="en-US" sz="2400" dirty="0">
                <a:latin typeface="Roboto Mono" panose="020B0604020202020204" charset="0"/>
                <a:ea typeface="Roboto Mono" panose="020B0604020202020204" charset="0"/>
              </a:rPr>
              <a:t>: return </a:t>
            </a:r>
            <a:r>
              <a:rPr lang="en-US" sz="2400" dirty="0">
                <a:solidFill>
                  <a:srgbClr val="0070C0"/>
                </a:solidFill>
                <a:latin typeface="Roboto Mono" panose="020B0604020202020204" charset="0"/>
                <a:ea typeface="Roboto Mono" panose="020B0604020202020204" charset="0"/>
              </a:rPr>
              <a:t>max-value(state)</a:t>
            </a:r>
          </a:p>
          <a:p>
            <a:pPr lvl="1">
              <a:lnSpc>
                <a:spcPct val="80000"/>
              </a:lnSpc>
              <a:buFont typeface="Wingdings" pitchFamily="2" charset="2"/>
              <a:buNone/>
            </a:pPr>
            <a:r>
              <a:rPr lang="en-US" sz="2400" dirty="0">
                <a:latin typeface="Roboto Mono" panose="020B0604020202020204" charset="0"/>
                <a:ea typeface="Roboto Mono" panose="020B0604020202020204" charset="0"/>
              </a:rPr>
              <a:t>if the next agent is </a:t>
            </a:r>
            <a:r>
              <a:rPr lang="en-US" sz="2400" dirty="0">
                <a:solidFill>
                  <a:srgbClr val="00B050"/>
                </a:solidFill>
                <a:latin typeface="Roboto Mono" panose="020B0604020202020204" charset="0"/>
                <a:ea typeface="Roboto Mono" panose="020B0604020202020204" charset="0"/>
              </a:rPr>
              <a:t>EXP</a:t>
            </a:r>
            <a:r>
              <a:rPr lang="en-US" sz="2400" dirty="0">
                <a:latin typeface="Roboto Mono" panose="020B0604020202020204" charset="0"/>
                <a:ea typeface="Roboto Mono" panose="020B0604020202020204" charset="0"/>
              </a:rPr>
              <a:t>: return </a:t>
            </a:r>
            <a:r>
              <a:rPr lang="en-US" sz="2400" dirty="0">
                <a:solidFill>
                  <a:srgbClr val="00B050"/>
                </a:solidFill>
                <a:latin typeface="Roboto Mono" panose="020B0604020202020204" charset="0"/>
                <a:ea typeface="Roboto Mono" panose="020B0604020202020204" charset="0"/>
              </a:rPr>
              <a:t>exp-value(state)</a:t>
            </a:r>
          </a:p>
        </p:txBody>
      </p:sp>
      <p:sp>
        <p:nvSpPr>
          <p:cNvPr id="14" name="Content Placeholder 2">
            <a:extLst>
              <a:ext uri="{FF2B5EF4-FFF2-40B4-BE49-F238E27FC236}">
                <a16:creationId xmlns:a16="http://schemas.microsoft.com/office/drawing/2014/main" id="{9E507A70-C751-49C3-A36E-E9D1EF2BFAD7}"/>
              </a:ext>
            </a:extLst>
          </p:cNvPr>
          <p:cNvSpPr txBox="1">
            <a:spLocks/>
          </p:cNvSpPr>
          <p:nvPr/>
        </p:nvSpPr>
        <p:spPr bwMode="auto">
          <a:xfrm>
            <a:off x="6606733" y="3728786"/>
            <a:ext cx="5479925" cy="2269977"/>
          </a:xfrm>
          <a:prstGeom prst="rect">
            <a:avLst/>
          </a:prstGeom>
          <a:noFill/>
          <a:ln w="9525">
            <a:noFill/>
            <a:miter lim="800000"/>
            <a:headEnd/>
            <a:tailEnd/>
          </a:ln>
        </p:spPr>
        <p:txBody>
          <a:bodyPr vert="horz" wrap="square" lIns="68577" tIns="34289" rIns="68577" bIns="34289" numCol="1" anchor="t" anchorCtr="0" compatLnSpc="1">
            <a:prstTxWarp prst="textNoShape">
              <a:avLst/>
            </a:prstTxWarp>
          </a:bodyPr>
          <a:lstStyle/>
          <a:p>
            <a:pPr marL="257162" indent="-257162" defTabSz="685800" eaLnBrk="1" hangingPunct="1">
              <a:lnSpc>
                <a:spcPct val="80000"/>
              </a:lnSpc>
              <a:spcBef>
                <a:spcPts val="900"/>
              </a:spcBef>
              <a:buClr>
                <a:schemeClr val="accent2"/>
              </a:buClr>
              <a:defRPr/>
            </a:pPr>
            <a:r>
              <a:rPr lang="en-US" sz="2000" kern="0" dirty="0">
                <a:solidFill>
                  <a:srgbClr val="00B050"/>
                </a:solidFill>
                <a:latin typeface="Roboto Mono" panose="020B0604020202020204" charset="0"/>
                <a:ea typeface="Roboto Mono" panose="020B0604020202020204" charset="0"/>
                <a:cs typeface="+mn-cs"/>
              </a:rPr>
              <a:t>def exp-value(state):</a:t>
            </a:r>
          </a:p>
          <a:p>
            <a:pPr marL="557185" lvl="1" indent="-214303">
              <a:lnSpc>
                <a:spcPct val="80000"/>
              </a:lnSpc>
              <a:spcBef>
                <a:spcPct val="20000"/>
              </a:spcBef>
              <a:buClr>
                <a:schemeClr val="tx1"/>
              </a:buClr>
              <a:defRPr/>
            </a:pPr>
            <a:r>
              <a:rPr lang="en-US" sz="2000" kern="0" dirty="0">
                <a:latin typeface="Roboto Mono" panose="020B0604020202020204" charset="0"/>
                <a:ea typeface="Roboto Mono" panose="020B0604020202020204" charset="0"/>
              </a:rPr>
              <a:t>initialize v = </a:t>
            </a:r>
            <a:r>
              <a:rPr lang="en-US" sz="2000" kern="0" dirty="0">
                <a:latin typeface="Roboto Mono" panose="020B0604020202020204" charset="0"/>
                <a:ea typeface="Roboto Mono" panose="020B0604020202020204" charset="0"/>
                <a:cs typeface="Times New Roman" pitchFamily="18" charset="0"/>
              </a:rPr>
              <a:t>0</a:t>
            </a:r>
          </a:p>
          <a:p>
            <a:pPr marL="557185" lvl="1" indent="-214303">
              <a:lnSpc>
                <a:spcPct val="80000"/>
              </a:lnSpc>
              <a:spcBef>
                <a:spcPct val="20000"/>
              </a:spcBef>
              <a:buClr>
                <a:schemeClr val="tx1"/>
              </a:buClr>
              <a:defRPr/>
            </a:pPr>
            <a:r>
              <a:rPr lang="en-US" sz="2000" kern="0" dirty="0">
                <a:latin typeface="Roboto Mono" panose="020B0604020202020204" charset="0"/>
                <a:ea typeface="Roboto Mono" panose="020B0604020202020204" charset="0"/>
              </a:rPr>
              <a:t>for each successor of state:</a:t>
            </a:r>
          </a:p>
          <a:p>
            <a:pPr marL="557185" lvl="1" indent="-214303">
              <a:lnSpc>
                <a:spcPct val="80000"/>
              </a:lnSpc>
              <a:spcBef>
                <a:spcPct val="20000"/>
              </a:spcBef>
              <a:buClr>
                <a:schemeClr val="tx1"/>
              </a:buClr>
              <a:defRPr/>
            </a:pPr>
            <a:r>
              <a:rPr lang="en-US" sz="2000" dirty="0">
                <a:latin typeface="Roboto Mono" panose="020B0604020202020204" charset="0"/>
                <a:ea typeface="Roboto Mono" panose="020B0604020202020204" charset="0"/>
              </a:rPr>
              <a:t>		</a:t>
            </a:r>
            <a:r>
              <a:rPr lang="en-US" sz="2000" kern="0" dirty="0">
                <a:latin typeface="Roboto Mono" panose="020B0604020202020204" charset="0"/>
                <a:ea typeface="Roboto Mono" panose="020B0604020202020204" charset="0"/>
              </a:rPr>
              <a:t>p = probability(successor) </a:t>
            </a:r>
          </a:p>
          <a:p>
            <a:pPr marL="557185" lvl="1" indent="-214303">
              <a:lnSpc>
                <a:spcPct val="80000"/>
              </a:lnSpc>
              <a:spcBef>
                <a:spcPct val="20000"/>
              </a:spcBef>
              <a:buClr>
                <a:schemeClr val="tx1"/>
              </a:buClr>
              <a:defRPr/>
            </a:pPr>
            <a:r>
              <a:rPr lang="en-US" sz="2000" kern="0" dirty="0">
                <a:latin typeface="Roboto Mono" panose="020B0604020202020204" charset="0"/>
                <a:ea typeface="Roboto Mono" panose="020B0604020202020204" charset="0"/>
              </a:rPr>
              <a:t> </a:t>
            </a:r>
            <a:r>
              <a:rPr lang="en-US" sz="2000" kern="0">
                <a:latin typeface="Roboto Mono" panose="020B0604020202020204" charset="0"/>
                <a:ea typeface="Roboto Mono" panose="020B0604020202020204" charset="0"/>
              </a:rPr>
              <a:t>		v </a:t>
            </a:r>
            <a:r>
              <a:rPr lang="en-US" sz="2000" kern="0" dirty="0">
                <a:latin typeface="Roboto Mono" panose="020B0604020202020204" charset="0"/>
                <a:ea typeface="Roboto Mono" panose="020B0604020202020204" charset="0"/>
              </a:rPr>
              <a:t>+= p * </a:t>
            </a:r>
            <a:r>
              <a:rPr lang="en-US" sz="2000" kern="0" dirty="0">
                <a:solidFill>
                  <a:srgbClr val="7030A0"/>
                </a:solidFill>
                <a:latin typeface="Roboto Mono" panose="020B0604020202020204" charset="0"/>
                <a:ea typeface="Roboto Mono" panose="020B0604020202020204" charset="0"/>
              </a:rPr>
              <a:t>value(successor)</a:t>
            </a:r>
            <a:endParaRPr lang="en-US" sz="2000" kern="0" dirty="0">
              <a:latin typeface="Roboto Mono" panose="020B0604020202020204" charset="0"/>
              <a:ea typeface="Roboto Mono" panose="020B0604020202020204" charset="0"/>
            </a:endParaRPr>
          </a:p>
          <a:p>
            <a:pPr marL="557185" lvl="1" indent="-214303">
              <a:lnSpc>
                <a:spcPct val="80000"/>
              </a:lnSpc>
              <a:spcBef>
                <a:spcPct val="20000"/>
              </a:spcBef>
              <a:buClr>
                <a:schemeClr val="tx1"/>
              </a:buClr>
              <a:defRPr/>
            </a:pPr>
            <a:r>
              <a:rPr lang="en-US" sz="2000" kern="0" dirty="0">
                <a:latin typeface="Roboto Mono" panose="020B0604020202020204" charset="0"/>
                <a:ea typeface="Roboto Mono" panose="020B0604020202020204" charset="0"/>
              </a:rPr>
              <a:t>return v</a:t>
            </a:r>
          </a:p>
        </p:txBody>
      </p:sp>
      <p:sp>
        <p:nvSpPr>
          <p:cNvPr id="15" name="Content Placeholder 2">
            <a:extLst>
              <a:ext uri="{FF2B5EF4-FFF2-40B4-BE49-F238E27FC236}">
                <a16:creationId xmlns:a16="http://schemas.microsoft.com/office/drawing/2014/main" id="{125D0985-7A35-4535-BBE0-0671D800EF19}"/>
              </a:ext>
            </a:extLst>
          </p:cNvPr>
          <p:cNvSpPr txBox="1">
            <a:spLocks/>
          </p:cNvSpPr>
          <p:nvPr/>
        </p:nvSpPr>
        <p:spPr bwMode="auto">
          <a:xfrm>
            <a:off x="59043" y="3637482"/>
            <a:ext cx="5218414" cy="2194312"/>
          </a:xfrm>
          <a:prstGeom prst="rect">
            <a:avLst/>
          </a:prstGeom>
          <a:noFill/>
          <a:ln w="9525">
            <a:noFill/>
            <a:miter lim="800000"/>
            <a:headEnd/>
            <a:tailEnd/>
          </a:ln>
        </p:spPr>
        <p:txBody>
          <a:bodyPr vert="horz" wrap="square" lIns="68577" tIns="34289" rIns="68577" bIns="34289" numCol="1" anchor="t" anchorCtr="0" compatLnSpc="1">
            <a:prstTxWarp prst="textNoShape">
              <a:avLst/>
            </a:prstTxWarp>
          </a:bodyPr>
          <a:lstStyle/>
          <a:p>
            <a:pPr marL="257162" indent="-257162" defTabSz="685800" eaLnBrk="1" hangingPunct="1">
              <a:lnSpc>
                <a:spcPct val="80000"/>
              </a:lnSpc>
              <a:spcBef>
                <a:spcPts val="900"/>
              </a:spcBef>
              <a:buClr>
                <a:schemeClr val="accent2"/>
              </a:buClr>
              <a:defRPr/>
            </a:pPr>
            <a:endParaRPr lang="en-US" sz="900" kern="0" dirty="0">
              <a:solidFill>
                <a:srgbClr val="00B0F0"/>
              </a:solidFill>
              <a:latin typeface="Roboto Mono" panose="020B0604020202020204" charset="0"/>
              <a:ea typeface="Roboto Mono" panose="020B0604020202020204" charset="0"/>
              <a:cs typeface="+mn-cs"/>
            </a:endParaRPr>
          </a:p>
          <a:p>
            <a:pPr marL="257162" indent="-257162" defTabSz="685800" eaLnBrk="1" hangingPunct="1">
              <a:lnSpc>
                <a:spcPct val="80000"/>
              </a:lnSpc>
              <a:spcBef>
                <a:spcPts val="900"/>
              </a:spcBef>
              <a:buClr>
                <a:schemeClr val="accent2"/>
              </a:buClr>
              <a:defRPr/>
            </a:pPr>
            <a:r>
              <a:rPr lang="en-US" sz="2000" kern="0" dirty="0">
                <a:solidFill>
                  <a:srgbClr val="0070C0"/>
                </a:solidFill>
                <a:latin typeface="Roboto Mono" panose="020B0604020202020204" charset="0"/>
                <a:ea typeface="Roboto Mono" panose="020B0604020202020204" charset="0"/>
                <a:cs typeface="+mn-cs"/>
              </a:rPr>
              <a:t>def max-value(state):</a:t>
            </a:r>
          </a:p>
          <a:p>
            <a:pPr marL="557185" lvl="1" indent="-214303">
              <a:lnSpc>
                <a:spcPct val="80000"/>
              </a:lnSpc>
              <a:spcBef>
                <a:spcPct val="20000"/>
              </a:spcBef>
              <a:buClr>
                <a:schemeClr val="tx1"/>
              </a:buClr>
              <a:defRPr/>
            </a:pPr>
            <a:r>
              <a:rPr lang="en-US" sz="2000" kern="0" dirty="0">
                <a:latin typeface="Roboto Mono" panose="020B0604020202020204" charset="0"/>
                <a:ea typeface="Roboto Mono" panose="020B0604020202020204" charset="0"/>
              </a:rPr>
              <a:t>initialize v = </a:t>
            </a:r>
            <a:r>
              <a:rPr lang="en-US" sz="2000" kern="0" dirty="0">
                <a:latin typeface="Roboto Mono" panose="020B0604020202020204" charset="0"/>
                <a:ea typeface="Roboto Mono" panose="020B0604020202020204" charset="0"/>
                <a:cs typeface="Times New Roman" pitchFamily="18" charset="0"/>
              </a:rPr>
              <a:t>-∞</a:t>
            </a:r>
          </a:p>
          <a:p>
            <a:pPr marL="557185" lvl="1" indent="-214303">
              <a:lnSpc>
                <a:spcPct val="80000"/>
              </a:lnSpc>
              <a:spcBef>
                <a:spcPct val="20000"/>
              </a:spcBef>
              <a:buClr>
                <a:schemeClr val="tx1"/>
              </a:buClr>
              <a:defRPr/>
            </a:pPr>
            <a:r>
              <a:rPr lang="en-US" sz="2000" kern="0" dirty="0">
                <a:latin typeface="Roboto Mono" panose="020B0604020202020204" charset="0"/>
                <a:ea typeface="Roboto Mono" panose="020B0604020202020204" charset="0"/>
              </a:rPr>
              <a:t>for each successor of state:</a:t>
            </a:r>
          </a:p>
          <a:p>
            <a:pPr marL="857207" lvl="2" indent="-171442">
              <a:lnSpc>
                <a:spcPct val="80000"/>
              </a:lnSpc>
              <a:spcBef>
                <a:spcPct val="20000"/>
              </a:spcBef>
              <a:buClr>
                <a:schemeClr val="accent2"/>
              </a:buClr>
              <a:defRPr/>
            </a:pPr>
            <a:r>
              <a:rPr lang="en-US" sz="2000" kern="0" dirty="0">
                <a:latin typeface="Roboto Mono" panose="020B0604020202020204" charset="0"/>
                <a:ea typeface="Roboto Mono" panose="020B0604020202020204" charset="0"/>
              </a:rPr>
              <a:t>v = max(v, </a:t>
            </a:r>
            <a:r>
              <a:rPr lang="en-US" sz="2000" kern="0" dirty="0">
                <a:solidFill>
                  <a:srgbClr val="7030A0"/>
                </a:solidFill>
                <a:latin typeface="Roboto Mono" panose="020B0604020202020204" charset="0"/>
                <a:ea typeface="Roboto Mono" panose="020B0604020202020204" charset="0"/>
              </a:rPr>
              <a:t>value(successor)</a:t>
            </a:r>
            <a:r>
              <a:rPr lang="en-US" sz="2000" kern="0" dirty="0">
                <a:latin typeface="Roboto Mono" panose="020B0604020202020204" charset="0"/>
                <a:ea typeface="Roboto Mono" panose="020B0604020202020204" charset="0"/>
              </a:rPr>
              <a:t>)</a:t>
            </a:r>
          </a:p>
          <a:p>
            <a:pPr marL="557185" lvl="1" indent="-214303">
              <a:lnSpc>
                <a:spcPct val="80000"/>
              </a:lnSpc>
              <a:spcBef>
                <a:spcPct val="20000"/>
              </a:spcBef>
              <a:buClr>
                <a:schemeClr val="tx1"/>
              </a:buClr>
              <a:defRPr/>
            </a:pPr>
            <a:r>
              <a:rPr lang="en-US" sz="2000" kern="0" dirty="0">
                <a:latin typeface="Roboto Mono" panose="020B0604020202020204" charset="0"/>
                <a:ea typeface="Roboto Mono" panose="020B0604020202020204" charset="0"/>
              </a:rPr>
              <a:t>return v</a:t>
            </a:r>
          </a:p>
        </p:txBody>
      </p:sp>
    </p:spTree>
    <p:extLst>
      <p:ext uri="{BB962C8B-B14F-4D97-AF65-F5344CB8AC3E}">
        <p14:creationId xmlns:p14="http://schemas.microsoft.com/office/powerpoint/2010/main" val="17011361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2"/>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dirty="0"/>
              <a:t>Review: </a:t>
            </a:r>
            <a:r>
              <a:rPr lang="en-US" sz="3600" dirty="0" err="1"/>
              <a:t>Expectimax</a:t>
            </a:r>
            <a:r>
              <a:rPr lang="en-US" sz="3600" dirty="0"/>
              <a:t> Pseudocode</a:t>
            </a:r>
            <a:endParaRPr sz="3400" b="1" dirty="0">
              <a:solidFill>
                <a:srgbClr val="370661"/>
              </a:solidFill>
              <a:latin typeface="Open Sans"/>
              <a:ea typeface="Open Sans"/>
              <a:cs typeface="Open Sans"/>
              <a:sym typeface="Open Sans"/>
            </a:endParaRPr>
          </a:p>
        </p:txBody>
      </p:sp>
      <p:pic>
        <p:nvPicPr>
          <p:cNvPr id="66" name="Google Shape;66;p2"/>
          <p:cNvPicPr preferRelativeResize="0"/>
          <p:nvPr/>
        </p:nvPicPr>
        <p:blipFill rotWithShape="1">
          <a:blip r:embed="rId3">
            <a:alphaModFix/>
          </a:blip>
          <a:srcRect l="46493" t="230" r="43071" b="-230"/>
          <a:stretch/>
        </p:blipFill>
        <p:spPr>
          <a:xfrm>
            <a:off x="11603925" y="0"/>
            <a:ext cx="590700" cy="3772950"/>
          </a:xfrm>
          <a:prstGeom prst="rect">
            <a:avLst/>
          </a:prstGeom>
          <a:noFill/>
          <a:ln>
            <a:noFill/>
          </a:ln>
        </p:spPr>
      </p:pic>
      <p:sp>
        <p:nvSpPr>
          <p:cNvPr id="67" name="Google Shape;67;p2"/>
          <p:cNvSpPr/>
          <p:nvPr/>
        </p:nvSpPr>
        <p:spPr>
          <a:xfrm>
            <a:off x="11603919" y="3696759"/>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9" name="Rounded Rectangle 3">
            <a:extLst>
              <a:ext uri="{FF2B5EF4-FFF2-40B4-BE49-F238E27FC236}">
                <a16:creationId xmlns:a16="http://schemas.microsoft.com/office/drawing/2014/main" id="{26C26302-BF3C-414A-B4A5-2E3E8C2704DF}"/>
              </a:ext>
            </a:extLst>
          </p:cNvPr>
          <p:cNvSpPr/>
          <p:nvPr/>
        </p:nvSpPr>
        <p:spPr>
          <a:xfrm>
            <a:off x="510988" y="1506153"/>
            <a:ext cx="6181854" cy="3186593"/>
          </a:xfrm>
          <a:prstGeom prst="roundRect">
            <a:avLst/>
          </a:prstGeom>
          <a:solidFill>
            <a:srgbClr val="00B050">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0" name="Content Placeholder 2">
            <a:extLst>
              <a:ext uri="{FF2B5EF4-FFF2-40B4-BE49-F238E27FC236}">
                <a16:creationId xmlns:a16="http://schemas.microsoft.com/office/drawing/2014/main" id="{2398C2DF-5800-4AE0-8343-3E4AAA56AF3B}"/>
              </a:ext>
            </a:extLst>
          </p:cNvPr>
          <p:cNvSpPr txBox="1">
            <a:spLocks/>
          </p:cNvSpPr>
          <p:nvPr/>
        </p:nvSpPr>
        <p:spPr bwMode="auto">
          <a:xfrm>
            <a:off x="712694" y="1727565"/>
            <a:ext cx="5959440" cy="2965181"/>
          </a:xfrm>
          <a:prstGeom prst="rect">
            <a:avLst/>
          </a:prstGeom>
          <a:noFill/>
          <a:ln w="9525">
            <a:noFill/>
            <a:miter lim="800000"/>
            <a:headEnd/>
            <a:tailEnd/>
          </a:ln>
        </p:spPr>
        <p:txBody>
          <a:bodyPr vert="horz" wrap="square" lIns="68577" tIns="34289" rIns="68577" bIns="34289" numCol="1" anchor="t" anchorCtr="0" compatLnSpc="1">
            <a:prstTxWarp prst="textNoShape">
              <a:avLst/>
            </a:prstTxWarp>
          </a:bodyPr>
          <a:lstStyle/>
          <a:p>
            <a:pPr marL="257162" indent="-257162" defTabSz="685800" eaLnBrk="1" hangingPunct="1">
              <a:lnSpc>
                <a:spcPct val="80000"/>
              </a:lnSpc>
              <a:spcBef>
                <a:spcPts val="900"/>
              </a:spcBef>
              <a:buClr>
                <a:schemeClr val="accent2"/>
              </a:buClr>
              <a:defRPr/>
            </a:pPr>
            <a:r>
              <a:rPr lang="en-US" sz="2400" kern="0" dirty="0">
                <a:solidFill>
                  <a:srgbClr val="00B050"/>
                </a:solidFill>
                <a:latin typeface="Roboto Mono" panose="020B0604020202020204" charset="0"/>
                <a:ea typeface="Roboto Mono" panose="020B0604020202020204" charset="0"/>
                <a:cs typeface="+mn-cs"/>
              </a:rPr>
              <a:t>def exp-value(state):</a:t>
            </a:r>
          </a:p>
          <a:p>
            <a:pPr marL="557185" lvl="1" indent="-214303">
              <a:lnSpc>
                <a:spcPct val="80000"/>
              </a:lnSpc>
              <a:spcBef>
                <a:spcPct val="20000"/>
              </a:spcBef>
              <a:buClr>
                <a:schemeClr val="tx1"/>
              </a:buClr>
              <a:defRPr/>
            </a:pPr>
            <a:r>
              <a:rPr lang="en-US" sz="2400" kern="0" dirty="0">
                <a:latin typeface="Roboto Mono" panose="020B0604020202020204" charset="0"/>
                <a:ea typeface="Roboto Mono" panose="020B0604020202020204" charset="0"/>
              </a:rPr>
              <a:t>initialize v = </a:t>
            </a:r>
            <a:r>
              <a:rPr lang="en-US" sz="2400" kern="0" dirty="0">
                <a:latin typeface="Roboto Mono" panose="020B0604020202020204" charset="0"/>
                <a:ea typeface="Roboto Mono" panose="020B0604020202020204" charset="0"/>
                <a:cs typeface="Times New Roman" pitchFamily="18" charset="0"/>
              </a:rPr>
              <a:t>0</a:t>
            </a:r>
          </a:p>
          <a:p>
            <a:pPr marL="557185" lvl="1" indent="-214303">
              <a:lnSpc>
                <a:spcPct val="80000"/>
              </a:lnSpc>
              <a:spcBef>
                <a:spcPct val="20000"/>
              </a:spcBef>
              <a:buClr>
                <a:schemeClr val="tx1"/>
              </a:buClr>
              <a:defRPr/>
            </a:pPr>
            <a:r>
              <a:rPr lang="en-US" sz="2400" kern="0" dirty="0">
                <a:latin typeface="Roboto Mono" panose="020B0604020202020204" charset="0"/>
                <a:ea typeface="Roboto Mono" panose="020B0604020202020204" charset="0"/>
              </a:rPr>
              <a:t>for each successor of state:</a:t>
            </a:r>
          </a:p>
          <a:p>
            <a:pPr marL="557185" lvl="1" indent="-214303">
              <a:lnSpc>
                <a:spcPct val="80000"/>
              </a:lnSpc>
              <a:spcBef>
                <a:spcPct val="20000"/>
              </a:spcBef>
              <a:buClr>
                <a:schemeClr val="tx1"/>
              </a:buClr>
              <a:defRPr/>
            </a:pPr>
            <a:r>
              <a:rPr lang="en-US" sz="2400" dirty="0">
                <a:latin typeface="Roboto Mono" panose="020B0604020202020204" charset="0"/>
                <a:ea typeface="Roboto Mono" panose="020B0604020202020204" charset="0"/>
              </a:rPr>
              <a:t>    </a:t>
            </a:r>
            <a:r>
              <a:rPr lang="en-US" sz="2400" kern="0" dirty="0">
                <a:latin typeface="Roboto Mono" panose="020B0604020202020204" charset="0"/>
                <a:ea typeface="Roboto Mono" panose="020B0604020202020204" charset="0"/>
              </a:rPr>
              <a:t>p = probability(successor) </a:t>
            </a:r>
          </a:p>
          <a:p>
            <a:pPr marL="557185" lvl="1" indent="-214303">
              <a:lnSpc>
                <a:spcPct val="80000"/>
              </a:lnSpc>
              <a:spcBef>
                <a:spcPct val="20000"/>
              </a:spcBef>
              <a:buClr>
                <a:schemeClr val="tx1"/>
              </a:buClr>
              <a:defRPr/>
            </a:pPr>
            <a:r>
              <a:rPr lang="en-US" sz="2400" kern="0" dirty="0">
                <a:latin typeface="Roboto Mono" panose="020B0604020202020204" charset="0"/>
                <a:ea typeface="Roboto Mono" panose="020B0604020202020204" charset="0"/>
              </a:rPr>
              <a:t>    v += p * </a:t>
            </a:r>
            <a:r>
              <a:rPr lang="en-US" sz="2400" kern="0" dirty="0">
                <a:solidFill>
                  <a:srgbClr val="7030A0"/>
                </a:solidFill>
                <a:latin typeface="Roboto Mono" panose="020B0604020202020204" charset="0"/>
                <a:ea typeface="Roboto Mono" panose="020B0604020202020204" charset="0"/>
              </a:rPr>
              <a:t>value(successor)</a:t>
            </a:r>
            <a:endParaRPr lang="en-US" sz="2400" kern="0" dirty="0">
              <a:latin typeface="Roboto Mono" panose="020B0604020202020204" charset="0"/>
              <a:ea typeface="Roboto Mono" panose="020B0604020202020204" charset="0"/>
            </a:endParaRPr>
          </a:p>
          <a:p>
            <a:pPr marL="557185" lvl="1" indent="-214303">
              <a:lnSpc>
                <a:spcPct val="80000"/>
              </a:lnSpc>
              <a:spcBef>
                <a:spcPct val="20000"/>
              </a:spcBef>
              <a:buClr>
                <a:schemeClr val="tx1"/>
              </a:buClr>
              <a:defRPr/>
            </a:pPr>
            <a:r>
              <a:rPr lang="en-US" sz="2400" kern="0" dirty="0">
                <a:latin typeface="Roboto Mono" panose="020B0604020202020204" charset="0"/>
                <a:ea typeface="Roboto Mono" panose="020B0604020202020204" charset="0"/>
              </a:rPr>
              <a:t>return v</a:t>
            </a:r>
          </a:p>
        </p:txBody>
      </p:sp>
      <p:cxnSp>
        <p:nvCxnSpPr>
          <p:cNvPr id="13" name="AutoShape 13">
            <a:extLst>
              <a:ext uri="{FF2B5EF4-FFF2-40B4-BE49-F238E27FC236}">
                <a16:creationId xmlns:a16="http://schemas.microsoft.com/office/drawing/2014/main" id="{F1B7B063-77B2-4716-979D-75BE6CD9E05E}"/>
              </a:ext>
            </a:extLst>
          </p:cNvPr>
          <p:cNvCxnSpPr>
            <a:cxnSpLocks noChangeShapeType="1"/>
            <a:stCxn id="15" idx="4"/>
            <a:endCxn id="16" idx="0"/>
          </p:cNvCxnSpPr>
          <p:nvPr/>
        </p:nvCxnSpPr>
        <p:spPr bwMode="auto">
          <a:xfrm flipH="1">
            <a:off x="7466937" y="2494222"/>
            <a:ext cx="1116329" cy="1175338"/>
          </a:xfrm>
          <a:prstGeom prst="straightConnector1">
            <a:avLst/>
          </a:prstGeom>
          <a:noFill/>
          <a:ln w="9525">
            <a:solidFill>
              <a:schemeClr val="tx1"/>
            </a:solidFill>
            <a:round/>
            <a:headEnd/>
            <a:tailEnd type="triangle" w="lg" len="lg"/>
          </a:ln>
        </p:spPr>
      </p:cxnSp>
      <p:cxnSp>
        <p:nvCxnSpPr>
          <p:cNvPr id="14" name="AutoShape 14">
            <a:extLst>
              <a:ext uri="{FF2B5EF4-FFF2-40B4-BE49-F238E27FC236}">
                <a16:creationId xmlns:a16="http://schemas.microsoft.com/office/drawing/2014/main" id="{C5FAEEC9-B180-47A0-AF77-30EAAF44F1A0}"/>
              </a:ext>
            </a:extLst>
          </p:cNvPr>
          <p:cNvCxnSpPr>
            <a:cxnSpLocks noChangeShapeType="1"/>
            <a:stCxn id="15" idx="4"/>
            <a:endCxn id="17" idx="0"/>
          </p:cNvCxnSpPr>
          <p:nvPr/>
        </p:nvCxnSpPr>
        <p:spPr bwMode="auto">
          <a:xfrm>
            <a:off x="8583266" y="2494222"/>
            <a:ext cx="1" cy="1175338"/>
          </a:xfrm>
          <a:prstGeom prst="straightConnector1">
            <a:avLst/>
          </a:prstGeom>
          <a:noFill/>
          <a:ln w="9525">
            <a:solidFill>
              <a:schemeClr val="tx1"/>
            </a:solidFill>
            <a:round/>
            <a:headEnd/>
            <a:tailEnd type="triangle" w="lg" len="lg"/>
          </a:ln>
        </p:spPr>
      </p:cxnSp>
      <p:sp>
        <p:nvSpPr>
          <p:cNvPr id="15" name="Oval 16">
            <a:extLst>
              <a:ext uri="{FF2B5EF4-FFF2-40B4-BE49-F238E27FC236}">
                <a16:creationId xmlns:a16="http://schemas.microsoft.com/office/drawing/2014/main" id="{F3CF8CA4-9AC2-40D4-AF5A-D3699ACD9078}"/>
              </a:ext>
            </a:extLst>
          </p:cNvPr>
          <p:cNvSpPr>
            <a:spLocks noChangeArrowheads="1"/>
          </p:cNvSpPr>
          <p:nvPr/>
        </p:nvSpPr>
        <p:spPr bwMode="auto">
          <a:xfrm>
            <a:off x="8241029" y="1809749"/>
            <a:ext cx="684473" cy="684473"/>
          </a:xfrm>
          <a:prstGeom prst="ellipse">
            <a:avLst/>
          </a:prstGeom>
          <a:solidFill>
            <a:srgbClr val="B5EDC2"/>
          </a:solidFill>
          <a:ln w="9525">
            <a:solidFill>
              <a:schemeClr val="tx1"/>
            </a:solidFill>
            <a:round/>
            <a:headEnd/>
            <a:tailEnd/>
          </a:ln>
        </p:spPr>
        <p:txBody>
          <a:bodyPr wrap="none" anchor="ctr"/>
          <a:lstStyle/>
          <a:p>
            <a:endParaRPr lang="en-US" sz="1800">
              <a:latin typeface="Calibri"/>
              <a:cs typeface="Calibri"/>
            </a:endParaRPr>
          </a:p>
        </p:txBody>
      </p:sp>
      <p:sp>
        <p:nvSpPr>
          <p:cNvPr id="16" name="Rectangle 15">
            <a:extLst>
              <a:ext uri="{FF2B5EF4-FFF2-40B4-BE49-F238E27FC236}">
                <a16:creationId xmlns:a16="http://schemas.microsoft.com/office/drawing/2014/main" id="{BFA3E388-340A-49B3-93BB-C953AB210020}"/>
              </a:ext>
            </a:extLst>
          </p:cNvPr>
          <p:cNvSpPr>
            <a:spLocks noChangeArrowheads="1"/>
          </p:cNvSpPr>
          <p:nvPr/>
        </p:nvSpPr>
        <p:spPr bwMode="auto">
          <a:xfrm>
            <a:off x="7124700" y="3669560"/>
            <a:ext cx="684474" cy="547579"/>
          </a:xfrm>
          <a:prstGeom prst="rect">
            <a:avLst/>
          </a:prstGeom>
          <a:solidFill>
            <a:srgbClr val="E8D1FF"/>
          </a:solidFill>
          <a:ln w="9525">
            <a:solidFill>
              <a:schemeClr val="tx1"/>
            </a:solidFill>
            <a:miter lim="800000"/>
            <a:headEnd/>
            <a:tailEnd/>
          </a:ln>
        </p:spPr>
        <p:txBody>
          <a:bodyPr wrap="none" anchor="ctr"/>
          <a:lstStyle/>
          <a:p>
            <a:pPr algn="ctr"/>
            <a:r>
              <a:rPr lang="en-US" sz="2400" dirty="0">
                <a:latin typeface="Calibri"/>
                <a:cs typeface="Calibri"/>
              </a:rPr>
              <a:t>8</a:t>
            </a:r>
          </a:p>
        </p:txBody>
      </p:sp>
      <p:sp>
        <p:nvSpPr>
          <p:cNvPr id="17" name="Rectangle 16">
            <a:extLst>
              <a:ext uri="{FF2B5EF4-FFF2-40B4-BE49-F238E27FC236}">
                <a16:creationId xmlns:a16="http://schemas.microsoft.com/office/drawing/2014/main" id="{3F8C6CA0-354C-4F4B-8772-FE010E8B5AD6}"/>
              </a:ext>
            </a:extLst>
          </p:cNvPr>
          <p:cNvSpPr>
            <a:spLocks noChangeArrowheads="1"/>
          </p:cNvSpPr>
          <p:nvPr/>
        </p:nvSpPr>
        <p:spPr bwMode="auto">
          <a:xfrm>
            <a:off x="8241030" y="3669560"/>
            <a:ext cx="684474" cy="547579"/>
          </a:xfrm>
          <a:prstGeom prst="rect">
            <a:avLst/>
          </a:prstGeom>
          <a:solidFill>
            <a:srgbClr val="E8D1FF"/>
          </a:solidFill>
          <a:ln w="9525">
            <a:solidFill>
              <a:schemeClr val="tx1"/>
            </a:solidFill>
            <a:miter lim="800000"/>
            <a:headEnd/>
            <a:tailEnd/>
          </a:ln>
        </p:spPr>
        <p:txBody>
          <a:bodyPr wrap="none" anchor="ctr"/>
          <a:lstStyle/>
          <a:p>
            <a:pPr algn="ctr"/>
            <a:r>
              <a:rPr lang="en-US" sz="2400" dirty="0">
                <a:latin typeface="Calibri"/>
                <a:cs typeface="Calibri"/>
              </a:rPr>
              <a:t>24</a:t>
            </a:r>
          </a:p>
        </p:txBody>
      </p:sp>
      <p:sp>
        <p:nvSpPr>
          <p:cNvPr id="18" name="Rectangle 17">
            <a:extLst>
              <a:ext uri="{FF2B5EF4-FFF2-40B4-BE49-F238E27FC236}">
                <a16:creationId xmlns:a16="http://schemas.microsoft.com/office/drawing/2014/main" id="{BBBF28F7-ABDA-4298-A3E3-A958619DA715}"/>
              </a:ext>
            </a:extLst>
          </p:cNvPr>
          <p:cNvSpPr>
            <a:spLocks noChangeArrowheads="1"/>
          </p:cNvSpPr>
          <p:nvPr/>
        </p:nvSpPr>
        <p:spPr bwMode="auto">
          <a:xfrm>
            <a:off x="9357360" y="3669560"/>
            <a:ext cx="684474" cy="547579"/>
          </a:xfrm>
          <a:prstGeom prst="rect">
            <a:avLst/>
          </a:prstGeom>
          <a:solidFill>
            <a:srgbClr val="E8D1FF"/>
          </a:solidFill>
          <a:ln w="9525">
            <a:solidFill>
              <a:schemeClr val="tx1"/>
            </a:solidFill>
            <a:miter lim="800000"/>
            <a:headEnd/>
            <a:tailEnd/>
          </a:ln>
        </p:spPr>
        <p:txBody>
          <a:bodyPr wrap="none" anchor="ctr"/>
          <a:lstStyle/>
          <a:p>
            <a:pPr algn="ctr"/>
            <a:r>
              <a:rPr lang="en-US" sz="2400" dirty="0">
                <a:latin typeface="Calibri"/>
                <a:cs typeface="Calibri"/>
              </a:rPr>
              <a:t>-12</a:t>
            </a:r>
          </a:p>
        </p:txBody>
      </p:sp>
      <p:cxnSp>
        <p:nvCxnSpPr>
          <p:cNvPr id="19" name="AutoShape 14">
            <a:extLst>
              <a:ext uri="{FF2B5EF4-FFF2-40B4-BE49-F238E27FC236}">
                <a16:creationId xmlns:a16="http://schemas.microsoft.com/office/drawing/2014/main" id="{BF73FD96-4E51-4B76-AB36-42DF67575E4C}"/>
              </a:ext>
            </a:extLst>
          </p:cNvPr>
          <p:cNvCxnSpPr>
            <a:cxnSpLocks noChangeShapeType="1"/>
            <a:stCxn id="15" idx="4"/>
            <a:endCxn id="18" idx="0"/>
          </p:cNvCxnSpPr>
          <p:nvPr/>
        </p:nvCxnSpPr>
        <p:spPr bwMode="auto">
          <a:xfrm>
            <a:off x="8583266" y="2494222"/>
            <a:ext cx="1116331" cy="1175338"/>
          </a:xfrm>
          <a:prstGeom prst="straightConnector1">
            <a:avLst/>
          </a:prstGeom>
          <a:noFill/>
          <a:ln w="9525">
            <a:solidFill>
              <a:schemeClr val="tx1"/>
            </a:solidFill>
            <a:round/>
            <a:headEnd/>
            <a:tailEnd type="triangle" w="lg" len="lg"/>
          </a:ln>
        </p:spPr>
      </p:cxnSp>
      <p:sp>
        <p:nvSpPr>
          <p:cNvPr id="20" name="TextBox 19">
            <a:extLst>
              <a:ext uri="{FF2B5EF4-FFF2-40B4-BE49-F238E27FC236}">
                <a16:creationId xmlns:a16="http://schemas.microsoft.com/office/drawing/2014/main" id="{67A26207-AC48-4852-8E50-68924B3EAC54}"/>
              </a:ext>
            </a:extLst>
          </p:cNvPr>
          <p:cNvSpPr txBox="1"/>
          <p:nvPr/>
        </p:nvSpPr>
        <p:spPr>
          <a:xfrm>
            <a:off x="7502183" y="2782669"/>
            <a:ext cx="875490" cy="400110"/>
          </a:xfrm>
          <a:prstGeom prst="rect">
            <a:avLst/>
          </a:prstGeom>
          <a:noFill/>
        </p:spPr>
        <p:txBody>
          <a:bodyPr wrap="square" rtlCol="0">
            <a:spAutoFit/>
          </a:bodyPr>
          <a:lstStyle/>
          <a:p>
            <a:r>
              <a:rPr lang="en-US" sz="2000" dirty="0">
                <a:latin typeface="Calibri"/>
                <a:cs typeface="Calibri"/>
              </a:rPr>
              <a:t>1/2</a:t>
            </a:r>
          </a:p>
        </p:txBody>
      </p:sp>
      <p:sp>
        <p:nvSpPr>
          <p:cNvPr id="21" name="TextBox 20">
            <a:extLst>
              <a:ext uri="{FF2B5EF4-FFF2-40B4-BE49-F238E27FC236}">
                <a16:creationId xmlns:a16="http://schemas.microsoft.com/office/drawing/2014/main" id="{875A554B-84F8-4645-9114-5BBD8366158C}"/>
              </a:ext>
            </a:extLst>
          </p:cNvPr>
          <p:cNvSpPr txBox="1"/>
          <p:nvPr/>
        </p:nvSpPr>
        <p:spPr>
          <a:xfrm>
            <a:off x="8134889" y="3064532"/>
            <a:ext cx="875490" cy="400110"/>
          </a:xfrm>
          <a:prstGeom prst="rect">
            <a:avLst/>
          </a:prstGeom>
          <a:noFill/>
        </p:spPr>
        <p:txBody>
          <a:bodyPr wrap="square" rtlCol="0">
            <a:spAutoFit/>
          </a:bodyPr>
          <a:lstStyle/>
          <a:p>
            <a:r>
              <a:rPr lang="en-US" sz="2000" dirty="0">
                <a:latin typeface="Calibri"/>
                <a:cs typeface="Calibri"/>
              </a:rPr>
              <a:t>1/3</a:t>
            </a:r>
            <a:endParaRPr lang="en-US" sz="1500" dirty="0">
              <a:latin typeface="Calibri"/>
              <a:cs typeface="Calibri"/>
            </a:endParaRPr>
          </a:p>
        </p:txBody>
      </p:sp>
      <p:sp>
        <p:nvSpPr>
          <p:cNvPr id="22" name="TextBox 21">
            <a:extLst>
              <a:ext uri="{FF2B5EF4-FFF2-40B4-BE49-F238E27FC236}">
                <a16:creationId xmlns:a16="http://schemas.microsoft.com/office/drawing/2014/main" id="{E9670EEF-5D95-42D0-B46E-2917BB2E642D}"/>
              </a:ext>
            </a:extLst>
          </p:cNvPr>
          <p:cNvSpPr txBox="1"/>
          <p:nvPr/>
        </p:nvSpPr>
        <p:spPr>
          <a:xfrm>
            <a:off x="9181895" y="2786795"/>
            <a:ext cx="875490" cy="400110"/>
          </a:xfrm>
          <a:prstGeom prst="rect">
            <a:avLst/>
          </a:prstGeom>
          <a:noFill/>
        </p:spPr>
        <p:txBody>
          <a:bodyPr wrap="square" rtlCol="0">
            <a:spAutoFit/>
          </a:bodyPr>
          <a:lstStyle/>
          <a:p>
            <a:r>
              <a:rPr lang="en-US" sz="2000" dirty="0">
                <a:latin typeface="Calibri"/>
                <a:cs typeface="Calibri"/>
              </a:rPr>
              <a:t>1/6</a:t>
            </a:r>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57068CF6-7C42-4BE7-A229-7086595D091B}"/>
                  </a:ext>
                </a:extLst>
              </p:cNvPr>
              <p:cNvSpPr txBox="1"/>
              <p:nvPr/>
            </p:nvSpPr>
            <p:spPr>
              <a:xfrm>
                <a:off x="1618187" y="5255205"/>
                <a:ext cx="8118171" cy="703398"/>
              </a:xfrm>
              <a:prstGeom prst="rect">
                <a:avLst/>
              </a:prstGeom>
              <a:noFill/>
            </p:spPr>
            <p:txBody>
              <a:bodyPr wrap="square" rtlCol="0">
                <a:spAutoFit/>
              </a:bodyPr>
              <a:lstStyle/>
              <a:p>
                <a:pPr algn="ctr"/>
                <a14:m>
                  <m:oMath xmlns:m="http://schemas.openxmlformats.org/officeDocument/2006/math">
                    <m:r>
                      <a:rPr lang="en-US" sz="2800" b="0" i="1" smtClean="0">
                        <a:latin typeface="Cambria Math" panose="02040503050406030204" pitchFamily="18" charset="0"/>
                      </a:rPr>
                      <m:t>𝑣</m:t>
                    </m:r>
                    <m:r>
                      <a:rPr lang="en-US" sz="2800" b="0" i="1" smtClean="0">
                        <a:latin typeface="Cambria Math" panose="02040503050406030204" pitchFamily="18" charset="0"/>
                      </a:rPr>
                      <m:t>=</m:t>
                    </m:r>
                    <m:f>
                      <m:fPr>
                        <m:ctrlPr>
                          <a:rPr lang="en-US" sz="2800" b="0" i="1" smtClean="0">
                            <a:latin typeface="Cambria Math" panose="02040503050406030204" pitchFamily="18" charset="0"/>
                          </a:rPr>
                        </m:ctrlPr>
                      </m:fPr>
                      <m:num>
                        <m:r>
                          <a:rPr lang="en-US" sz="2800" b="0" i="1" smtClean="0">
                            <a:latin typeface="Cambria Math" panose="02040503050406030204" pitchFamily="18" charset="0"/>
                          </a:rPr>
                          <m:t>1</m:t>
                        </m:r>
                      </m:num>
                      <m:den>
                        <m:r>
                          <a:rPr lang="en-US" sz="2800" b="0" i="1" smtClean="0">
                            <a:latin typeface="Cambria Math" panose="02040503050406030204" pitchFamily="18" charset="0"/>
                          </a:rPr>
                          <m:t>2</m:t>
                        </m:r>
                      </m:den>
                    </m:f>
                    <m:r>
                      <a:rPr lang="en-US" sz="2800" b="0" i="1" smtClean="0">
                        <a:latin typeface="Cambria Math" panose="02040503050406030204" pitchFamily="18" charset="0"/>
                      </a:rPr>
                      <m:t>⋅(8)+</m:t>
                    </m:r>
                    <m:f>
                      <m:fPr>
                        <m:ctrlPr>
                          <a:rPr lang="en-US" sz="2800" i="1">
                            <a:latin typeface="Cambria Math" panose="02040503050406030204" pitchFamily="18" charset="0"/>
                          </a:rPr>
                        </m:ctrlPr>
                      </m:fPr>
                      <m:num>
                        <m:r>
                          <a:rPr lang="en-US" sz="2800" i="1">
                            <a:latin typeface="Cambria Math" panose="02040503050406030204" pitchFamily="18" charset="0"/>
                          </a:rPr>
                          <m:t>1</m:t>
                        </m:r>
                      </m:num>
                      <m:den>
                        <m:r>
                          <a:rPr lang="en-US" sz="2800" b="0" i="1" smtClean="0">
                            <a:latin typeface="Cambria Math" panose="02040503050406030204" pitchFamily="18" charset="0"/>
                          </a:rPr>
                          <m:t>3</m:t>
                        </m:r>
                      </m:den>
                    </m:f>
                    <m:r>
                      <a:rPr lang="en-US" sz="2800" b="0" i="1" smtClean="0">
                        <a:latin typeface="Cambria Math" panose="02040503050406030204" pitchFamily="18" charset="0"/>
                      </a:rPr>
                      <m:t>⋅(24)</m:t>
                    </m:r>
                  </m:oMath>
                </a14:m>
                <a:r>
                  <a:rPr lang="en-US" sz="2800" dirty="0">
                    <a:latin typeface="Calibri" pitchFamily="34" charset="0"/>
                  </a:rPr>
                  <a:t>+</a:t>
                </a:r>
                <a:r>
                  <a:rPr lang="en-US" sz="2800" dirty="0"/>
                  <a:t> </a:t>
                </a:r>
                <a14:m>
                  <m:oMath xmlns:m="http://schemas.openxmlformats.org/officeDocument/2006/math">
                    <m:f>
                      <m:fPr>
                        <m:ctrlPr>
                          <a:rPr lang="en-US" sz="2800" i="1">
                            <a:latin typeface="Cambria Math" panose="02040503050406030204" pitchFamily="18" charset="0"/>
                          </a:rPr>
                        </m:ctrlPr>
                      </m:fPr>
                      <m:num>
                        <m:r>
                          <a:rPr lang="en-US" sz="2800" i="1">
                            <a:latin typeface="Cambria Math" panose="02040503050406030204" pitchFamily="18" charset="0"/>
                          </a:rPr>
                          <m:t>1</m:t>
                        </m:r>
                      </m:num>
                      <m:den>
                        <m:r>
                          <a:rPr lang="en-US" sz="2800" b="0" i="1" smtClean="0">
                            <a:latin typeface="Cambria Math" panose="02040503050406030204" pitchFamily="18" charset="0"/>
                          </a:rPr>
                          <m:t>6</m:t>
                        </m:r>
                      </m:den>
                    </m:f>
                    <m:r>
                      <a:rPr lang="en-US" sz="2800" b="0" i="1" smtClean="0">
                        <a:latin typeface="Cambria Math" panose="02040503050406030204" pitchFamily="18" charset="0"/>
                      </a:rPr>
                      <m:t>⋅(−12)</m:t>
                    </m:r>
                  </m:oMath>
                </a14:m>
                <a:endParaRPr lang="en-US" sz="2800" dirty="0">
                  <a:latin typeface="Calibri" pitchFamily="34" charset="0"/>
                </a:endParaRPr>
              </a:p>
            </p:txBody>
          </p:sp>
        </mc:Choice>
        <mc:Fallback xmlns="">
          <p:sp>
            <p:nvSpPr>
              <p:cNvPr id="23" name="TextBox 22">
                <a:extLst>
                  <a:ext uri="{FF2B5EF4-FFF2-40B4-BE49-F238E27FC236}">
                    <a16:creationId xmlns:a16="http://schemas.microsoft.com/office/drawing/2014/main" id="{57068CF6-7C42-4BE7-A229-7086595D091B}"/>
                  </a:ext>
                </a:extLst>
              </p:cNvPr>
              <p:cNvSpPr txBox="1">
                <a:spLocks noRot="1" noChangeAspect="1" noMove="1" noResize="1" noEditPoints="1" noAdjustHandles="1" noChangeArrowheads="1" noChangeShapeType="1" noTextEdit="1"/>
              </p:cNvSpPr>
              <p:nvPr/>
            </p:nvSpPr>
            <p:spPr>
              <a:xfrm>
                <a:off x="1618187" y="5255205"/>
                <a:ext cx="8118171" cy="703398"/>
              </a:xfrm>
              <a:prstGeom prst="rect">
                <a:avLst/>
              </a:prstGeom>
              <a:blipFill>
                <a:blip r:embed="rId4"/>
                <a:stretch>
                  <a:fillRect b="-12174"/>
                </a:stretch>
              </a:blipFill>
            </p:spPr>
            <p:txBody>
              <a:bodyPr/>
              <a:lstStyle/>
              <a:p>
                <a:r>
                  <a:rPr lang="en-US">
                    <a:noFill/>
                  </a:rPr>
                  <a:t> </a:t>
                </a:r>
              </a:p>
            </p:txBody>
          </p:sp>
        </mc:Fallback>
      </mc:AlternateContent>
    </p:spTree>
    <p:extLst>
      <p:ext uri="{BB962C8B-B14F-4D97-AF65-F5344CB8AC3E}">
        <p14:creationId xmlns:p14="http://schemas.microsoft.com/office/powerpoint/2010/main" val="25593241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558689-3A59-A24C-A452-E9D2FCB829E9}"/>
              </a:ext>
            </a:extLst>
          </p:cNvPr>
          <p:cNvSpPr>
            <a:spLocks noGrp="1"/>
          </p:cNvSpPr>
          <p:nvPr>
            <p:ph type="title"/>
          </p:nvPr>
        </p:nvSpPr>
        <p:spPr/>
        <p:txBody>
          <a:bodyPr/>
          <a:lstStyle/>
          <a:p>
            <a:r>
              <a:rPr lang="en-US" dirty="0"/>
              <a:t>Markov Decision Process</a:t>
            </a:r>
          </a:p>
        </p:txBody>
      </p:sp>
      <p:sp>
        <p:nvSpPr>
          <p:cNvPr id="3" name="Content Placeholder 2">
            <a:extLst>
              <a:ext uri="{FF2B5EF4-FFF2-40B4-BE49-F238E27FC236}">
                <a16:creationId xmlns:a16="http://schemas.microsoft.com/office/drawing/2014/main" id="{6600F974-1351-EB4D-AA61-170DA5A743B8}"/>
              </a:ext>
            </a:extLst>
          </p:cNvPr>
          <p:cNvSpPr>
            <a:spLocks noGrp="1"/>
          </p:cNvSpPr>
          <p:nvPr>
            <p:ph idx="1"/>
          </p:nvPr>
        </p:nvSpPr>
        <p:spPr/>
        <p:txBody>
          <a:bodyPr/>
          <a:lstStyle/>
          <a:p>
            <a:r>
              <a:rPr lang="en-US" dirty="0"/>
              <a:t>To find a solution to an MDP, you need to define the following things:</a:t>
            </a:r>
            <a:endParaRPr lang="en-US" b="1" dirty="0"/>
          </a:p>
          <a:p>
            <a:pPr marL="342900" indent="-342900">
              <a:buFont typeface="Arial" panose="020B0604020202020204" pitchFamily="34" charset="0"/>
              <a:buChar char="•"/>
            </a:pPr>
            <a:r>
              <a:rPr lang="en-US" b="1" dirty="0"/>
              <a:t>A set of states</a:t>
            </a:r>
            <a:r>
              <a:rPr lang="en-US" dirty="0"/>
              <a:t> s ∈ S</a:t>
            </a:r>
            <a:endParaRPr lang="en-US" b="1" dirty="0"/>
          </a:p>
          <a:p>
            <a:pPr marL="342900" indent="-342900">
              <a:buFont typeface="Arial" panose="020B0604020202020204" pitchFamily="34" charset="0"/>
              <a:buChar char="•"/>
            </a:pPr>
            <a:r>
              <a:rPr lang="en-US" b="1" dirty="0"/>
              <a:t>A set of actions </a:t>
            </a:r>
            <a:r>
              <a:rPr lang="en-US" dirty="0"/>
              <a:t>a ∈ A</a:t>
            </a:r>
          </a:p>
          <a:p>
            <a:pPr marL="342900" indent="-342900">
              <a:buFont typeface="Arial" panose="020B0604020202020204" pitchFamily="34" charset="0"/>
              <a:buChar char="•"/>
            </a:pPr>
            <a:r>
              <a:rPr lang="en-US" dirty="0"/>
              <a:t>A transition function </a:t>
            </a:r>
            <a:r>
              <a:rPr lang="en-US" b="1" dirty="0"/>
              <a:t>T(s, a, s’)</a:t>
            </a:r>
          </a:p>
          <a:p>
            <a:pPr marL="1028700" lvl="1" indent="-342900"/>
            <a:r>
              <a:rPr lang="en-US" dirty="0">
                <a:ea typeface="ＭＳ Ｐゴシック" pitchFamily="34" charset="-128"/>
              </a:rPr>
              <a:t>Probability that executing action </a:t>
            </a:r>
            <a:r>
              <a:rPr lang="en-US" b="1" dirty="0">
                <a:ea typeface="ＭＳ Ｐゴシック" pitchFamily="34" charset="-128"/>
              </a:rPr>
              <a:t>a</a:t>
            </a:r>
            <a:r>
              <a:rPr lang="en-US" dirty="0">
                <a:ea typeface="ＭＳ Ｐゴシック" pitchFamily="34" charset="-128"/>
              </a:rPr>
              <a:t> in </a:t>
            </a:r>
            <a:r>
              <a:rPr lang="en-US" b="1" dirty="0">
                <a:ea typeface="ＭＳ Ｐゴシック" pitchFamily="34" charset="-128"/>
              </a:rPr>
              <a:t>s</a:t>
            </a:r>
            <a:r>
              <a:rPr lang="en-US" dirty="0">
                <a:ea typeface="ＭＳ Ｐゴシック" pitchFamily="34" charset="-128"/>
              </a:rPr>
              <a:t> will lead to </a:t>
            </a:r>
            <a:r>
              <a:rPr lang="en-US" b="1" dirty="0">
                <a:ea typeface="ＭＳ Ｐゴシック" pitchFamily="34" charset="-128"/>
              </a:rPr>
              <a:t>s’</a:t>
            </a:r>
            <a:r>
              <a:rPr lang="en-US" dirty="0">
                <a:ea typeface="ＭＳ Ｐゴシック" pitchFamily="34" charset="-128"/>
              </a:rPr>
              <a:t> </a:t>
            </a:r>
            <a:r>
              <a:rPr lang="en-US" b="1" dirty="0"/>
              <a:t>P(s’ | s, a)</a:t>
            </a:r>
          </a:p>
          <a:p>
            <a:pPr marL="1028700" lvl="1" indent="-342900"/>
            <a:r>
              <a:rPr lang="en-US" dirty="0"/>
              <a:t>The probability is called </a:t>
            </a:r>
            <a:r>
              <a:rPr lang="en-US" b="1" dirty="0"/>
              <a:t>the model</a:t>
            </a:r>
          </a:p>
          <a:p>
            <a:pPr marL="342900" indent="-342900">
              <a:buFont typeface="Arial" panose="020B0604020202020204" pitchFamily="34" charset="0"/>
              <a:buChar char="•"/>
            </a:pPr>
            <a:r>
              <a:rPr lang="en-US" dirty="0"/>
              <a:t>A reward function </a:t>
            </a:r>
            <a:r>
              <a:rPr lang="en-US" b="1" dirty="0"/>
              <a:t>R(s, a, s’)</a:t>
            </a:r>
          </a:p>
          <a:p>
            <a:pPr marL="1028700" lvl="1" indent="-342900"/>
            <a:r>
              <a:rPr lang="en-US" dirty="0"/>
              <a:t>Sometimes just R(s) or R(s’)</a:t>
            </a:r>
          </a:p>
          <a:p>
            <a:pPr marL="342900" indent="-342900">
              <a:buFont typeface="Arial" panose="020B0604020202020204" pitchFamily="34" charset="0"/>
              <a:buChar char="•"/>
            </a:pPr>
            <a:r>
              <a:rPr lang="en-US" dirty="0"/>
              <a:t>An </a:t>
            </a:r>
            <a:r>
              <a:rPr lang="en-US" b="1" dirty="0"/>
              <a:t>initial state </a:t>
            </a:r>
            <a:r>
              <a:rPr lang="en-US" dirty="0"/>
              <a:t>s</a:t>
            </a:r>
            <a:r>
              <a:rPr lang="en-US" baseline="-25000" dirty="0"/>
              <a:t>0</a:t>
            </a:r>
          </a:p>
          <a:p>
            <a:pPr marL="342900" indent="-342900">
              <a:buFont typeface="Arial" panose="020B0604020202020204" pitchFamily="34" charset="0"/>
              <a:buChar char="•"/>
            </a:pPr>
            <a:r>
              <a:rPr lang="en-US" dirty="0"/>
              <a:t>Optionally, one or more </a:t>
            </a:r>
            <a:r>
              <a:rPr lang="en-US" b="1" dirty="0"/>
              <a:t>terminal states</a:t>
            </a:r>
          </a:p>
          <a:p>
            <a:pPr marL="1028700" lvl="1" indent="-342900"/>
            <a:endParaRPr lang="en-US" dirty="0"/>
          </a:p>
          <a:p>
            <a:pPr marL="342900" indent="-342900">
              <a:buFont typeface="Arial" panose="020B0604020202020204" pitchFamily="34" charset="0"/>
              <a:buChar char="•"/>
            </a:pPr>
            <a:endParaRPr lang="en-US" dirty="0"/>
          </a:p>
        </p:txBody>
      </p:sp>
    </p:spTree>
    <p:extLst>
      <p:ext uri="{BB962C8B-B14F-4D97-AF65-F5344CB8AC3E}">
        <p14:creationId xmlns:p14="http://schemas.microsoft.com/office/powerpoint/2010/main" val="271554190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82FCD6-7BB7-8C4D-B493-5AAD068A0B62}"/>
              </a:ext>
            </a:extLst>
          </p:cNvPr>
          <p:cNvSpPr>
            <a:spLocks noGrp="1"/>
          </p:cNvSpPr>
          <p:nvPr>
            <p:ph type="title"/>
          </p:nvPr>
        </p:nvSpPr>
        <p:spPr/>
        <p:txBody>
          <a:bodyPr/>
          <a:lstStyle/>
          <a:p>
            <a:r>
              <a:rPr lang="en-US" dirty="0"/>
              <a:t>Solution == Policy</a:t>
            </a:r>
          </a:p>
        </p:txBody>
      </p:sp>
      <p:sp>
        <p:nvSpPr>
          <p:cNvPr id="42" name="Content Placeholder 41">
            <a:extLst>
              <a:ext uri="{FF2B5EF4-FFF2-40B4-BE49-F238E27FC236}">
                <a16:creationId xmlns:a16="http://schemas.microsoft.com/office/drawing/2014/main" id="{E6EE13FF-BF09-7E43-8623-07C4C51A5895}"/>
              </a:ext>
            </a:extLst>
          </p:cNvPr>
          <p:cNvSpPr>
            <a:spLocks noGrp="1"/>
          </p:cNvSpPr>
          <p:nvPr>
            <p:ph sz="half" idx="1"/>
          </p:nvPr>
        </p:nvSpPr>
        <p:spPr>
          <a:xfrm>
            <a:off x="838199" y="1825625"/>
            <a:ext cx="5280843" cy="4351338"/>
          </a:xfrm>
        </p:spPr>
        <p:txBody>
          <a:bodyPr/>
          <a:lstStyle/>
          <a:p>
            <a:r>
              <a:rPr lang="en-US" dirty="0"/>
              <a:t>In search problems a solution was a sequence of action that corresponded to the shortest path.</a:t>
            </a:r>
          </a:p>
          <a:p>
            <a:r>
              <a:rPr lang="en-US" dirty="0"/>
              <a:t>Because of the non-determinism in MDPs we cannot simply give a sequence of actions.</a:t>
            </a:r>
          </a:p>
          <a:p>
            <a:r>
              <a:rPr lang="en-US" dirty="0"/>
              <a:t>Instead, the solution to an MDP is a </a:t>
            </a:r>
            <a:r>
              <a:rPr lang="en-US" b="1" dirty="0"/>
              <a:t>policy.</a:t>
            </a:r>
            <a:r>
              <a:rPr lang="en-US" dirty="0"/>
              <a:t> A policy maps from a state onto the action to take if the agent is in that state.</a:t>
            </a:r>
          </a:p>
          <a:p>
            <a:pPr algn="ctr"/>
            <a:r>
              <a:rPr lang="en-US" sz="2500" dirty="0"/>
              <a:t>𝝿(s) = a</a:t>
            </a:r>
          </a:p>
          <a:p>
            <a:endParaRPr lang="en-US" dirty="0"/>
          </a:p>
        </p:txBody>
      </p:sp>
      <p:grpSp>
        <p:nvGrpSpPr>
          <p:cNvPr id="41" name="Group 40">
            <a:extLst>
              <a:ext uri="{FF2B5EF4-FFF2-40B4-BE49-F238E27FC236}">
                <a16:creationId xmlns:a16="http://schemas.microsoft.com/office/drawing/2014/main" id="{96630785-DDFA-4E44-8E16-1550F374B0DF}"/>
              </a:ext>
            </a:extLst>
          </p:cNvPr>
          <p:cNvGrpSpPr/>
          <p:nvPr/>
        </p:nvGrpSpPr>
        <p:grpSpPr>
          <a:xfrm>
            <a:off x="6280449" y="1819688"/>
            <a:ext cx="5067674" cy="3800757"/>
            <a:chOff x="3562163" y="2552996"/>
            <a:chExt cx="5067674" cy="3800757"/>
          </a:xfrm>
        </p:grpSpPr>
        <p:grpSp>
          <p:nvGrpSpPr>
            <p:cNvPr id="4" name="Group 3">
              <a:extLst>
                <a:ext uri="{FF2B5EF4-FFF2-40B4-BE49-F238E27FC236}">
                  <a16:creationId xmlns:a16="http://schemas.microsoft.com/office/drawing/2014/main" id="{04C0D61C-2485-7845-856B-C410B1E1D01E}"/>
                </a:ext>
              </a:extLst>
            </p:cNvPr>
            <p:cNvGrpSpPr/>
            <p:nvPr/>
          </p:nvGrpSpPr>
          <p:grpSpPr>
            <a:xfrm>
              <a:off x="3562163" y="2552996"/>
              <a:ext cx="5067674" cy="3800757"/>
              <a:chOff x="6253247" y="2160077"/>
              <a:chExt cx="5067674" cy="3800757"/>
            </a:xfrm>
            <a:solidFill>
              <a:schemeClr val="bg1"/>
            </a:solidFill>
          </p:grpSpPr>
          <p:grpSp>
            <p:nvGrpSpPr>
              <p:cNvPr id="6" name="Group 5">
                <a:extLst>
                  <a:ext uri="{FF2B5EF4-FFF2-40B4-BE49-F238E27FC236}">
                    <a16:creationId xmlns:a16="http://schemas.microsoft.com/office/drawing/2014/main" id="{68D2D8BD-474B-574F-8F4C-D8D3A8E8F5DC}"/>
                  </a:ext>
                </a:extLst>
              </p:cNvPr>
              <p:cNvGrpSpPr/>
              <p:nvPr/>
            </p:nvGrpSpPr>
            <p:grpSpPr>
              <a:xfrm>
                <a:off x="6253247" y="2160077"/>
                <a:ext cx="5067674" cy="3800757"/>
                <a:chOff x="6456556" y="2714547"/>
                <a:chExt cx="3657600" cy="2743201"/>
              </a:xfrm>
              <a:grpFill/>
            </p:grpSpPr>
            <p:sp>
              <p:nvSpPr>
                <p:cNvPr id="13" name="Rectangle 12">
                  <a:extLst>
                    <a:ext uri="{FF2B5EF4-FFF2-40B4-BE49-F238E27FC236}">
                      <a16:creationId xmlns:a16="http://schemas.microsoft.com/office/drawing/2014/main" id="{681DAA95-28B3-C948-B538-33FA6B267571}"/>
                    </a:ext>
                  </a:extLst>
                </p:cNvPr>
                <p:cNvSpPr/>
                <p:nvPr/>
              </p:nvSpPr>
              <p:spPr>
                <a:xfrm>
                  <a:off x="7364899" y="3635183"/>
                  <a:ext cx="914400" cy="914400"/>
                </a:xfrm>
                <a:prstGeom prst="rect">
                  <a:avLst/>
                </a:prstGeom>
                <a:solidFill>
                  <a:schemeClr val="bg2"/>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p>
              </p:txBody>
            </p:sp>
            <p:sp>
              <p:nvSpPr>
                <p:cNvPr id="14" name="Rectangle 13">
                  <a:extLst>
                    <a:ext uri="{FF2B5EF4-FFF2-40B4-BE49-F238E27FC236}">
                      <a16:creationId xmlns:a16="http://schemas.microsoft.com/office/drawing/2014/main" id="{1B4B2815-2A1E-C949-BAFF-FDAC70BC566B}"/>
                    </a:ext>
                  </a:extLst>
                </p:cNvPr>
                <p:cNvSpPr/>
                <p:nvPr/>
              </p:nvSpPr>
              <p:spPr>
                <a:xfrm>
                  <a:off x="9197683"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527C6151-4575-E347-B635-742C8A4E0501}"/>
                    </a:ext>
                  </a:extLst>
                </p:cNvPr>
                <p:cNvSpPr/>
                <p:nvPr/>
              </p:nvSpPr>
              <p:spPr>
                <a:xfrm>
                  <a:off x="7370344"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37B1059A-878D-B848-9671-F03C74A00278}"/>
                    </a:ext>
                  </a:extLst>
                </p:cNvPr>
                <p:cNvSpPr/>
                <p:nvPr/>
              </p:nvSpPr>
              <p:spPr>
                <a:xfrm>
                  <a:off x="8285356" y="27145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BED26B51-5026-4E42-A04C-8A8218B0914E}"/>
                    </a:ext>
                  </a:extLst>
                </p:cNvPr>
                <p:cNvSpPr/>
                <p:nvPr/>
              </p:nvSpPr>
              <p:spPr>
                <a:xfrm>
                  <a:off x="64565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E74804B7-1B70-FE4D-928C-3002866CD0BB}"/>
                    </a:ext>
                  </a:extLst>
                </p:cNvPr>
                <p:cNvSpPr/>
                <p:nvPr/>
              </p:nvSpPr>
              <p:spPr>
                <a:xfrm>
                  <a:off x="6457592"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2A5170FE-8D20-544F-8A6B-FFE7718EE2C3}"/>
                    </a:ext>
                  </a:extLst>
                </p:cNvPr>
                <p:cNvSpPr/>
                <p:nvPr/>
              </p:nvSpPr>
              <p:spPr>
                <a:xfrm>
                  <a:off x="82853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92BD7515-B5C0-824E-87CF-AF440FEFEEC8}"/>
                    </a:ext>
                  </a:extLst>
                </p:cNvPr>
                <p:cNvSpPr/>
                <p:nvPr/>
              </p:nvSpPr>
              <p:spPr>
                <a:xfrm>
                  <a:off x="91997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C834AE4-7DE8-BE47-BADB-50C4EECBA84F}"/>
                    </a:ext>
                  </a:extLst>
                </p:cNvPr>
                <p:cNvSpPr/>
                <p:nvPr/>
              </p:nvSpPr>
              <p:spPr>
                <a:xfrm>
                  <a:off x="64565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2B336957-3E6D-E249-94FE-91F5D5B1FE7D}"/>
                    </a:ext>
                  </a:extLst>
                </p:cNvPr>
                <p:cNvSpPr/>
                <p:nvPr/>
              </p:nvSpPr>
              <p:spPr>
                <a:xfrm>
                  <a:off x="73709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4C45D773-1DDD-CF48-8562-73174092E481}"/>
                    </a:ext>
                  </a:extLst>
                </p:cNvPr>
                <p:cNvSpPr/>
                <p:nvPr/>
              </p:nvSpPr>
              <p:spPr>
                <a:xfrm>
                  <a:off x="82853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A5C960A7-E996-6C4C-AC7E-CC764E97F4BD}"/>
                    </a:ext>
                  </a:extLst>
                </p:cNvPr>
                <p:cNvSpPr/>
                <p:nvPr/>
              </p:nvSpPr>
              <p:spPr>
                <a:xfrm>
                  <a:off x="91997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Rectangle 7">
                <a:extLst>
                  <a:ext uri="{FF2B5EF4-FFF2-40B4-BE49-F238E27FC236}">
                    <a16:creationId xmlns:a16="http://schemas.microsoft.com/office/drawing/2014/main" id="{418EB9FA-63D6-6E40-B3BC-B3C18683B155}"/>
                  </a:ext>
                </a:extLst>
              </p:cNvPr>
              <p:cNvSpPr/>
              <p:nvPr/>
            </p:nvSpPr>
            <p:spPr>
              <a:xfrm>
                <a:off x="10506606" y="3869194"/>
                <a:ext cx="431528" cy="369332"/>
              </a:xfrm>
              <a:prstGeom prst="rect">
                <a:avLst/>
              </a:prstGeom>
              <a:grpFill/>
              <a:ln w="38100">
                <a:solidFill>
                  <a:schemeClr val="accent1">
                    <a:shade val="50000"/>
                  </a:schemeClr>
                </a:solidFill>
              </a:ln>
            </p:spPr>
            <p:txBody>
              <a:bodyPr wrap="none">
                <a:spAutoFit/>
              </a:bodyPr>
              <a:lstStyle/>
              <a:p>
                <a:r>
                  <a:rPr lang="en-US" dirty="0"/>
                  <a:t>–1</a:t>
                </a:r>
              </a:p>
            </p:txBody>
          </p:sp>
          <p:sp>
            <p:nvSpPr>
              <p:cNvPr id="12" name="Rectangle 11">
                <a:extLst>
                  <a:ext uri="{FF2B5EF4-FFF2-40B4-BE49-F238E27FC236}">
                    <a16:creationId xmlns:a16="http://schemas.microsoft.com/office/drawing/2014/main" id="{52B689B9-CD3C-534A-A204-8E6A863623EB}"/>
                  </a:ext>
                </a:extLst>
              </p:cNvPr>
              <p:cNvSpPr/>
              <p:nvPr/>
            </p:nvSpPr>
            <p:spPr>
              <a:xfrm>
                <a:off x="10476863" y="2609047"/>
                <a:ext cx="447558" cy="369332"/>
              </a:xfrm>
              <a:prstGeom prst="rect">
                <a:avLst/>
              </a:prstGeom>
              <a:grpFill/>
              <a:ln w="38100">
                <a:solidFill>
                  <a:schemeClr val="accent1">
                    <a:shade val="50000"/>
                  </a:schemeClr>
                </a:solidFill>
              </a:ln>
            </p:spPr>
            <p:txBody>
              <a:bodyPr wrap="none">
                <a:spAutoFit/>
              </a:bodyPr>
              <a:lstStyle/>
              <a:p>
                <a:r>
                  <a:rPr lang="en-US" dirty="0"/>
                  <a:t>+1</a:t>
                </a:r>
              </a:p>
            </p:txBody>
          </p:sp>
        </p:grpSp>
        <p:cxnSp>
          <p:nvCxnSpPr>
            <p:cNvPr id="26" name="Straight Arrow Connector 25">
              <a:extLst>
                <a:ext uri="{FF2B5EF4-FFF2-40B4-BE49-F238E27FC236}">
                  <a16:creationId xmlns:a16="http://schemas.microsoft.com/office/drawing/2014/main" id="{8269D3AB-19CA-804A-8DC9-122BD7C621E1}"/>
                </a:ext>
              </a:extLst>
            </p:cNvPr>
            <p:cNvCxnSpPr/>
            <p:nvPr/>
          </p:nvCxnSpPr>
          <p:spPr>
            <a:xfrm>
              <a:off x="3997492" y="3186455"/>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3DAC39EE-3E39-F241-BA99-A6E93E581BC3}"/>
                </a:ext>
              </a:extLst>
            </p:cNvPr>
            <p:cNvCxnSpPr/>
            <p:nvPr/>
          </p:nvCxnSpPr>
          <p:spPr>
            <a:xfrm>
              <a:off x="5236062" y="3186455"/>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68CD8EEC-C5A1-ED43-BD86-789203C2AE87}"/>
                </a:ext>
              </a:extLst>
            </p:cNvPr>
            <p:cNvCxnSpPr/>
            <p:nvPr/>
          </p:nvCxnSpPr>
          <p:spPr>
            <a:xfrm>
              <a:off x="6503828" y="3186455"/>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3344E75B-76C0-EA42-9EEC-9A360FCFA6F2}"/>
                </a:ext>
              </a:extLst>
            </p:cNvPr>
            <p:cNvCxnSpPr>
              <a:cxnSpLocks/>
            </p:cNvCxnSpPr>
            <p:nvPr/>
          </p:nvCxnSpPr>
          <p:spPr>
            <a:xfrm flipV="1">
              <a:off x="4223122" y="4243474"/>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38B7709E-58D3-6045-A780-C32E90C546EB}"/>
                </a:ext>
              </a:extLst>
            </p:cNvPr>
            <p:cNvCxnSpPr>
              <a:cxnSpLocks/>
            </p:cNvCxnSpPr>
            <p:nvPr/>
          </p:nvCxnSpPr>
          <p:spPr>
            <a:xfrm flipV="1">
              <a:off x="4226669" y="5516988"/>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95849B1C-2D3B-DF48-9060-AAABEB088699}"/>
                </a:ext>
              </a:extLst>
            </p:cNvPr>
            <p:cNvCxnSpPr>
              <a:cxnSpLocks/>
            </p:cNvCxnSpPr>
            <p:nvPr/>
          </p:nvCxnSpPr>
          <p:spPr>
            <a:xfrm flipH="1">
              <a:off x="5187072" y="5720293"/>
              <a:ext cx="47040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05E532BF-2A4F-9D45-8F12-91317C9E17C0}"/>
                </a:ext>
              </a:extLst>
            </p:cNvPr>
            <p:cNvCxnSpPr>
              <a:cxnSpLocks/>
            </p:cNvCxnSpPr>
            <p:nvPr/>
          </p:nvCxnSpPr>
          <p:spPr>
            <a:xfrm flipH="1">
              <a:off x="6484688" y="5405968"/>
              <a:ext cx="47040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79C3F373-63AB-F74B-84BA-7F6E2D7A2A63}"/>
                </a:ext>
              </a:extLst>
            </p:cNvPr>
            <p:cNvCxnSpPr>
              <a:cxnSpLocks/>
            </p:cNvCxnSpPr>
            <p:nvPr/>
          </p:nvCxnSpPr>
          <p:spPr>
            <a:xfrm flipH="1">
              <a:off x="7758304" y="5720293"/>
              <a:ext cx="47040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3ECF36F9-AD2F-2F4D-8BB5-B3E55E3B121D}"/>
                </a:ext>
              </a:extLst>
            </p:cNvPr>
            <p:cNvSpPr txBox="1"/>
            <p:nvPr/>
          </p:nvSpPr>
          <p:spPr>
            <a:xfrm>
              <a:off x="6524838" y="5535627"/>
              <a:ext cx="418704" cy="369332"/>
            </a:xfrm>
            <a:prstGeom prst="rect">
              <a:avLst/>
            </a:prstGeom>
            <a:noFill/>
          </p:spPr>
          <p:txBody>
            <a:bodyPr wrap="none" rtlCol="0">
              <a:spAutoFit/>
            </a:bodyPr>
            <a:lstStyle/>
            <a:p>
              <a:r>
                <a:rPr lang="en-US" dirty="0"/>
                <a:t>or</a:t>
              </a:r>
            </a:p>
          </p:txBody>
        </p:sp>
        <p:cxnSp>
          <p:nvCxnSpPr>
            <p:cNvPr id="39" name="Straight Arrow Connector 38">
              <a:extLst>
                <a:ext uri="{FF2B5EF4-FFF2-40B4-BE49-F238E27FC236}">
                  <a16:creationId xmlns:a16="http://schemas.microsoft.com/office/drawing/2014/main" id="{A9A59655-2C54-B84A-AA2C-7E66FE4A36AA}"/>
                </a:ext>
              </a:extLst>
            </p:cNvPr>
            <p:cNvCxnSpPr>
              <a:cxnSpLocks/>
            </p:cNvCxnSpPr>
            <p:nvPr/>
          </p:nvCxnSpPr>
          <p:spPr>
            <a:xfrm flipV="1">
              <a:off x="6729458" y="5904959"/>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40DD11F0-E7A8-D446-A103-8E7A62C3F038}"/>
                </a:ext>
              </a:extLst>
            </p:cNvPr>
            <p:cNvCxnSpPr>
              <a:cxnSpLocks/>
            </p:cNvCxnSpPr>
            <p:nvPr/>
          </p:nvCxnSpPr>
          <p:spPr>
            <a:xfrm flipV="1">
              <a:off x="6719888" y="4262113"/>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grpSp>
      <p:sp>
        <p:nvSpPr>
          <p:cNvPr id="44" name="Google Shape;75;g92b3bf485b_0_0">
            <a:extLst>
              <a:ext uri="{FF2B5EF4-FFF2-40B4-BE49-F238E27FC236}">
                <a16:creationId xmlns:a16="http://schemas.microsoft.com/office/drawing/2014/main" id="{8376974E-4327-9E40-89DE-1E6586422D62}"/>
              </a:ext>
            </a:extLst>
          </p:cNvPr>
          <p:cNvSpPr/>
          <p:nvPr/>
        </p:nvSpPr>
        <p:spPr>
          <a:xfrm>
            <a:off x="1244128" y="5620445"/>
            <a:ext cx="4180279" cy="556517"/>
          </a:xfrm>
          <a:prstGeom prst="wedgeRoundRectCallout">
            <a:avLst>
              <a:gd name="adj1" fmla="val -2602"/>
              <a:gd name="adj2" fmla="val -158342"/>
              <a:gd name="adj3" fmla="val 0"/>
            </a:avLst>
          </a:prstGeom>
          <a:solidFill>
            <a:schemeClr val="accent3"/>
          </a:solidFill>
          <a:ln>
            <a:noFill/>
          </a:ln>
        </p:spPr>
        <p:txBody>
          <a:bodyPr spcFirstLastPara="1" wrap="square" lIns="91425" tIns="91425" rIns="91425" bIns="91425" anchor="ctr" anchorCtr="0">
            <a:noAutofit/>
          </a:bodyPr>
          <a:lstStyle/>
          <a:p>
            <a:pPr algn="ctr">
              <a:buSzPts val="2500"/>
            </a:pPr>
            <a:r>
              <a:rPr lang="en-US" sz="2000" dirty="0">
                <a:sym typeface="Open Sans"/>
              </a:rPr>
              <a:t>Policy </a:t>
            </a:r>
            <a:r>
              <a:rPr lang="en-US" sz="2000" dirty="0"/>
              <a:t>𝝿 tells the agent what action </a:t>
            </a:r>
            <a:r>
              <a:rPr lang="en-US" sz="2000" dirty="0">
                <a:sym typeface="Open Sans"/>
              </a:rPr>
              <a:t>to take at state s.</a:t>
            </a:r>
            <a:endParaRPr lang="en-US" sz="2000" dirty="0">
              <a:latin typeface="Open Sans"/>
              <a:ea typeface="Open Sans"/>
              <a:cs typeface="Open Sans"/>
              <a:sym typeface="Open Sans"/>
            </a:endParaRPr>
          </a:p>
        </p:txBody>
      </p:sp>
      <p:sp>
        <p:nvSpPr>
          <p:cNvPr id="45" name="Google Shape;75;g92b3bf485b_0_0">
            <a:extLst>
              <a:ext uri="{FF2B5EF4-FFF2-40B4-BE49-F238E27FC236}">
                <a16:creationId xmlns:a16="http://schemas.microsoft.com/office/drawing/2014/main" id="{54FE09F1-A282-7C43-81E0-2FCCE6192B5A}"/>
              </a:ext>
            </a:extLst>
          </p:cNvPr>
          <p:cNvSpPr/>
          <p:nvPr/>
        </p:nvSpPr>
        <p:spPr>
          <a:xfrm>
            <a:off x="6315469" y="6050598"/>
            <a:ext cx="2927655" cy="691165"/>
          </a:xfrm>
          <a:prstGeom prst="wedgeRoundRectCallout">
            <a:avLst>
              <a:gd name="adj1" fmla="val 34984"/>
              <a:gd name="adj2" fmla="val -104526"/>
              <a:gd name="adj3" fmla="val 0"/>
            </a:avLst>
          </a:prstGeom>
          <a:solidFill>
            <a:schemeClr val="accent3"/>
          </a:solidFill>
          <a:ln>
            <a:noFill/>
          </a:ln>
        </p:spPr>
        <p:txBody>
          <a:bodyPr spcFirstLastPara="1" wrap="square" lIns="91425" tIns="91425" rIns="91425" bIns="91425" anchor="ctr" anchorCtr="0">
            <a:noAutofit/>
          </a:bodyPr>
          <a:lstStyle/>
          <a:p>
            <a:pPr algn="ctr">
              <a:buSzPts val="2500"/>
            </a:pPr>
            <a:r>
              <a:rPr lang="en-US" sz="2000" dirty="0">
                <a:sym typeface="Open Sans"/>
              </a:rPr>
              <a:t>This is an example policy for a grid world</a:t>
            </a:r>
            <a:endParaRPr lang="en-US" sz="2000" dirty="0">
              <a:latin typeface="Open Sans"/>
              <a:ea typeface="Open Sans"/>
              <a:cs typeface="Open Sans"/>
              <a:sym typeface="Open Sans"/>
            </a:endParaRPr>
          </a:p>
        </p:txBody>
      </p:sp>
    </p:spTree>
    <p:extLst>
      <p:ext uri="{BB962C8B-B14F-4D97-AF65-F5344CB8AC3E}">
        <p14:creationId xmlns:p14="http://schemas.microsoft.com/office/powerpoint/2010/main" val="2781776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5"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82FCD6-7BB7-8C4D-B493-5AAD068A0B62}"/>
              </a:ext>
            </a:extLst>
          </p:cNvPr>
          <p:cNvSpPr>
            <a:spLocks noGrp="1"/>
          </p:cNvSpPr>
          <p:nvPr>
            <p:ph type="title"/>
          </p:nvPr>
        </p:nvSpPr>
        <p:spPr/>
        <p:txBody>
          <a:bodyPr/>
          <a:lstStyle/>
          <a:p>
            <a:r>
              <a:rPr lang="en-US" dirty="0"/>
              <a:t>Solution == Policy</a:t>
            </a:r>
          </a:p>
        </p:txBody>
      </p:sp>
      <p:sp>
        <p:nvSpPr>
          <p:cNvPr id="42" name="Content Placeholder 41">
            <a:extLst>
              <a:ext uri="{FF2B5EF4-FFF2-40B4-BE49-F238E27FC236}">
                <a16:creationId xmlns:a16="http://schemas.microsoft.com/office/drawing/2014/main" id="{E6EE13FF-BF09-7E43-8623-07C4C51A5895}"/>
              </a:ext>
            </a:extLst>
          </p:cNvPr>
          <p:cNvSpPr>
            <a:spLocks noGrp="1"/>
          </p:cNvSpPr>
          <p:nvPr>
            <p:ph sz="half" idx="1"/>
          </p:nvPr>
        </p:nvSpPr>
        <p:spPr>
          <a:xfrm>
            <a:off x="838199" y="1825625"/>
            <a:ext cx="5280843" cy="4351338"/>
          </a:xfrm>
        </p:spPr>
        <p:txBody>
          <a:bodyPr/>
          <a:lstStyle/>
          <a:p>
            <a:r>
              <a:rPr lang="en-US" dirty="0"/>
              <a:t>In search problems a solution was </a:t>
            </a:r>
            <a:r>
              <a:rPr lang="en-US" b="1" dirty="0"/>
              <a:t>a plan</a:t>
            </a:r>
            <a:r>
              <a:rPr lang="en-US" dirty="0"/>
              <a:t>: a sequence of action that corresponded to the shortest path from the start to a goal.</a:t>
            </a:r>
          </a:p>
          <a:p>
            <a:r>
              <a:rPr lang="en-US" dirty="0"/>
              <a:t>Because of the non-determinism in MDPs we cannot simply give a sequence of actions.</a:t>
            </a:r>
          </a:p>
          <a:p>
            <a:r>
              <a:rPr lang="en-US" dirty="0"/>
              <a:t>Instead, the solution to an MDP is a </a:t>
            </a:r>
            <a:r>
              <a:rPr lang="en-US" b="1" dirty="0"/>
              <a:t>policy.</a:t>
            </a:r>
            <a:r>
              <a:rPr lang="en-US" dirty="0"/>
              <a:t> A policy maps from a state onto the action to take if the agent is in that state.</a:t>
            </a:r>
          </a:p>
          <a:p>
            <a:pPr algn="ctr"/>
            <a:r>
              <a:rPr lang="en-US" sz="2500" dirty="0"/>
              <a:t>𝝿(s) = a</a:t>
            </a:r>
          </a:p>
          <a:p>
            <a:endParaRPr lang="en-US" dirty="0"/>
          </a:p>
        </p:txBody>
      </p:sp>
      <p:grpSp>
        <p:nvGrpSpPr>
          <p:cNvPr id="41" name="Group 40">
            <a:extLst>
              <a:ext uri="{FF2B5EF4-FFF2-40B4-BE49-F238E27FC236}">
                <a16:creationId xmlns:a16="http://schemas.microsoft.com/office/drawing/2014/main" id="{96630785-DDFA-4E44-8E16-1550F374B0DF}"/>
              </a:ext>
            </a:extLst>
          </p:cNvPr>
          <p:cNvGrpSpPr/>
          <p:nvPr/>
        </p:nvGrpSpPr>
        <p:grpSpPr>
          <a:xfrm>
            <a:off x="6280449" y="1819688"/>
            <a:ext cx="5067674" cy="3800757"/>
            <a:chOff x="3562163" y="2552996"/>
            <a:chExt cx="5067674" cy="3800757"/>
          </a:xfrm>
        </p:grpSpPr>
        <p:grpSp>
          <p:nvGrpSpPr>
            <p:cNvPr id="4" name="Group 3">
              <a:extLst>
                <a:ext uri="{FF2B5EF4-FFF2-40B4-BE49-F238E27FC236}">
                  <a16:creationId xmlns:a16="http://schemas.microsoft.com/office/drawing/2014/main" id="{04C0D61C-2485-7845-856B-C410B1E1D01E}"/>
                </a:ext>
              </a:extLst>
            </p:cNvPr>
            <p:cNvGrpSpPr/>
            <p:nvPr/>
          </p:nvGrpSpPr>
          <p:grpSpPr>
            <a:xfrm>
              <a:off x="3562163" y="2552996"/>
              <a:ext cx="5067674" cy="3800757"/>
              <a:chOff x="6253247" y="2160077"/>
              <a:chExt cx="5067674" cy="3800757"/>
            </a:xfrm>
            <a:solidFill>
              <a:schemeClr val="bg1"/>
            </a:solidFill>
          </p:grpSpPr>
          <p:grpSp>
            <p:nvGrpSpPr>
              <p:cNvPr id="6" name="Group 5">
                <a:extLst>
                  <a:ext uri="{FF2B5EF4-FFF2-40B4-BE49-F238E27FC236}">
                    <a16:creationId xmlns:a16="http://schemas.microsoft.com/office/drawing/2014/main" id="{68D2D8BD-474B-574F-8F4C-D8D3A8E8F5DC}"/>
                  </a:ext>
                </a:extLst>
              </p:cNvPr>
              <p:cNvGrpSpPr/>
              <p:nvPr/>
            </p:nvGrpSpPr>
            <p:grpSpPr>
              <a:xfrm>
                <a:off x="6253247" y="2160077"/>
                <a:ext cx="5067674" cy="3800757"/>
                <a:chOff x="6456556" y="2714547"/>
                <a:chExt cx="3657600" cy="2743201"/>
              </a:xfrm>
              <a:grpFill/>
            </p:grpSpPr>
            <p:sp>
              <p:nvSpPr>
                <p:cNvPr id="13" name="Rectangle 12">
                  <a:extLst>
                    <a:ext uri="{FF2B5EF4-FFF2-40B4-BE49-F238E27FC236}">
                      <a16:creationId xmlns:a16="http://schemas.microsoft.com/office/drawing/2014/main" id="{681DAA95-28B3-C948-B538-33FA6B267571}"/>
                    </a:ext>
                  </a:extLst>
                </p:cNvPr>
                <p:cNvSpPr/>
                <p:nvPr/>
              </p:nvSpPr>
              <p:spPr>
                <a:xfrm>
                  <a:off x="7364899" y="3635183"/>
                  <a:ext cx="914400" cy="914400"/>
                </a:xfrm>
                <a:prstGeom prst="rect">
                  <a:avLst/>
                </a:prstGeom>
                <a:solidFill>
                  <a:schemeClr val="bg2"/>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p>
              </p:txBody>
            </p:sp>
            <p:sp>
              <p:nvSpPr>
                <p:cNvPr id="14" name="Rectangle 13">
                  <a:extLst>
                    <a:ext uri="{FF2B5EF4-FFF2-40B4-BE49-F238E27FC236}">
                      <a16:creationId xmlns:a16="http://schemas.microsoft.com/office/drawing/2014/main" id="{1B4B2815-2A1E-C949-BAFF-FDAC70BC566B}"/>
                    </a:ext>
                  </a:extLst>
                </p:cNvPr>
                <p:cNvSpPr/>
                <p:nvPr/>
              </p:nvSpPr>
              <p:spPr>
                <a:xfrm>
                  <a:off x="9197683"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527C6151-4575-E347-B635-742C8A4E0501}"/>
                    </a:ext>
                  </a:extLst>
                </p:cNvPr>
                <p:cNvSpPr/>
                <p:nvPr/>
              </p:nvSpPr>
              <p:spPr>
                <a:xfrm>
                  <a:off x="7370344"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37B1059A-878D-B848-9671-F03C74A00278}"/>
                    </a:ext>
                  </a:extLst>
                </p:cNvPr>
                <p:cNvSpPr/>
                <p:nvPr/>
              </p:nvSpPr>
              <p:spPr>
                <a:xfrm>
                  <a:off x="8285356" y="27145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BED26B51-5026-4E42-A04C-8A8218B0914E}"/>
                    </a:ext>
                  </a:extLst>
                </p:cNvPr>
                <p:cNvSpPr/>
                <p:nvPr/>
              </p:nvSpPr>
              <p:spPr>
                <a:xfrm>
                  <a:off x="64565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E74804B7-1B70-FE4D-928C-3002866CD0BB}"/>
                    </a:ext>
                  </a:extLst>
                </p:cNvPr>
                <p:cNvSpPr/>
                <p:nvPr/>
              </p:nvSpPr>
              <p:spPr>
                <a:xfrm>
                  <a:off x="6457592"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2A5170FE-8D20-544F-8A6B-FFE7718EE2C3}"/>
                    </a:ext>
                  </a:extLst>
                </p:cNvPr>
                <p:cNvSpPr/>
                <p:nvPr/>
              </p:nvSpPr>
              <p:spPr>
                <a:xfrm>
                  <a:off x="82853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92BD7515-B5C0-824E-87CF-AF440FEFEEC8}"/>
                    </a:ext>
                  </a:extLst>
                </p:cNvPr>
                <p:cNvSpPr/>
                <p:nvPr/>
              </p:nvSpPr>
              <p:spPr>
                <a:xfrm>
                  <a:off x="91997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C834AE4-7DE8-BE47-BADB-50C4EECBA84F}"/>
                    </a:ext>
                  </a:extLst>
                </p:cNvPr>
                <p:cNvSpPr/>
                <p:nvPr/>
              </p:nvSpPr>
              <p:spPr>
                <a:xfrm>
                  <a:off x="64565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2B336957-3E6D-E249-94FE-91F5D5B1FE7D}"/>
                    </a:ext>
                  </a:extLst>
                </p:cNvPr>
                <p:cNvSpPr/>
                <p:nvPr/>
              </p:nvSpPr>
              <p:spPr>
                <a:xfrm>
                  <a:off x="73709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4C45D773-1DDD-CF48-8562-73174092E481}"/>
                    </a:ext>
                  </a:extLst>
                </p:cNvPr>
                <p:cNvSpPr/>
                <p:nvPr/>
              </p:nvSpPr>
              <p:spPr>
                <a:xfrm>
                  <a:off x="82853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A5C960A7-E996-6C4C-AC7E-CC764E97F4BD}"/>
                    </a:ext>
                  </a:extLst>
                </p:cNvPr>
                <p:cNvSpPr/>
                <p:nvPr/>
              </p:nvSpPr>
              <p:spPr>
                <a:xfrm>
                  <a:off x="91997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Rectangle 7">
                <a:extLst>
                  <a:ext uri="{FF2B5EF4-FFF2-40B4-BE49-F238E27FC236}">
                    <a16:creationId xmlns:a16="http://schemas.microsoft.com/office/drawing/2014/main" id="{418EB9FA-63D6-6E40-B3BC-B3C18683B155}"/>
                  </a:ext>
                </a:extLst>
              </p:cNvPr>
              <p:cNvSpPr/>
              <p:nvPr/>
            </p:nvSpPr>
            <p:spPr>
              <a:xfrm>
                <a:off x="10506606" y="3869194"/>
                <a:ext cx="431528" cy="369332"/>
              </a:xfrm>
              <a:prstGeom prst="rect">
                <a:avLst/>
              </a:prstGeom>
              <a:grpFill/>
              <a:ln w="38100">
                <a:solidFill>
                  <a:schemeClr val="accent1">
                    <a:shade val="50000"/>
                  </a:schemeClr>
                </a:solidFill>
              </a:ln>
            </p:spPr>
            <p:txBody>
              <a:bodyPr wrap="none">
                <a:spAutoFit/>
              </a:bodyPr>
              <a:lstStyle/>
              <a:p>
                <a:r>
                  <a:rPr lang="en-US" dirty="0"/>
                  <a:t>–1</a:t>
                </a:r>
              </a:p>
            </p:txBody>
          </p:sp>
          <p:sp>
            <p:nvSpPr>
              <p:cNvPr id="12" name="Rectangle 11">
                <a:extLst>
                  <a:ext uri="{FF2B5EF4-FFF2-40B4-BE49-F238E27FC236}">
                    <a16:creationId xmlns:a16="http://schemas.microsoft.com/office/drawing/2014/main" id="{52B689B9-CD3C-534A-A204-8E6A863623EB}"/>
                  </a:ext>
                </a:extLst>
              </p:cNvPr>
              <p:cNvSpPr/>
              <p:nvPr/>
            </p:nvSpPr>
            <p:spPr>
              <a:xfrm>
                <a:off x="10476863" y="2609047"/>
                <a:ext cx="447558" cy="369332"/>
              </a:xfrm>
              <a:prstGeom prst="rect">
                <a:avLst/>
              </a:prstGeom>
              <a:grpFill/>
              <a:ln w="38100">
                <a:solidFill>
                  <a:schemeClr val="accent1">
                    <a:shade val="50000"/>
                  </a:schemeClr>
                </a:solidFill>
              </a:ln>
            </p:spPr>
            <p:txBody>
              <a:bodyPr wrap="none">
                <a:spAutoFit/>
              </a:bodyPr>
              <a:lstStyle/>
              <a:p>
                <a:r>
                  <a:rPr lang="en-US" dirty="0"/>
                  <a:t>+1</a:t>
                </a:r>
              </a:p>
            </p:txBody>
          </p:sp>
        </p:grpSp>
        <p:cxnSp>
          <p:nvCxnSpPr>
            <p:cNvPr id="26" name="Straight Arrow Connector 25">
              <a:extLst>
                <a:ext uri="{FF2B5EF4-FFF2-40B4-BE49-F238E27FC236}">
                  <a16:creationId xmlns:a16="http://schemas.microsoft.com/office/drawing/2014/main" id="{8269D3AB-19CA-804A-8DC9-122BD7C621E1}"/>
                </a:ext>
              </a:extLst>
            </p:cNvPr>
            <p:cNvCxnSpPr/>
            <p:nvPr/>
          </p:nvCxnSpPr>
          <p:spPr>
            <a:xfrm>
              <a:off x="3997492" y="3186455"/>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3DAC39EE-3E39-F241-BA99-A6E93E581BC3}"/>
                </a:ext>
              </a:extLst>
            </p:cNvPr>
            <p:cNvCxnSpPr/>
            <p:nvPr/>
          </p:nvCxnSpPr>
          <p:spPr>
            <a:xfrm>
              <a:off x="5236062" y="3186455"/>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68CD8EEC-C5A1-ED43-BD86-789203C2AE87}"/>
                </a:ext>
              </a:extLst>
            </p:cNvPr>
            <p:cNvCxnSpPr/>
            <p:nvPr/>
          </p:nvCxnSpPr>
          <p:spPr>
            <a:xfrm>
              <a:off x="6503828" y="3186455"/>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3344E75B-76C0-EA42-9EEC-9A360FCFA6F2}"/>
                </a:ext>
              </a:extLst>
            </p:cNvPr>
            <p:cNvCxnSpPr>
              <a:cxnSpLocks/>
            </p:cNvCxnSpPr>
            <p:nvPr/>
          </p:nvCxnSpPr>
          <p:spPr>
            <a:xfrm flipV="1">
              <a:off x="4223122" y="4243474"/>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38B7709E-58D3-6045-A780-C32E90C546EB}"/>
                </a:ext>
              </a:extLst>
            </p:cNvPr>
            <p:cNvCxnSpPr>
              <a:cxnSpLocks/>
            </p:cNvCxnSpPr>
            <p:nvPr/>
          </p:nvCxnSpPr>
          <p:spPr>
            <a:xfrm flipV="1">
              <a:off x="4226669" y="5516988"/>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95849B1C-2D3B-DF48-9060-AAABEB088699}"/>
                </a:ext>
              </a:extLst>
            </p:cNvPr>
            <p:cNvCxnSpPr>
              <a:cxnSpLocks/>
            </p:cNvCxnSpPr>
            <p:nvPr/>
          </p:nvCxnSpPr>
          <p:spPr>
            <a:xfrm flipH="1">
              <a:off x="5187072" y="5720293"/>
              <a:ext cx="47040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05E532BF-2A4F-9D45-8F12-91317C9E17C0}"/>
                </a:ext>
              </a:extLst>
            </p:cNvPr>
            <p:cNvCxnSpPr>
              <a:cxnSpLocks/>
            </p:cNvCxnSpPr>
            <p:nvPr/>
          </p:nvCxnSpPr>
          <p:spPr>
            <a:xfrm flipH="1">
              <a:off x="6484688" y="5405968"/>
              <a:ext cx="47040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79C3F373-63AB-F74B-84BA-7F6E2D7A2A63}"/>
                </a:ext>
              </a:extLst>
            </p:cNvPr>
            <p:cNvCxnSpPr>
              <a:cxnSpLocks/>
            </p:cNvCxnSpPr>
            <p:nvPr/>
          </p:nvCxnSpPr>
          <p:spPr>
            <a:xfrm flipH="1">
              <a:off x="7758304" y="5720293"/>
              <a:ext cx="47040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3ECF36F9-AD2F-2F4D-8BB5-B3E55E3B121D}"/>
                </a:ext>
              </a:extLst>
            </p:cNvPr>
            <p:cNvSpPr txBox="1"/>
            <p:nvPr/>
          </p:nvSpPr>
          <p:spPr>
            <a:xfrm>
              <a:off x="6524838" y="5535627"/>
              <a:ext cx="418704" cy="369332"/>
            </a:xfrm>
            <a:prstGeom prst="rect">
              <a:avLst/>
            </a:prstGeom>
            <a:noFill/>
          </p:spPr>
          <p:txBody>
            <a:bodyPr wrap="none" rtlCol="0">
              <a:spAutoFit/>
            </a:bodyPr>
            <a:lstStyle/>
            <a:p>
              <a:r>
                <a:rPr lang="en-US" dirty="0"/>
                <a:t>or</a:t>
              </a:r>
            </a:p>
          </p:txBody>
        </p:sp>
        <p:cxnSp>
          <p:nvCxnSpPr>
            <p:cNvPr id="39" name="Straight Arrow Connector 38">
              <a:extLst>
                <a:ext uri="{FF2B5EF4-FFF2-40B4-BE49-F238E27FC236}">
                  <a16:creationId xmlns:a16="http://schemas.microsoft.com/office/drawing/2014/main" id="{A9A59655-2C54-B84A-AA2C-7E66FE4A36AA}"/>
                </a:ext>
              </a:extLst>
            </p:cNvPr>
            <p:cNvCxnSpPr>
              <a:cxnSpLocks/>
            </p:cNvCxnSpPr>
            <p:nvPr/>
          </p:nvCxnSpPr>
          <p:spPr>
            <a:xfrm flipV="1">
              <a:off x="6729458" y="5904959"/>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40DD11F0-E7A8-D446-A103-8E7A62C3F038}"/>
                </a:ext>
              </a:extLst>
            </p:cNvPr>
            <p:cNvCxnSpPr>
              <a:cxnSpLocks/>
            </p:cNvCxnSpPr>
            <p:nvPr/>
          </p:nvCxnSpPr>
          <p:spPr>
            <a:xfrm flipV="1">
              <a:off x="6719888" y="4262113"/>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9839242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82FCD6-7BB7-8C4D-B493-5AAD068A0B62}"/>
              </a:ext>
            </a:extLst>
          </p:cNvPr>
          <p:cNvSpPr>
            <a:spLocks noGrp="1"/>
          </p:cNvSpPr>
          <p:nvPr>
            <p:ph type="title"/>
          </p:nvPr>
        </p:nvSpPr>
        <p:spPr/>
        <p:txBody>
          <a:bodyPr/>
          <a:lstStyle/>
          <a:p>
            <a:r>
              <a:rPr lang="en-US" dirty="0"/>
              <a:t>Solution == Policy</a:t>
            </a:r>
          </a:p>
        </p:txBody>
      </p:sp>
      <p:sp>
        <p:nvSpPr>
          <p:cNvPr id="42" name="Content Placeholder 41">
            <a:extLst>
              <a:ext uri="{FF2B5EF4-FFF2-40B4-BE49-F238E27FC236}">
                <a16:creationId xmlns:a16="http://schemas.microsoft.com/office/drawing/2014/main" id="{E6EE13FF-BF09-7E43-8623-07C4C51A5895}"/>
              </a:ext>
            </a:extLst>
          </p:cNvPr>
          <p:cNvSpPr>
            <a:spLocks noGrp="1"/>
          </p:cNvSpPr>
          <p:nvPr>
            <p:ph sz="half" idx="1"/>
          </p:nvPr>
        </p:nvSpPr>
        <p:spPr>
          <a:xfrm>
            <a:off x="838199" y="1825625"/>
            <a:ext cx="5280843" cy="4351338"/>
          </a:xfrm>
        </p:spPr>
        <p:txBody>
          <a:bodyPr/>
          <a:lstStyle/>
          <a:p>
            <a:r>
              <a:rPr lang="en-US" dirty="0"/>
              <a:t>In search problems a solution was </a:t>
            </a:r>
            <a:r>
              <a:rPr lang="en-US" b="1" dirty="0"/>
              <a:t>a plan</a:t>
            </a:r>
            <a:r>
              <a:rPr lang="en-US" dirty="0"/>
              <a:t>: a sequence of action that corresponded to the shortest path from the start to a goal.</a:t>
            </a:r>
          </a:p>
          <a:p>
            <a:r>
              <a:rPr lang="en-US" dirty="0"/>
              <a:t>Because of the non-determinism in MDPs we cannot simply give a sequence of actions.</a:t>
            </a:r>
          </a:p>
          <a:p>
            <a:r>
              <a:rPr lang="en-US" dirty="0"/>
              <a:t>Instead, the solution to an MDP is a </a:t>
            </a:r>
            <a:r>
              <a:rPr lang="en-US" b="1" dirty="0"/>
              <a:t>policy.</a:t>
            </a:r>
            <a:r>
              <a:rPr lang="en-US" dirty="0"/>
              <a:t> A policy maps from a state onto the action to take if the agent is in that state.</a:t>
            </a:r>
          </a:p>
          <a:p>
            <a:pPr algn="ctr"/>
            <a:r>
              <a:rPr lang="en-US" sz="2500" dirty="0"/>
              <a:t>𝝿(s) = a</a:t>
            </a:r>
          </a:p>
          <a:p>
            <a:endParaRPr lang="en-US" dirty="0"/>
          </a:p>
        </p:txBody>
      </p:sp>
      <p:grpSp>
        <p:nvGrpSpPr>
          <p:cNvPr id="41" name="Group 40">
            <a:extLst>
              <a:ext uri="{FF2B5EF4-FFF2-40B4-BE49-F238E27FC236}">
                <a16:creationId xmlns:a16="http://schemas.microsoft.com/office/drawing/2014/main" id="{96630785-DDFA-4E44-8E16-1550F374B0DF}"/>
              </a:ext>
            </a:extLst>
          </p:cNvPr>
          <p:cNvGrpSpPr/>
          <p:nvPr/>
        </p:nvGrpSpPr>
        <p:grpSpPr>
          <a:xfrm>
            <a:off x="6280449" y="1819688"/>
            <a:ext cx="5067674" cy="3800757"/>
            <a:chOff x="3562163" y="2552996"/>
            <a:chExt cx="5067674" cy="3800757"/>
          </a:xfrm>
        </p:grpSpPr>
        <p:grpSp>
          <p:nvGrpSpPr>
            <p:cNvPr id="4" name="Group 3">
              <a:extLst>
                <a:ext uri="{FF2B5EF4-FFF2-40B4-BE49-F238E27FC236}">
                  <a16:creationId xmlns:a16="http://schemas.microsoft.com/office/drawing/2014/main" id="{04C0D61C-2485-7845-856B-C410B1E1D01E}"/>
                </a:ext>
              </a:extLst>
            </p:cNvPr>
            <p:cNvGrpSpPr/>
            <p:nvPr/>
          </p:nvGrpSpPr>
          <p:grpSpPr>
            <a:xfrm>
              <a:off x="3562163" y="2552996"/>
              <a:ext cx="5067674" cy="3800757"/>
              <a:chOff x="6253247" y="2160077"/>
              <a:chExt cx="5067674" cy="3800757"/>
            </a:xfrm>
            <a:solidFill>
              <a:schemeClr val="bg1"/>
            </a:solidFill>
          </p:grpSpPr>
          <p:grpSp>
            <p:nvGrpSpPr>
              <p:cNvPr id="6" name="Group 5">
                <a:extLst>
                  <a:ext uri="{FF2B5EF4-FFF2-40B4-BE49-F238E27FC236}">
                    <a16:creationId xmlns:a16="http://schemas.microsoft.com/office/drawing/2014/main" id="{68D2D8BD-474B-574F-8F4C-D8D3A8E8F5DC}"/>
                  </a:ext>
                </a:extLst>
              </p:cNvPr>
              <p:cNvGrpSpPr/>
              <p:nvPr/>
            </p:nvGrpSpPr>
            <p:grpSpPr>
              <a:xfrm>
                <a:off x="6253247" y="2160077"/>
                <a:ext cx="5067674" cy="3800757"/>
                <a:chOff x="6456556" y="2714547"/>
                <a:chExt cx="3657600" cy="2743201"/>
              </a:xfrm>
              <a:grpFill/>
            </p:grpSpPr>
            <p:sp>
              <p:nvSpPr>
                <p:cNvPr id="13" name="Rectangle 12">
                  <a:extLst>
                    <a:ext uri="{FF2B5EF4-FFF2-40B4-BE49-F238E27FC236}">
                      <a16:creationId xmlns:a16="http://schemas.microsoft.com/office/drawing/2014/main" id="{681DAA95-28B3-C948-B538-33FA6B267571}"/>
                    </a:ext>
                  </a:extLst>
                </p:cNvPr>
                <p:cNvSpPr/>
                <p:nvPr/>
              </p:nvSpPr>
              <p:spPr>
                <a:xfrm>
                  <a:off x="7364899" y="3635183"/>
                  <a:ext cx="914400" cy="914400"/>
                </a:xfrm>
                <a:prstGeom prst="rect">
                  <a:avLst/>
                </a:prstGeom>
                <a:solidFill>
                  <a:schemeClr val="bg2"/>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p>
              </p:txBody>
            </p:sp>
            <p:sp>
              <p:nvSpPr>
                <p:cNvPr id="14" name="Rectangle 13">
                  <a:extLst>
                    <a:ext uri="{FF2B5EF4-FFF2-40B4-BE49-F238E27FC236}">
                      <a16:creationId xmlns:a16="http://schemas.microsoft.com/office/drawing/2014/main" id="{1B4B2815-2A1E-C949-BAFF-FDAC70BC566B}"/>
                    </a:ext>
                  </a:extLst>
                </p:cNvPr>
                <p:cNvSpPr/>
                <p:nvPr/>
              </p:nvSpPr>
              <p:spPr>
                <a:xfrm>
                  <a:off x="9197683"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527C6151-4575-E347-B635-742C8A4E0501}"/>
                    </a:ext>
                  </a:extLst>
                </p:cNvPr>
                <p:cNvSpPr/>
                <p:nvPr/>
              </p:nvSpPr>
              <p:spPr>
                <a:xfrm>
                  <a:off x="7370344"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37B1059A-878D-B848-9671-F03C74A00278}"/>
                    </a:ext>
                  </a:extLst>
                </p:cNvPr>
                <p:cNvSpPr/>
                <p:nvPr/>
              </p:nvSpPr>
              <p:spPr>
                <a:xfrm>
                  <a:off x="8285356" y="27145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BED26B51-5026-4E42-A04C-8A8218B0914E}"/>
                    </a:ext>
                  </a:extLst>
                </p:cNvPr>
                <p:cNvSpPr/>
                <p:nvPr/>
              </p:nvSpPr>
              <p:spPr>
                <a:xfrm>
                  <a:off x="64565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E74804B7-1B70-FE4D-928C-3002866CD0BB}"/>
                    </a:ext>
                  </a:extLst>
                </p:cNvPr>
                <p:cNvSpPr/>
                <p:nvPr/>
              </p:nvSpPr>
              <p:spPr>
                <a:xfrm>
                  <a:off x="6457592"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2A5170FE-8D20-544F-8A6B-FFE7718EE2C3}"/>
                    </a:ext>
                  </a:extLst>
                </p:cNvPr>
                <p:cNvSpPr/>
                <p:nvPr/>
              </p:nvSpPr>
              <p:spPr>
                <a:xfrm>
                  <a:off x="82853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92BD7515-B5C0-824E-87CF-AF440FEFEEC8}"/>
                    </a:ext>
                  </a:extLst>
                </p:cNvPr>
                <p:cNvSpPr/>
                <p:nvPr/>
              </p:nvSpPr>
              <p:spPr>
                <a:xfrm>
                  <a:off x="91997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C834AE4-7DE8-BE47-BADB-50C4EECBA84F}"/>
                    </a:ext>
                  </a:extLst>
                </p:cNvPr>
                <p:cNvSpPr/>
                <p:nvPr/>
              </p:nvSpPr>
              <p:spPr>
                <a:xfrm>
                  <a:off x="64565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2B336957-3E6D-E249-94FE-91F5D5B1FE7D}"/>
                    </a:ext>
                  </a:extLst>
                </p:cNvPr>
                <p:cNvSpPr/>
                <p:nvPr/>
              </p:nvSpPr>
              <p:spPr>
                <a:xfrm>
                  <a:off x="73709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4C45D773-1DDD-CF48-8562-73174092E481}"/>
                    </a:ext>
                  </a:extLst>
                </p:cNvPr>
                <p:cNvSpPr/>
                <p:nvPr/>
              </p:nvSpPr>
              <p:spPr>
                <a:xfrm>
                  <a:off x="82853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A5C960A7-E996-6C4C-AC7E-CC764E97F4BD}"/>
                    </a:ext>
                  </a:extLst>
                </p:cNvPr>
                <p:cNvSpPr/>
                <p:nvPr/>
              </p:nvSpPr>
              <p:spPr>
                <a:xfrm>
                  <a:off x="91997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Rectangle 7">
                <a:extLst>
                  <a:ext uri="{FF2B5EF4-FFF2-40B4-BE49-F238E27FC236}">
                    <a16:creationId xmlns:a16="http://schemas.microsoft.com/office/drawing/2014/main" id="{418EB9FA-63D6-6E40-B3BC-B3C18683B155}"/>
                  </a:ext>
                </a:extLst>
              </p:cNvPr>
              <p:cNvSpPr/>
              <p:nvPr/>
            </p:nvSpPr>
            <p:spPr>
              <a:xfrm>
                <a:off x="10506606" y="3869194"/>
                <a:ext cx="431528" cy="369332"/>
              </a:xfrm>
              <a:prstGeom prst="rect">
                <a:avLst/>
              </a:prstGeom>
              <a:grpFill/>
              <a:ln w="38100">
                <a:solidFill>
                  <a:schemeClr val="accent1">
                    <a:shade val="50000"/>
                  </a:schemeClr>
                </a:solidFill>
              </a:ln>
            </p:spPr>
            <p:txBody>
              <a:bodyPr wrap="none">
                <a:spAutoFit/>
              </a:bodyPr>
              <a:lstStyle/>
              <a:p>
                <a:r>
                  <a:rPr lang="en-US" dirty="0"/>
                  <a:t>–1</a:t>
                </a:r>
              </a:p>
            </p:txBody>
          </p:sp>
          <p:sp>
            <p:nvSpPr>
              <p:cNvPr id="12" name="Rectangle 11">
                <a:extLst>
                  <a:ext uri="{FF2B5EF4-FFF2-40B4-BE49-F238E27FC236}">
                    <a16:creationId xmlns:a16="http://schemas.microsoft.com/office/drawing/2014/main" id="{52B689B9-CD3C-534A-A204-8E6A863623EB}"/>
                  </a:ext>
                </a:extLst>
              </p:cNvPr>
              <p:cNvSpPr/>
              <p:nvPr/>
            </p:nvSpPr>
            <p:spPr>
              <a:xfrm>
                <a:off x="10476863" y="2609047"/>
                <a:ext cx="447558" cy="369332"/>
              </a:xfrm>
              <a:prstGeom prst="rect">
                <a:avLst/>
              </a:prstGeom>
              <a:grpFill/>
              <a:ln w="38100">
                <a:solidFill>
                  <a:schemeClr val="accent1">
                    <a:shade val="50000"/>
                  </a:schemeClr>
                </a:solidFill>
              </a:ln>
            </p:spPr>
            <p:txBody>
              <a:bodyPr wrap="none">
                <a:spAutoFit/>
              </a:bodyPr>
              <a:lstStyle/>
              <a:p>
                <a:r>
                  <a:rPr lang="en-US" dirty="0"/>
                  <a:t>+1</a:t>
                </a:r>
              </a:p>
            </p:txBody>
          </p:sp>
        </p:grpSp>
        <p:cxnSp>
          <p:nvCxnSpPr>
            <p:cNvPr id="26" name="Straight Arrow Connector 25">
              <a:extLst>
                <a:ext uri="{FF2B5EF4-FFF2-40B4-BE49-F238E27FC236}">
                  <a16:creationId xmlns:a16="http://schemas.microsoft.com/office/drawing/2014/main" id="{8269D3AB-19CA-804A-8DC9-122BD7C621E1}"/>
                </a:ext>
              </a:extLst>
            </p:cNvPr>
            <p:cNvCxnSpPr/>
            <p:nvPr/>
          </p:nvCxnSpPr>
          <p:spPr>
            <a:xfrm>
              <a:off x="3997492" y="3186455"/>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3DAC39EE-3E39-F241-BA99-A6E93E581BC3}"/>
                </a:ext>
              </a:extLst>
            </p:cNvPr>
            <p:cNvCxnSpPr/>
            <p:nvPr/>
          </p:nvCxnSpPr>
          <p:spPr>
            <a:xfrm>
              <a:off x="5236062" y="3186455"/>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68CD8EEC-C5A1-ED43-BD86-789203C2AE87}"/>
                </a:ext>
              </a:extLst>
            </p:cNvPr>
            <p:cNvCxnSpPr/>
            <p:nvPr/>
          </p:nvCxnSpPr>
          <p:spPr>
            <a:xfrm>
              <a:off x="6503828" y="3186455"/>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3344E75B-76C0-EA42-9EEC-9A360FCFA6F2}"/>
                </a:ext>
              </a:extLst>
            </p:cNvPr>
            <p:cNvCxnSpPr>
              <a:cxnSpLocks/>
            </p:cNvCxnSpPr>
            <p:nvPr/>
          </p:nvCxnSpPr>
          <p:spPr>
            <a:xfrm flipV="1">
              <a:off x="4223122" y="4243474"/>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38B7709E-58D3-6045-A780-C32E90C546EB}"/>
                </a:ext>
              </a:extLst>
            </p:cNvPr>
            <p:cNvCxnSpPr>
              <a:cxnSpLocks/>
            </p:cNvCxnSpPr>
            <p:nvPr/>
          </p:nvCxnSpPr>
          <p:spPr>
            <a:xfrm flipV="1">
              <a:off x="4226669" y="5516988"/>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95849B1C-2D3B-DF48-9060-AAABEB088699}"/>
                </a:ext>
              </a:extLst>
            </p:cNvPr>
            <p:cNvCxnSpPr>
              <a:cxnSpLocks/>
            </p:cNvCxnSpPr>
            <p:nvPr/>
          </p:nvCxnSpPr>
          <p:spPr>
            <a:xfrm flipH="1">
              <a:off x="5187072" y="5720293"/>
              <a:ext cx="47040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05E532BF-2A4F-9D45-8F12-91317C9E17C0}"/>
                </a:ext>
              </a:extLst>
            </p:cNvPr>
            <p:cNvCxnSpPr>
              <a:cxnSpLocks/>
            </p:cNvCxnSpPr>
            <p:nvPr/>
          </p:nvCxnSpPr>
          <p:spPr>
            <a:xfrm flipH="1">
              <a:off x="6484688" y="5405968"/>
              <a:ext cx="47040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79C3F373-63AB-F74B-84BA-7F6E2D7A2A63}"/>
                </a:ext>
              </a:extLst>
            </p:cNvPr>
            <p:cNvCxnSpPr>
              <a:cxnSpLocks/>
            </p:cNvCxnSpPr>
            <p:nvPr/>
          </p:nvCxnSpPr>
          <p:spPr>
            <a:xfrm flipH="1">
              <a:off x="7758304" y="5720293"/>
              <a:ext cx="47040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3ECF36F9-AD2F-2F4D-8BB5-B3E55E3B121D}"/>
                </a:ext>
              </a:extLst>
            </p:cNvPr>
            <p:cNvSpPr txBox="1"/>
            <p:nvPr/>
          </p:nvSpPr>
          <p:spPr>
            <a:xfrm>
              <a:off x="6524838" y="5535627"/>
              <a:ext cx="418704" cy="369332"/>
            </a:xfrm>
            <a:prstGeom prst="rect">
              <a:avLst/>
            </a:prstGeom>
            <a:noFill/>
          </p:spPr>
          <p:txBody>
            <a:bodyPr wrap="none" rtlCol="0">
              <a:spAutoFit/>
            </a:bodyPr>
            <a:lstStyle/>
            <a:p>
              <a:r>
                <a:rPr lang="en-US" dirty="0"/>
                <a:t>or</a:t>
              </a:r>
            </a:p>
          </p:txBody>
        </p:sp>
        <p:cxnSp>
          <p:nvCxnSpPr>
            <p:cNvPr id="39" name="Straight Arrow Connector 38">
              <a:extLst>
                <a:ext uri="{FF2B5EF4-FFF2-40B4-BE49-F238E27FC236}">
                  <a16:creationId xmlns:a16="http://schemas.microsoft.com/office/drawing/2014/main" id="{A9A59655-2C54-B84A-AA2C-7E66FE4A36AA}"/>
                </a:ext>
              </a:extLst>
            </p:cNvPr>
            <p:cNvCxnSpPr>
              <a:cxnSpLocks/>
            </p:cNvCxnSpPr>
            <p:nvPr/>
          </p:nvCxnSpPr>
          <p:spPr>
            <a:xfrm flipV="1">
              <a:off x="6729458" y="5904959"/>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40DD11F0-E7A8-D446-A103-8E7A62C3F038}"/>
                </a:ext>
              </a:extLst>
            </p:cNvPr>
            <p:cNvCxnSpPr>
              <a:cxnSpLocks/>
            </p:cNvCxnSpPr>
            <p:nvPr/>
          </p:nvCxnSpPr>
          <p:spPr>
            <a:xfrm flipV="1">
              <a:off x="6719888" y="4262113"/>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grpSp>
      <p:pic>
        <p:nvPicPr>
          <p:cNvPr id="33" name="Picture 32">
            <a:extLst>
              <a:ext uri="{FF2B5EF4-FFF2-40B4-BE49-F238E27FC236}">
                <a16:creationId xmlns:a16="http://schemas.microsoft.com/office/drawing/2014/main" id="{0B0C7620-B351-3D4E-B970-4A9262FA0AA3}"/>
              </a:ext>
            </a:extLst>
          </p:cNvPr>
          <p:cNvPicPr>
            <a:picLocks noChangeAspect="1"/>
          </p:cNvPicPr>
          <p:nvPr/>
        </p:nvPicPr>
        <p:blipFill>
          <a:blip r:embed="rId2"/>
          <a:stretch>
            <a:fillRect/>
          </a:stretch>
        </p:blipFill>
        <p:spPr>
          <a:xfrm>
            <a:off x="6460240" y="4415535"/>
            <a:ext cx="1043985" cy="1241006"/>
          </a:xfrm>
          <a:prstGeom prst="rect">
            <a:avLst/>
          </a:prstGeom>
        </p:spPr>
      </p:pic>
    </p:spTree>
    <p:extLst>
      <p:ext uri="{BB962C8B-B14F-4D97-AF65-F5344CB8AC3E}">
        <p14:creationId xmlns:p14="http://schemas.microsoft.com/office/powerpoint/2010/main" val="13602747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82FCD6-7BB7-8C4D-B493-5AAD068A0B62}"/>
              </a:ext>
            </a:extLst>
          </p:cNvPr>
          <p:cNvSpPr>
            <a:spLocks noGrp="1"/>
          </p:cNvSpPr>
          <p:nvPr>
            <p:ph type="title"/>
          </p:nvPr>
        </p:nvSpPr>
        <p:spPr/>
        <p:txBody>
          <a:bodyPr/>
          <a:lstStyle/>
          <a:p>
            <a:r>
              <a:rPr lang="en-US" dirty="0"/>
              <a:t>Solution == Policy</a:t>
            </a:r>
          </a:p>
        </p:txBody>
      </p:sp>
      <p:sp>
        <p:nvSpPr>
          <p:cNvPr id="42" name="Content Placeholder 41">
            <a:extLst>
              <a:ext uri="{FF2B5EF4-FFF2-40B4-BE49-F238E27FC236}">
                <a16:creationId xmlns:a16="http://schemas.microsoft.com/office/drawing/2014/main" id="{E6EE13FF-BF09-7E43-8623-07C4C51A5895}"/>
              </a:ext>
            </a:extLst>
          </p:cNvPr>
          <p:cNvSpPr>
            <a:spLocks noGrp="1"/>
          </p:cNvSpPr>
          <p:nvPr>
            <p:ph sz="half" idx="1"/>
          </p:nvPr>
        </p:nvSpPr>
        <p:spPr>
          <a:xfrm>
            <a:off x="838199" y="1825625"/>
            <a:ext cx="5280843" cy="4351338"/>
          </a:xfrm>
        </p:spPr>
        <p:txBody>
          <a:bodyPr/>
          <a:lstStyle/>
          <a:p>
            <a:r>
              <a:rPr lang="en-US" dirty="0"/>
              <a:t>In search problems a solution was </a:t>
            </a:r>
            <a:r>
              <a:rPr lang="en-US" b="1" dirty="0"/>
              <a:t>a plan</a:t>
            </a:r>
            <a:r>
              <a:rPr lang="en-US" dirty="0"/>
              <a:t>: a sequence of action that corresponded to the shortest path from the start to a goal.</a:t>
            </a:r>
          </a:p>
          <a:p>
            <a:r>
              <a:rPr lang="en-US" dirty="0"/>
              <a:t>Because of the non-determinism in MDPs we cannot simply give a sequence of actions.</a:t>
            </a:r>
          </a:p>
          <a:p>
            <a:r>
              <a:rPr lang="en-US" dirty="0"/>
              <a:t>Instead, the solution to an MDP is a </a:t>
            </a:r>
            <a:r>
              <a:rPr lang="en-US" b="1" dirty="0"/>
              <a:t>policy.</a:t>
            </a:r>
            <a:r>
              <a:rPr lang="en-US" dirty="0"/>
              <a:t> A policy maps from a state onto the action to take if the agent is in that state.</a:t>
            </a:r>
          </a:p>
          <a:p>
            <a:pPr algn="ctr"/>
            <a:r>
              <a:rPr lang="en-US" sz="2500" dirty="0"/>
              <a:t>𝝿(s) = a</a:t>
            </a:r>
          </a:p>
          <a:p>
            <a:endParaRPr lang="en-US" dirty="0"/>
          </a:p>
        </p:txBody>
      </p:sp>
      <p:grpSp>
        <p:nvGrpSpPr>
          <p:cNvPr id="41" name="Group 40">
            <a:extLst>
              <a:ext uri="{FF2B5EF4-FFF2-40B4-BE49-F238E27FC236}">
                <a16:creationId xmlns:a16="http://schemas.microsoft.com/office/drawing/2014/main" id="{96630785-DDFA-4E44-8E16-1550F374B0DF}"/>
              </a:ext>
            </a:extLst>
          </p:cNvPr>
          <p:cNvGrpSpPr/>
          <p:nvPr/>
        </p:nvGrpSpPr>
        <p:grpSpPr>
          <a:xfrm>
            <a:off x="6280449" y="1819688"/>
            <a:ext cx="5067674" cy="3800757"/>
            <a:chOff x="3562163" y="2552996"/>
            <a:chExt cx="5067674" cy="3800757"/>
          </a:xfrm>
        </p:grpSpPr>
        <p:grpSp>
          <p:nvGrpSpPr>
            <p:cNvPr id="4" name="Group 3">
              <a:extLst>
                <a:ext uri="{FF2B5EF4-FFF2-40B4-BE49-F238E27FC236}">
                  <a16:creationId xmlns:a16="http://schemas.microsoft.com/office/drawing/2014/main" id="{04C0D61C-2485-7845-856B-C410B1E1D01E}"/>
                </a:ext>
              </a:extLst>
            </p:cNvPr>
            <p:cNvGrpSpPr/>
            <p:nvPr/>
          </p:nvGrpSpPr>
          <p:grpSpPr>
            <a:xfrm>
              <a:off x="3562163" y="2552996"/>
              <a:ext cx="5067674" cy="3800757"/>
              <a:chOff x="6253247" y="2160077"/>
              <a:chExt cx="5067674" cy="3800757"/>
            </a:xfrm>
            <a:solidFill>
              <a:schemeClr val="bg1"/>
            </a:solidFill>
          </p:grpSpPr>
          <p:grpSp>
            <p:nvGrpSpPr>
              <p:cNvPr id="6" name="Group 5">
                <a:extLst>
                  <a:ext uri="{FF2B5EF4-FFF2-40B4-BE49-F238E27FC236}">
                    <a16:creationId xmlns:a16="http://schemas.microsoft.com/office/drawing/2014/main" id="{68D2D8BD-474B-574F-8F4C-D8D3A8E8F5DC}"/>
                  </a:ext>
                </a:extLst>
              </p:cNvPr>
              <p:cNvGrpSpPr/>
              <p:nvPr/>
            </p:nvGrpSpPr>
            <p:grpSpPr>
              <a:xfrm>
                <a:off x="6253247" y="2160077"/>
                <a:ext cx="5067674" cy="3800757"/>
                <a:chOff x="6456556" y="2714547"/>
                <a:chExt cx="3657600" cy="2743201"/>
              </a:xfrm>
              <a:grpFill/>
            </p:grpSpPr>
            <p:sp>
              <p:nvSpPr>
                <p:cNvPr id="13" name="Rectangle 12">
                  <a:extLst>
                    <a:ext uri="{FF2B5EF4-FFF2-40B4-BE49-F238E27FC236}">
                      <a16:creationId xmlns:a16="http://schemas.microsoft.com/office/drawing/2014/main" id="{681DAA95-28B3-C948-B538-33FA6B267571}"/>
                    </a:ext>
                  </a:extLst>
                </p:cNvPr>
                <p:cNvSpPr/>
                <p:nvPr/>
              </p:nvSpPr>
              <p:spPr>
                <a:xfrm>
                  <a:off x="7364899" y="3635183"/>
                  <a:ext cx="914400" cy="914400"/>
                </a:xfrm>
                <a:prstGeom prst="rect">
                  <a:avLst/>
                </a:prstGeom>
                <a:solidFill>
                  <a:schemeClr val="bg2"/>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p>
              </p:txBody>
            </p:sp>
            <p:sp>
              <p:nvSpPr>
                <p:cNvPr id="14" name="Rectangle 13">
                  <a:extLst>
                    <a:ext uri="{FF2B5EF4-FFF2-40B4-BE49-F238E27FC236}">
                      <a16:creationId xmlns:a16="http://schemas.microsoft.com/office/drawing/2014/main" id="{1B4B2815-2A1E-C949-BAFF-FDAC70BC566B}"/>
                    </a:ext>
                  </a:extLst>
                </p:cNvPr>
                <p:cNvSpPr/>
                <p:nvPr/>
              </p:nvSpPr>
              <p:spPr>
                <a:xfrm>
                  <a:off x="9197683"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527C6151-4575-E347-B635-742C8A4E0501}"/>
                    </a:ext>
                  </a:extLst>
                </p:cNvPr>
                <p:cNvSpPr/>
                <p:nvPr/>
              </p:nvSpPr>
              <p:spPr>
                <a:xfrm>
                  <a:off x="7370344"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37B1059A-878D-B848-9671-F03C74A00278}"/>
                    </a:ext>
                  </a:extLst>
                </p:cNvPr>
                <p:cNvSpPr/>
                <p:nvPr/>
              </p:nvSpPr>
              <p:spPr>
                <a:xfrm>
                  <a:off x="8285356" y="27145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BED26B51-5026-4E42-A04C-8A8218B0914E}"/>
                    </a:ext>
                  </a:extLst>
                </p:cNvPr>
                <p:cNvSpPr/>
                <p:nvPr/>
              </p:nvSpPr>
              <p:spPr>
                <a:xfrm>
                  <a:off x="64565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E74804B7-1B70-FE4D-928C-3002866CD0BB}"/>
                    </a:ext>
                  </a:extLst>
                </p:cNvPr>
                <p:cNvSpPr/>
                <p:nvPr/>
              </p:nvSpPr>
              <p:spPr>
                <a:xfrm>
                  <a:off x="6457592"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2A5170FE-8D20-544F-8A6B-FFE7718EE2C3}"/>
                    </a:ext>
                  </a:extLst>
                </p:cNvPr>
                <p:cNvSpPr/>
                <p:nvPr/>
              </p:nvSpPr>
              <p:spPr>
                <a:xfrm>
                  <a:off x="82853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92BD7515-B5C0-824E-87CF-AF440FEFEEC8}"/>
                    </a:ext>
                  </a:extLst>
                </p:cNvPr>
                <p:cNvSpPr/>
                <p:nvPr/>
              </p:nvSpPr>
              <p:spPr>
                <a:xfrm>
                  <a:off x="91997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C834AE4-7DE8-BE47-BADB-50C4EECBA84F}"/>
                    </a:ext>
                  </a:extLst>
                </p:cNvPr>
                <p:cNvSpPr/>
                <p:nvPr/>
              </p:nvSpPr>
              <p:spPr>
                <a:xfrm>
                  <a:off x="64565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2B336957-3E6D-E249-94FE-91F5D5B1FE7D}"/>
                    </a:ext>
                  </a:extLst>
                </p:cNvPr>
                <p:cNvSpPr/>
                <p:nvPr/>
              </p:nvSpPr>
              <p:spPr>
                <a:xfrm>
                  <a:off x="73709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4C45D773-1DDD-CF48-8562-73174092E481}"/>
                    </a:ext>
                  </a:extLst>
                </p:cNvPr>
                <p:cNvSpPr/>
                <p:nvPr/>
              </p:nvSpPr>
              <p:spPr>
                <a:xfrm>
                  <a:off x="82853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A5C960A7-E996-6C4C-AC7E-CC764E97F4BD}"/>
                    </a:ext>
                  </a:extLst>
                </p:cNvPr>
                <p:cNvSpPr/>
                <p:nvPr/>
              </p:nvSpPr>
              <p:spPr>
                <a:xfrm>
                  <a:off x="91997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Rectangle 7">
                <a:extLst>
                  <a:ext uri="{FF2B5EF4-FFF2-40B4-BE49-F238E27FC236}">
                    <a16:creationId xmlns:a16="http://schemas.microsoft.com/office/drawing/2014/main" id="{418EB9FA-63D6-6E40-B3BC-B3C18683B155}"/>
                  </a:ext>
                </a:extLst>
              </p:cNvPr>
              <p:cNvSpPr/>
              <p:nvPr/>
            </p:nvSpPr>
            <p:spPr>
              <a:xfrm>
                <a:off x="10506606" y="3869194"/>
                <a:ext cx="431528" cy="369332"/>
              </a:xfrm>
              <a:prstGeom prst="rect">
                <a:avLst/>
              </a:prstGeom>
              <a:grpFill/>
              <a:ln w="38100">
                <a:solidFill>
                  <a:schemeClr val="accent1">
                    <a:shade val="50000"/>
                  </a:schemeClr>
                </a:solidFill>
              </a:ln>
            </p:spPr>
            <p:txBody>
              <a:bodyPr wrap="none">
                <a:spAutoFit/>
              </a:bodyPr>
              <a:lstStyle/>
              <a:p>
                <a:r>
                  <a:rPr lang="en-US" dirty="0"/>
                  <a:t>–1</a:t>
                </a:r>
              </a:p>
            </p:txBody>
          </p:sp>
          <p:sp>
            <p:nvSpPr>
              <p:cNvPr id="12" name="Rectangle 11">
                <a:extLst>
                  <a:ext uri="{FF2B5EF4-FFF2-40B4-BE49-F238E27FC236}">
                    <a16:creationId xmlns:a16="http://schemas.microsoft.com/office/drawing/2014/main" id="{52B689B9-CD3C-534A-A204-8E6A863623EB}"/>
                  </a:ext>
                </a:extLst>
              </p:cNvPr>
              <p:cNvSpPr/>
              <p:nvPr/>
            </p:nvSpPr>
            <p:spPr>
              <a:xfrm>
                <a:off x="10476863" y="2609047"/>
                <a:ext cx="447558" cy="369332"/>
              </a:xfrm>
              <a:prstGeom prst="rect">
                <a:avLst/>
              </a:prstGeom>
              <a:grpFill/>
              <a:ln w="38100">
                <a:solidFill>
                  <a:schemeClr val="accent1">
                    <a:shade val="50000"/>
                  </a:schemeClr>
                </a:solidFill>
              </a:ln>
            </p:spPr>
            <p:txBody>
              <a:bodyPr wrap="none">
                <a:spAutoFit/>
              </a:bodyPr>
              <a:lstStyle/>
              <a:p>
                <a:r>
                  <a:rPr lang="en-US" dirty="0"/>
                  <a:t>+1</a:t>
                </a:r>
              </a:p>
            </p:txBody>
          </p:sp>
        </p:grpSp>
        <p:cxnSp>
          <p:nvCxnSpPr>
            <p:cNvPr id="26" name="Straight Arrow Connector 25">
              <a:extLst>
                <a:ext uri="{FF2B5EF4-FFF2-40B4-BE49-F238E27FC236}">
                  <a16:creationId xmlns:a16="http://schemas.microsoft.com/office/drawing/2014/main" id="{8269D3AB-19CA-804A-8DC9-122BD7C621E1}"/>
                </a:ext>
              </a:extLst>
            </p:cNvPr>
            <p:cNvCxnSpPr/>
            <p:nvPr/>
          </p:nvCxnSpPr>
          <p:spPr>
            <a:xfrm>
              <a:off x="3997492" y="3186455"/>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3DAC39EE-3E39-F241-BA99-A6E93E581BC3}"/>
                </a:ext>
              </a:extLst>
            </p:cNvPr>
            <p:cNvCxnSpPr/>
            <p:nvPr/>
          </p:nvCxnSpPr>
          <p:spPr>
            <a:xfrm>
              <a:off x="5236062" y="3186455"/>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68CD8EEC-C5A1-ED43-BD86-789203C2AE87}"/>
                </a:ext>
              </a:extLst>
            </p:cNvPr>
            <p:cNvCxnSpPr/>
            <p:nvPr/>
          </p:nvCxnSpPr>
          <p:spPr>
            <a:xfrm>
              <a:off x="6503828" y="3186455"/>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3344E75B-76C0-EA42-9EEC-9A360FCFA6F2}"/>
                </a:ext>
              </a:extLst>
            </p:cNvPr>
            <p:cNvCxnSpPr>
              <a:cxnSpLocks/>
            </p:cNvCxnSpPr>
            <p:nvPr/>
          </p:nvCxnSpPr>
          <p:spPr>
            <a:xfrm flipV="1">
              <a:off x="4223122" y="4243474"/>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38B7709E-58D3-6045-A780-C32E90C546EB}"/>
                </a:ext>
              </a:extLst>
            </p:cNvPr>
            <p:cNvCxnSpPr>
              <a:cxnSpLocks/>
            </p:cNvCxnSpPr>
            <p:nvPr/>
          </p:nvCxnSpPr>
          <p:spPr>
            <a:xfrm flipV="1">
              <a:off x="4226669" y="5516988"/>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95849B1C-2D3B-DF48-9060-AAABEB088699}"/>
                </a:ext>
              </a:extLst>
            </p:cNvPr>
            <p:cNvCxnSpPr>
              <a:cxnSpLocks/>
            </p:cNvCxnSpPr>
            <p:nvPr/>
          </p:nvCxnSpPr>
          <p:spPr>
            <a:xfrm flipH="1">
              <a:off x="5187072" y="5720293"/>
              <a:ext cx="47040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05E532BF-2A4F-9D45-8F12-91317C9E17C0}"/>
                </a:ext>
              </a:extLst>
            </p:cNvPr>
            <p:cNvCxnSpPr>
              <a:cxnSpLocks/>
            </p:cNvCxnSpPr>
            <p:nvPr/>
          </p:nvCxnSpPr>
          <p:spPr>
            <a:xfrm flipH="1">
              <a:off x="6484688" y="5405968"/>
              <a:ext cx="47040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79C3F373-63AB-F74B-84BA-7F6E2D7A2A63}"/>
                </a:ext>
              </a:extLst>
            </p:cNvPr>
            <p:cNvCxnSpPr>
              <a:cxnSpLocks/>
            </p:cNvCxnSpPr>
            <p:nvPr/>
          </p:nvCxnSpPr>
          <p:spPr>
            <a:xfrm flipH="1">
              <a:off x="7758304" y="5720293"/>
              <a:ext cx="47040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3ECF36F9-AD2F-2F4D-8BB5-B3E55E3B121D}"/>
                </a:ext>
              </a:extLst>
            </p:cNvPr>
            <p:cNvSpPr txBox="1"/>
            <p:nvPr/>
          </p:nvSpPr>
          <p:spPr>
            <a:xfrm>
              <a:off x="6524838" y="5535627"/>
              <a:ext cx="418704" cy="369332"/>
            </a:xfrm>
            <a:prstGeom prst="rect">
              <a:avLst/>
            </a:prstGeom>
            <a:noFill/>
          </p:spPr>
          <p:txBody>
            <a:bodyPr wrap="none" rtlCol="0">
              <a:spAutoFit/>
            </a:bodyPr>
            <a:lstStyle/>
            <a:p>
              <a:r>
                <a:rPr lang="en-US" dirty="0"/>
                <a:t>or</a:t>
              </a:r>
            </a:p>
          </p:txBody>
        </p:sp>
        <p:cxnSp>
          <p:nvCxnSpPr>
            <p:cNvPr id="39" name="Straight Arrow Connector 38">
              <a:extLst>
                <a:ext uri="{FF2B5EF4-FFF2-40B4-BE49-F238E27FC236}">
                  <a16:creationId xmlns:a16="http://schemas.microsoft.com/office/drawing/2014/main" id="{A9A59655-2C54-B84A-AA2C-7E66FE4A36AA}"/>
                </a:ext>
              </a:extLst>
            </p:cNvPr>
            <p:cNvCxnSpPr>
              <a:cxnSpLocks/>
            </p:cNvCxnSpPr>
            <p:nvPr/>
          </p:nvCxnSpPr>
          <p:spPr>
            <a:xfrm flipV="1">
              <a:off x="6729458" y="5904959"/>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40DD11F0-E7A8-D446-A103-8E7A62C3F038}"/>
                </a:ext>
              </a:extLst>
            </p:cNvPr>
            <p:cNvCxnSpPr>
              <a:cxnSpLocks/>
            </p:cNvCxnSpPr>
            <p:nvPr/>
          </p:nvCxnSpPr>
          <p:spPr>
            <a:xfrm flipV="1">
              <a:off x="6719888" y="4262113"/>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grpSp>
      <p:pic>
        <p:nvPicPr>
          <p:cNvPr id="33" name="Picture 32">
            <a:extLst>
              <a:ext uri="{FF2B5EF4-FFF2-40B4-BE49-F238E27FC236}">
                <a16:creationId xmlns:a16="http://schemas.microsoft.com/office/drawing/2014/main" id="{0B0C7620-B351-3D4E-B970-4A9262FA0AA3}"/>
              </a:ext>
            </a:extLst>
          </p:cNvPr>
          <p:cNvPicPr>
            <a:picLocks noChangeAspect="1"/>
          </p:cNvPicPr>
          <p:nvPr/>
        </p:nvPicPr>
        <p:blipFill>
          <a:blip r:embed="rId2"/>
          <a:stretch>
            <a:fillRect/>
          </a:stretch>
        </p:blipFill>
        <p:spPr>
          <a:xfrm rot="5400000">
            <a:off x="7739612" y="4337255"/>
            <a:ext cx="1043985" cy="1241006"/>
          </a:xfrm>
          <a:prstGeom prst="rect">
            <a:avLst/>
          </a:prstGeom>
        </p:spPr>
      </p:pic>
    </p:spTree>
    <p:extLst>
      <p:ext uri="{BB962C8B-B14F-4D97-AF65-F5344CB8AC3E}">
        <p14:creationId xmlns:p14="http://schemas.microsoft.com/office/powerpoint/2010/main" val="40061303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64E13-4AF8-044D-9B57-F8C9D2A92989}"/>
              </a:ext>
            </a:extLst>
          </p:cNvPr>
          <p:cNvSpPr>
            <a:spLocks noGrp="1"/>
          </p:cNvSpPr>
          <p:nvPr>
            <p:ph type="title"/>
          </p:nvPr>
        </p:nvSpPr>
        <p:spPr/>
        <p:txBody>
          <a:bodyPr/>
          <a:lstStyle/>
          <a:p>
            <a:r>
              <a:rPr lang="en-US" dirty="0"/>
              <a:t>Navigating an Asteroid Field</a:t>
            </a:r>
          </a:p>
        </p:txBody>
      </p:sp>
      <p:sp>
        <p:nvSpPr>
          <p:cNvPr id="36" name="Content Placeholder 35">
            <a:extLst>
              <a:ext uri="{FF2B5EF4-FFF2-40B4-BE49-F238E27FC236}">
                <a16:creationId xmlns:a16="http://schemas.microsoft.com/office/drawing/2014/main" id="{83FF81B6-353D-F74E-8C64-67854A7ED442}"/>
              </a:ext>
            </a:extLst>
          </p:cNvPr>
          <p:cNvSpPr>
            <a:spLocks noGrp="1"/>
          </p:cNvSpPr>
          <p:nvPr>
            <p:ph sz="half" idx="1"/>
          </p:nvPr>
        </p:nvSpPr>
        <p:spPr/>
        <p:txBody>
          <a:bodyPr/>
          <a:lstStyle/>
          <a:p>
            <a:r>
              <a:rPr lang="en-US" dirty="0"/>
              <a:t>Instead of making the environment deterministic, we will make it </a:t>
            </a:r>
            <a:r>
              <a:rPr lang="en-US" b="1" dirty="0"/>
              <a:t>stochastic</a:t>
            </a:r>
            <a:r>
              <a:rPr lang="en-US" dirty="0"/>
              <a:t>. </a:t>
            </a:r>
          </a:p>
          <a:p>
            <a:r>
              <a:rPr lang="en-US" dirty="0"/>
              <a:t>If the Falcon selects the action </a:t>
            </a:r>
            <a:r>
              <a:rPr lang="en-US" i="1" dirty="0"/>
              <a:t>Up</a:t>
            </a:r>
            <a:r>
              <a:rPr lang="en-US" dirty="0"/>
              <a:t> then it only moves up 80% of the time.</a:t>
            </a:r>
          </a:p>
          <a:p>
            <a:r>
              <a:rPr lang="en-US" dirty="0"/>
              <a:t>10% of the time the weird gravity fields cause it to veer off to the left or right. </a:t>
            </a:r>
          </a:p>
        </p:txBody>
      </p:sp>
      <p:sp>
        <p:nvSpPr>
          <p:cNvPr id="87" name="TextBox 86">
            <a:extLst>
              <a:ext uri="{FF2B5EF4-FFF2-40B4-BE49-F238E27FC236}">
                <a16:creationId xmlns:a16="http://schemas.microsoft.com/office/drawing/2014/main" id="{145228C1-4197-6D4F-BEF0-85A5E127FA42}"/>
              </a:ext>
            </a:extLst>
          </p:cNvPr>
          <p:cNvSpPr txBox="1"/>
          <p:nvPr/>
        </p:nvSpPr>
        <p:spPr>
          <a:xfrm>
            <a:off x="6765984" y="6042130"/>
            <a:ext cx="316112" cy="369332"/>
          </a:xfrm>
          <a:prstGeom prst="rect">
            <a:avLst/>
          </a:prstGeom>
          <a:noFill/>
        </p:spPr>
        <p:txBody>
          <a:bodyPr wrap="none" rtlCol="0">
            <a:spAutoFit/>
          </a:bodyPr>
          <a:lstStyle/>
          <a:p>
            <a:r>
              <a:rPr lang="en-US" dirty="0"/>
              <a:t>1</a:t>
            </a:r>
          </a:p>
        </p:txBody>
      </p:sp>
      <p:sp>
        <p:nvSpPr>
          <p:cNvPr id="88" name="TextBox 87">
            <a:extLst>
              <a:ext uri="{FF2B5EF4-FFF2-40B4-BE49-F238E27FC236}">
                <a16:creationId xmlns:a16="http://schemas.microsoft.com/office/drawing/2014/main" id="{F62FC5C0-709E-BB4E-BCC8-799F3BA9B16A}"/>
              </a:ext>
            </a:extLst>
          </p:cNvPr>
          <p:cNvSpPr txBox="1"/>
          <p:nvPr/>
        </p:nvSpPr>
        <p:spPr>
          <a:xfrm>
            <a:off x="8010050" y="6040506"/>
            <a:ext cx="316112" cy="369332"/>
          </a:xfrm>
          <a:prstGeom prst="rect">
            <a:avLst/>
          </a:prstGeom>
          <a:noFill/>
        </p:spPr>
        <p:txBody>
          <a:bodyPr wrap="none" rtlCol="0">
            <a:spAutoFit/>
          </a:bodyPr>
          <a:lstStyle/>
          <a:p>
            <a:r>
              <a:rPr lang="en-US" dirty="0"/>
              <a:t>2</a:t>
            </a:r>
          </a:p>
        </p:txBody>
      </p:sp>
      <p:sp>
        <p:nvSpPr>
          <p:cNvPr id="89" name="TextBox 88">
            <a:extLst>
              <a:ext uri="{FF2B5EF4-FFF2-40B4-BE49-F238E27FC236}">
                <a16:creationId xmlns:a16="http://schemas.microsoft.com/office/drawing/2014/main" id="{5562E0BB-142A-1545-B844-B9456E7F3F91}"/>
              </a:ext>
            </a:extLst>
          </p:cNvPr>
          <p:cNvSpPr txBox="1"/>
          <p:nvPr/>
        </p:nvSpPr>
        <p:spPr>
          <a:xfrm>
            <a:off x="9254116" y="6053089"/>
            <a:ext cx="316112" cy="369332"/>
          </a:xfrm>
          <a:prstGeom prst="rect">
            <a:avLst/>
          </a:prstGeom>
          <a:noFill/>
        </p:spPr>
        <p:txBody>
          <a:bodyPr wrap="none" rtlCol="0">
            <a:spAutoFit/>
          </a:bodyPr>
          <a:lstStyle/>
          <a:p>
            <a:r>
              <a:rPr lang="en-US" dirty="0"/>
              <a:t>3</a:t>
            </a:r>
          </a:p>
        </p:txBody>
      </p:sp>
      <p:sp>
        <p:nvSpPr>
          <p:cNvPr id="90" name="TextBox 89">
            <a:extLst>
              <a:ext uri="{FF2B5EF4-FFF2-40B4-BE49-F238E27FC236}">
                <a16:creationId xmlns:a16="http://schemas.microsoft.com/office/drawing/2014/main" id="{DD599B05-4CDF-4F48-AC4B-A905844794CC}"/>
              </a:ext>
            </a:extLst>
          </p:cNvPr>
          <p:cNvSpPr txBox="1"/>
          <p:nvPr/>
        </p:nvSpPr>
        <p:spPr>
          <a:xfrm>
            <a:off x="10498182" y="6051465"/>
            <a:ext cx="316112" cy="369332"/>
          </a:xfrm>
          <a:prstGeom prst="rect">
            <a:avLst/>
          </a:prstGeom>
          <a:noFill/>
        </p:spPr>
        <p:txBody>
          <a:bodyPr wrap="none" rtlCol="0">
            <a:spAutoFit/>
          </a:bodyPr>
          <a:lstStyle/>
          <a:p>
            <a:r>
              <a:rPr lang="en-US" dirty="0"/>
              <a:t>4</a:t>
            </a:r>
          </a:p>
        </p:txBody>
      </p:sp>
      <p:sp>
        <p:nvSpPr>
          <p:cNvPr id="91" name="TextBox 90">
            <a:extLst>
              <a:ext uri="{FF2B5EF4-FFF2-40B4-BE49-F238E27FC236}">
                <a16:creationId xmlns:a16="http://schemas.microsoft.com/office/drawing/2014/main" id="{8CF6042F-C503-654C-A7D7-A937C7DA96E6}"/>
              </a:ext>
            </a:extLst>
          </p:cNvPr>
          <p:cNvSpPr txBox="1"/>
          <p:nvPr/>
        </p:nvSpPr>
        <p:spPr>
          <a:xfrm>
            <a:off x="5933414" y="5183012"/>
            <a:ext cx="316112" cy="369332"/>
          </a:xfrm>
          <a:prstGeom prst="rect">
            <a:avLst/>
          </a:prstGeom>
          <a:noFill/>
        </p:spPr>
        <p:txBody>
          <a:bodyPr wrap="none" rtlCol="0">
            <a:spAutoFit/>
          </a:bodyPr>
          <a:lstStyle/>
          <a:p>
            <a:r>
              <a:rPr lang="en-US" dirty="0"/>
              <a:t>1</a:t>
            </a:r>
          </a:p>
        </p:txBody>
      </p:sp>
      <p:sp>
        <p:nvSpPr>
          <p:cNvPr id="92" name="TextBox 91">
            <a:extLst>
              <a:ext uri="{FF2B5EF4-FFF2-40B4-BE49-F238E27FC236}">
                <a16:creationId xmlns:a16="http://schemas.microsoft.com/office/drawing/2014/main" id="{0BD35F00-0DA7-4D4E-BC17-5B61E488A39E}"/>
              </a:ext>
            </a:extLst>
          </p:cNvPr>
          <p:cNvSpPr txBox="1"/>
          <p:nvPr/>
        </p:nvSpPr>
        <p:spPr>
          <a:xfrm>
            <a:off x="5925264" y="3875790"/>
            <a:ext cx="316112" cy="369332"/>
          </a:xfrm>
          <a:prstGeom prst="rect">
            <a:avLst/>
          </a:prstGeom>
          <a:noFill/>
        </p:spPr>
        <p:txBody>
          <a:bodyPr wrap="none" rtlCol="0">
            <a:spAutoFit/>
          </a:bodyPr>
          <a:lstStyle/>
          <a:p>
            <a:r>
              <a:rPr lang="en-US" dirty="0"/>
              <a:t>2</a:t>
            </a:r>
          </a:p>
        </p:txBody>
      </p:sp>
      <p:sp>
        <p:nvSpPr>
          <p:cNvPr id="93" name="TextBox 92">
            <a:extLst>
              <a:ext uri="{FF2B5EF4-FFF2-40B4-BE49-F238E27FC236}">
                <a16:creationId xmlns:a16="http://schemas.microsoft.com/office/drawing/2014/main" id="{DEF87A9B-2F65-6A48-860C-9F38C97DB77E}"/>
              </a:ext>
            </a:extLst>
          </p:cNvPr>
          <p:cNvSpPr txBox="1"/>
          <p:nvPr/>
        </p:nvSpPr>
        <p:spPr>
          <a:xfrm>
            <a:off x="5918274" y="2609046"/>
            <a:ext cx="316112" cy="369332"/>
          </a:xfrm>
          <a:prstGeom prst="rect">
            <a:avLst/>
          </a:prstGeom>
          <a:noFill/>
        </p:spPr>
        <p:txBody>
          <a:bodyPr wrap="none" rtlCol="0">
            <a:spAutoFit/>
          </a:bodyPr>
          <a:lstStyle/>
          <a:p>
            <a:r>
              <a:rPr lang="en-US" dirty="0"/>
              <a:t>3</a:t>
            </a:r>
          </a:p>
        </p:txBody>
      </p:sp>
      <p:pic>
        <p:nvPicPr>
          <p:cNvPr id="39" name="Picture 38" descr="A drawing of a cartoon character&#10;&#10;Description automatically generated">
            <a:extLst>
              <a:ext uri="{FF2B5EF4-FFF2-40B4-BE49-F238E27FC236}">
                <a16:creationId xmlns:a16="http://schemas.microsoft.com/office/drawing/2014/main" id="{C9A76A9D-787F-4943-9350-F64D8AE7BB37}"/>
              </a:ext>
            </a:extLst>
          </p:cNvPr>
          <p:cNvPicPr>
            <a:picLocks noChangeAspect="1"/>
          </p:cNvPicPr>
          <p:nvPr/>
        </p:nvPicPr>
        <p:blipFill>
          <a:blip r:embed="rId3"/>
          <a:stretch>
            <a:fillRect/>
          </a:stretch>
        </p:blipFill>
        <p:spPr>
          <a:xfrm>
            <a:off x="6593173" y="4783334"/>
            <a:ext cx="661733" cy="1107131"/>
          </a:xfrm>
          <a:prstGeom prst="rect">
            <a:avLst/>
          </a:prstGeom>
        </p:spPr>
      </p:pic>
      <p:sp>
        <p:nvSpPr>
          <p:cNvPr id="29" name="TextBox 28">
            <a:extLst>
              <a:ext uri="{FF2B5EF4-FFF2-40B4-BE49-F238E27FC236}">
                <a16:creationId xmlns:a16="http://schemas.microsoft.com/office/drawing/2014/main" id="{B65F4E63-A38D-3C46-AA3C-CAF7C3150C9A}"/>
              </a:ext>
            </a:extLst>
          </p:cNvPr>
          <p:cNvSpPr txBox="1"/>
          <p:nvPr/>
        </p:nvSpPr>
        <p:spPr>
          <a:xfrm>
            <a:off x="709223" y="4333223"/>
            <a:ext cx="2061783" cy="369332"/>
          </a:xfrm>
          <a:prstGeom prst="rect">
            <a:avLst/>
          </a:prstGeom>
          <a:noFill/>
        </p:spPr>
        <p:txBody>
          <a:bodyPr wrap="none" rtlCol="0">
            <a:spAutoFit/>
          </a:bodyPr>
          <a:lstStyle/>
          <a:p>
            <a:r>
              <a:rPr lang="en-US" dirty="0"/>
              <a:t>Transition Model:</a:t>
            </a:r>
          </a:p>
        </p:txBody>
      </p:sp>
      <p:grpSp>
        <p:nvGrpSpPr>
          <p:cNvPr id="30" name="Group 29">
            <a:extLst>
              <a:ext uri="{FF2B5EF4-FFF2-40B4-BE49-F238E27FC236}">
                <a16:creationId xmlns:a16="http://schemas.microsoft.com/office/drawing/2014/main" id="{D660ACAB-2D90-1246-BF9B-1580CD6E12F5}"/>
              </a:ext>
            </a:extLst>
          </p:cNvPr>
          <p:cNvGrpSpPr/>
          <p:nvPr/>
        </p:nvGrpSpPr>
        <p:grpSpPr>
          <a:xfrm>
            <a:off x="2976325" y="3934757"/>
            <a:ext cx="2361945" cy="2116708"/>
            <a:chOff x="2346595" y="1672526"/>
            <a:chExt cx="2361945" cy="2116708"/>
          </a:xfrm>
        </p:grpSpPr>
        <p:sp>
          <p:nvSpPr>
            <p:cNvPr id="31" name="Rectangle 30">
              <a:extLst>
                <a:ext uri="{FF2B5EF4-FFF2-40B4-BE49-F238E27FC236}">
                  <a16:creationId xmlns:a16="http://schemas.microsoft.com/office/drawing/2014/main" id="{CF0047BF-3AA7-AA42-BFEF-8CA8D6711366}"/>
                </a:ext>
              </a:extLst>
            </p:cNvPr>
            <p:cNvSpPr/>
            <p:nvPr/>
          </p:nvSpPr>
          <p:spPr>
            <a:xfrm>
              <a:off x="2933150" y="2522315"/>
              <a:ext cx="1266918" cy="1266919"/>
            </a:xfrm>
            <a:prstGeom prst="rect">
              <a:avLst/>
            </a:prstGeom>
            <a:blipFill>
              <a:blip r:embed="rId4"/>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a:p>
              <a:pPr algn="ctr"/>
              <a:r>
                <a:rPr lang="en-US" dirty="0"/>
                <a:t>Action: Up</a:t>
              </a:r>
            </a:p>
          </p:txBody>
        </p:sp>
        <p:sp>
          <p:nvSpPr>
            <p:cNvPr id="32" name="Up Arrow 31">
              <a:extLst>
                <a:ext uri="{FF2B5EF4-FFF2-40B4-BE49-F238E27FC236}">
                  <a16:creationId xmlns:a16="http://schemas.microsoft.com/office/drawing/2014/main" id="{6088E6D7-4169-AA48-BE10-937CBC726EAD}"/>
                </a:ext>
              </a:extLst>
            </p:cNvPr>
            <p:cNvSpPr/>
            <p:nvPr/>
          </p:nvSpPr>
          <p:spPr>
            <a:xfrm>
              <a:off x="3221894" y="2003758"/>
              <a:ext cx="689429" cy="1157533"/>
            </a:xfrm>
            <a:prstGeom prst="up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Left-Right Arrow 32">
              <a:extLst>
                <a:ext uri="{FF2B5EF4-FFF2-40B4-BE49-F238E27FC236}">
                  <a16:creationId xmlns:a16="http://schemas.microsoft.com/office/drawing/2014/main" id="{8F7E5BFB-7D46-AA47-918F-F9581B1E8365}"/>
                </a:ext>
              </a:extLst>
            </p:cNvPr>
            <p:cNvSpPr/>
            <p:nvPr/>
          </p:nvSpPr>
          <p:spPr>
            <a:xfrm>
              <a:off x="2567764" y="2831810"/>
              <a:ext cx="1997687" cy="323964"/>
            </a:xfrm>
            <a:prstGeom prst="lef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F1397CC3-F8BF-F545-9119-455B7E9D3EC2}"/>
                </a:ext>
              </a:extLst>
            </p:cNvPr>
            <p:cNvSpPr txBox="1"/>
            <p:nvPr/>
          </p:nvSpPr>
          <p:spPr>
            <a:xfrm>
              <a:off x="3299287" y="1672526"/>
              <a:ext cx="508473" cy="369332"/>
            </a:xfrm>
            <a:prstGeom prst="rect">
              <a:avLst/>
            </a:prstGeom>
            <a:noFill/>
          </p:spPr>
          <p:txBody>
            <a:bodyPr wrap="none" rtlCol="0">
              <a:spAutoFit/>
            </a:bodyPr>
            <a:lstStyle/>
            <a:p>
              <a:r>
                <a:rPr lang="en-US" dirty="0"/>
                <a:t>0.8</a:t>
              </a:r>
            </a:p>
          </p:txBody>
        </p:sp>
        <p:sp>
          <p:nvSpPr>
            <p:cNvPr id="37" name="TextBox 36">
              <a:extLst>
                <a:ext uri="{FF2B5EF4-FFF2-40B4-BE49-F238E27FC236}">
                  <a16:creationId xmlns:a16="http://schemas.microsoft.com/office/drawing/2014/main" id="{4D0AC9C6-679A-5F47-857F-AA1B08920A13}"/>
                </a:ext>
              </a:extLst>
            </p:cNvPr>
            <p:cNvSpPr txBox="1"/>
            <p:nvPr/>
          </p:nvSpPr>
          <p:spPr>
            <a:xfrm>
              <a:off x="2346595" y="2462478"/>
              <a:ext cx="508473" cy="369332"/>
            </a:xfrm>
            <a:prstGeom prst="rect">
              <a:avLst/>
            </a:prstGeom>
            <a:noFill/>
          </p:spPr>
          <p:txBody>
            <a:bodyPr wrap="none" rtlCol="0">
              <a:spAutoFit/>
            </a:bodyPr>
            <a:lstStyle/>
            <a:p>
              <a:r>
                <a:rPr lang="en-US" dirty="0"/>
                <a:t>0.1</a:t>
              </a:r>
            </a:p>
          </p:txBody>
        </p:sp>
        <p:sp>
          <p:nvSpPr>
            <p:cNvPr id="38" name="TextBox 37">
              <a:extLst>
                <a:ext uri="{FF2B5EF4-FFF2-40B4-BE49-F238E27FC236}">
                  <a16:creationId xmlns:a16="http://schemas.microsoft.com/office/drawing/2014/main" id="{D0320526-45DC-1341-8CA9-F6AC340CC826}"/>
                </a:ext>
              </a:extLst>
            </p:cNvPr>
            <p:cNvSpPr txBox="1"/>
            <p:nvPr/>
          </p:nvSpPr>
          <p:spPr>
            <a:xfrm>
              <a:off x="4200067" y="2462478"/>
              <a:ext cx="508473" cy="369332"/>
            </a:xfrm>
            <a:prstGeom prst="rect">
              <a:avLst/>
            </a:prstGeom>
            <a:noFill/>
          </p:spPr>
          <p:txBody>
            <a:bodyPr wrap="none" rtlCol="0">
              <a:spAutoFit/>
            </a:bodyPr>
            <a:lstStyle/>
            <a:p>
              <a:r>
                <a:rPr lang="en-US" dirty="0"/>
                <a:t>0.1</a:t>
              </a:r>
            </a:p>
          </p:txBody>
        </p:sp>
      </p:grpSp>
      <p:grpSp>
        <p:nvGrpSpPr>
          <p:cNvPr id="40" name="Group 39">
            <a:extLst>
              <a:ext uri="{FF2B5EF4-FFF2-40B4-BE49-F238E27FC236}">
                <a16:creationId xmlns:a16="http://schemas.microsoft.com/office/drawing/2014/main" id="{8938FFDD-4BEA-304D-815F-A77E5E103C15}"/>
              </a:ext>
            </a:extLst>
          </p:cNvPr>
          <p:cNvGrpSpPr/>
          <p:nvPr/>
        </p:nvGrpSpPr>
        <p:grpSpPr>
          <a:xfrm>
            <a:off x="6253247" y="2151925"/>
            <a:ext cx="5100553" cy="3808909"/>
            <a:chOff x="6253247" y="2151925"/>
            <a:chExt cx="5100553" cy="3808909"/>
          </a:xfrm>
        </p:grpSpPr>
        <p:pic>
          <p:nvPicPr>
            <p:cNvPr id="41" name="Picture 2" descr="Starfield Dark – stylish, high-quality wallpaper with fast delivery –  Photowall">
              <a:extLst>
                <a:ext uri="{FF2B5EF4-FFF2-40B4-BE49-F238E27FC236}">
                  <a16:creationId xmlns:a16="http://schemas.microsoft.com/office/drawing/2014/main" id="{0C28A4FE-03C0-0C42-836F-D867DEFD2048}"/>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99572" y="2151925"/>
              <a:ext cx="5054228" cy="3795995"/>
            </a:xfrm>
            <a:prstGeom prst="rect">
              <a:avLst/>
            </a:prstGeom>
            <a:noFill/>
            <a:extLst>
              <a:ext uri="{909E8E84-426E-40DD-AFC4-6F175D3DCCD1}">
                <a14:hiddenFill xmlns:a14="http://schemas.microsoft.com/office/drawing/2010/main">
                  <a:solidFill>
                    <a:srgbClr val="FFFFFF"/>
                  </a:solidFill>
                </a14:hiddenFill>
              </a:ext>
            </a:extLst>
          </p:spPr>
        </p:pic>
        <p:grpSp>
          <p:nvGrpSpPr>
            <p:cNvPr id="42" name="Group 41">
              <a:extLst>
                <a:ext uri="{FF2B5EF4-FFF2-40B4-BE49-F238E27FC236}">
                  <a16:creationId xmlns:a16="http://schemas.microsoft.com/office/drawing/2014/main" id="{700CCBE2-51FC-AD4E-A8AC-276B6C43E905}"/>
                </a:ext>
              </a:extLst>
            </p:cNvPr>
            <p:cNvGrpSpPr/>
            <p:nvPr/>
          </p:nvGrpSpPr>
          <p:grpSpPr>
            <a:xfrm>
              <a:off x="6253247" y="2160077"/>
              <a:ext cx="5067674" cy="3800757"/>
              <a:chOff x="6456556" y="2714547"/>
              <a:chExt cx="3657600" cy="2743201"/>
            </a:xfrm>
            <a:solidFill>
              <a:schemeClr val="tx1"/>
            </a:solidFill>
          </p:grpSpPr>
          <p:sp>
            <p:nvSpPr>
              <p:cNvPr id="49" name="Rectangle 48">
                <a:extLst>
                  <a:ext uri="{FF2B5EF4-FFF2-40B4-BE49-F238E27FC236}">
                    <a16:creationId xmlns:a16="http://schemas.microsoft.com/office/drawing/2014/main" id="{D7EDB1D4-5635-D248-860A-774E5A5D056D}"/>
                  </a:ext>
                </a:extLst>
              </p:cNvPr>
              <p:cNvSpPr/>
              <p:nvPr/>
            </p:nvSpPr>
            <p:spPr>
              <a:xfrm>
                <a:off x="7364899" y="3635183"/>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p>
            </p:txBody>
          </p:sp>
          <p:sp>
            <p:nvSpPr>
              <p:cNvPr id="50" name="Rectangle 49">
                <a:extLst>
                  <a:ext uri="{FF2B5EF4-FFF2-40B4-BE49-F238E27FC236}">
                    <a16:creationId xmlns:a16="http://schemas.microsoft.com/office/drawing/2014/main" id="{9E878477-3F2E-574E-9E78-9C24B18849E3}"/>
                  </a:ext>
                </a:extLst>
              </p:cNvPr>
              <p:cNvSpPr/>
              <p:nvPr/>
            </p:nvSpPr>
            <p:spPr>
              <a:xfrm>
                <a:off x="9197683" y="2714547"/>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Rectangle 50">
                <a:extLst>
                  <a:ext uri="{FF2B5EF4-FFF2-40B4-BE49-F238E27FC236}">
                    <a16:creationId xmlns:a16="http://schemas.microsoft.com/office/drawing/2014/main" id="{11A35459-418B-D646-B009-77ED2F2D7429}"/>
                  </a:ext>
                </a:extLst>
              </p:cNvPr>
              <p:cNvSpPr/>
              <p:nvPr/>
            </p:nvSpPr>
            <p:spPr>
              <a:xfrm>
                <a:off x="7370344" y="2714547"/>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Rectangle 51">
                <a:extLst>
                  <a:ext uri="{FF2B5EF4-FFF2-40B4-BE49-F238E27FC236}">
                    <a16:creationId xmlns:a16="http://schemas.microsoft.com/office/drawing/2014/main" id="{8EC126B3-6E0C-6941-845E-0E592EE042F7}"/>
                  </a:ext>
                </a:extLst>
              </p:cNvPr>
              <p:cNvSpPr/>
              <p:nvPr/>
            </p:nvSpPr>
            <p:spPr>
              <a:xfrm>
                <a:off x="8285356" y="27145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35E62D2F-7717-354C-ACE1-6814A2DE45FB}"/>
                  </a:ext>
                </a:extLst>
              </p:cNvPr>
              <p:cNvSpPr/>
              <p:nvPr/>
            </p:nvSpPr>
            <p:spPr>
              <a:xfrm>
                <a:off x="6456556" y="36289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Rectangle 53">
                <a:extLst>
                  <a:ext uri="{FF2B5EF4-FFF2-40B4-BE49-F238E27FC236}">
                    <a16:creationId xmlns:a16="http://schemas.microsoft.com/office/drawing/2014/main" id="{20D9056A-3A44-AF49-B125-0A3578DAA76B}"/>
                  </a:ext>
                </a:extLst>
              </p:cNvPr>
              <p:cNvSpPr/>
              <p:nvPr/>
            </p:nvSpPr>
            <p:spPr>
              <a:xfrm>
                <a:off x="6457592" y="2714547"/>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Rectangle 54">
                <a:extLst>
                  <a:ext uri="{FF2B5EF4-FFF2-40B4-BE49-F238E27FC236}">
                    <a16:creationId xmlns:a16="http://schemas.microsoft.com/office/drawing/2014/main" id="{0C4A0B94-A194-FC4D-85CF-44B1B0601A23}"/>
                  </a:ext>
                </a:extLst>
              </p:cNvPr>
              <p:cNvSpPr/>
              <p:nvPr/>
            </p:nvSpPr>
            <p:spPr>
              <a:xfrm>
                <a:off x="8285356" y="36289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Rectangle 55">
                <a:extLst>
                  <a:ext uri="{FF2B5EF4-FFF2-40B4-BE49-F238E27FC236}">
                    <a16:creationId xmlns:a16="http://schemas.microsoft.com/office/drawing/2014/main" id="{CF864AF7-02EE-4845-8FA5-70EDDCE6F8E0}"/>
                  </a:ext>
                </a:extLst>
              </p:cNvPr>
              <p:cNvSpPr/>
              <p:nvPr/>
            </p:nvSpPr>
            <p:spPr>
              <a:xfrm>
                <a:off x="9199756" y="36289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C35AAA89-E298-0B4D-9011-8B299FC65D6D}"/>
                  </a:ext>
                </a:extLst>
              </p:cNvPr>
              <p:cNvSpPr/>
              <p:nvPr/>
            </p:nvSpPr>
            <p:spPr>
              <a:xfrm>
                <a:off x="64565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95FE88C2-936E-8F45-8DD5-F7A07B9460D8}"/>
                  </a:ext>
                </a:extLst>
              </p:cNvPr>
              <p:cNvSpPr/>
              <p:nvPr/>
            </p:nvSpPr>
            <p:spPr>
              <a:xfrm>
                <a:off x="73709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Rectangle 58">
                <a:extLst>
                  <a:ext uri="{FF2B5EF4-FFF2-40B4-BE49-F238E27FC236}">
                    <a16:creationId xmlns:a16="http://schemas.microsoft.com/office/drawing/2014/main" id="{694C4E18-2143-004D-BDA1-1031C92D44FA}"/>
                  </a:ext>
                </a:extLst>
              </p:cNvPr>
              <p:cNvSpPr/>
              <p:nvPr/>
            </p:nvSpPr>
            <p:spPr>
              <a:xfrm>
                <a:off x="82853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Rectangle 59">
                <a:extLst>
                  <a:ext uri="{FF2B5EF4-FFF2-40B4-BE49-F238E27FC236}">
                    <a16:creationId xmlns:a16="http://schemas.microsoft.com/office/drawing/2014/main" id="{DA08C70B-8D67-854B-8A46-068DAAA6AD02}"/>
                  </a:ext>
                </a:extLst>
              </p:cNvPr>
              <p:cNvSpPr/>
              <p:nvPr/>
            </p:nvSpPr>
            <p:spPr>
              <a:xfrm>
                <a:off x="91997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43" name="Picture 42">
              <a:extLst>
                <a:ext uri="{FF2B5EF4-FFF2-40B4-BE49-F238E27FC236}">
                  <a16:creationId xmlns:a16="http://schemas.microsoft.com/office/drawing/2014/main" id="{7B6AB616-0BFC-B149-A3FE-DFBA0C90187B}"/>
                </a:ext>
              </a:extLst>
            </p:cNvPr>
            <p:cNvPicPr>
              <a:picLocks noChangeAspect="1"/>
            </p:cNvPicPr>
            <p:nvPr/>
          </p:nvPicPr>
          <p:blipFill>
            <a:blip r:embed="rId6"/>
            <a:stretch>
              <a:fillRect/>
            </a:stretch>
          </p:blipFill>
          <p:spPr>
            <a:xfrm>
              <a:off x="10165337" y="3636708"/>
              <a:ext cx="941527" cy="826430"/>
            </a:xfrm>
            <a:prstGeom prst="rect">
              <a:avLst/>
            </a:prstGeom>
          </p:spPr>
        </p:pic>
        <p:sp>
          <p:nvSpPr>
            <p:cNvPr id="44" name="Rectangle 43">
              <a:extLst>
                <a:ext uri="{FF2B5EF4-FFF2-40B4-BE49-F238E27FC236}">
                  <a16:creationId xmlns:a16="http://schemas.microsoft.com/office/drawing/2014/main" id="{658A7966-7CC8-0442-9267-41A397539908}"/>
                </a:ext>
              </a:extLst>
            </p:cNvPr>
            <p:cNvSpPr/>
            <p:nvPr/>
          </p:nvSpPr>
          <p:spPr>
            <a:xfrm>
              <a:off x="10787652" y="3506633"/>
              <a:ext cx="431528" cy="369332"/>
            </a:xfrm>
            <a:prstGeom prst="rect">
              <a:avLst/>
            </a:prstGeom>
            <a:solidFill>
              <a:schemeClr val="accent2"/>
            </a:solidFill>
            <a:ln w="38100">
              <a:solidFill>
                <a:schemeClr val="accent1">
                  <a:shade val="50000"/>
                </a:schemeClr>
              </a:solidFill>
            </a:ln>
          </p:spPr>
          <p:txBody>
            <a:bodyPr wrap="none">
              <a:spAutoFit/>
            </a:bodyPr>
            <a:lstStyle/>
            <a:p>
              <a:r>
                <a:rPr lang="en-US" dirty="0"/>
                <a:t>–1</a:t>
              </a:r>
            </a:p>
          </p:txBody>
        </p:sp>
        <p:pic>
          <p:nvPicPr>
            <p:cNvPr id="45" name="Picture 44">
              <a:extLst>
                <a:ext uri="{FF2B5EF4-FFF2-40B4-BE49-F238E27FC236}">
                  <a16:creationId xmlns:a16="http://schemas.microsoft.com/office/drawing/2014/main" id="{7B3D6696-06F6-DE4B-8BF0-0172AD52CF38}"/>
                </a:ext>
              </a:extLst>
            </p:cNvPr>
            <p:cNvPicPr>
              <a:picLocks noChangeAspect="1"/>
            </p:cNvPicPr>
            <p:nvPr/>
          </p:nvPicPr>
          <p:blipFill>
            <a:blip r:embed="rId6"/>
            <a:stretch>
              <a:fillRect/>
            </a:stretch>
          </p:blipFill>
          <p:spPr>
            <a:xfrm>
              <a:off x="7576993" y="3732787"/>
              <a:ext cx="968790" cy="850360"/>
            </a:xfrm>
            <a:prstGeom prst="rect">
              <a:avLst/>
            </a:prstGeom>
          </p:spPr>
        </p:pic>
        <p:sp>
          <p:nvSpPr>
            <p:cNvPr id="46" name="Rectangle 45">
              <a:extLst>
                <a:ext uri="{FF2B5EF4-FFF2-40B4-BE49-F238E27FC236}">
                  <a16:creationId xmlns:a16="http://schemas.microsoft.com/office/drawing/2014/main" id="{96F3F4F6-E428-A640-8250-2AA4AC4811C6}"/>
                </a:ext>
              </a:extLst>
            </p:cNvPr>
            <p:cNvSpPr/>
            <p:nvPr/>
          </p:nvSpPr>
          <p:spPr>
            <a:xfrm>
              <a:off x="8224245" y="3506633"/>
              <a:ext cx="431528" cy="369332"/>
            </a:xfrm>
            <a:prstGeom prst="rect">
              <a:avLst/>
            </a:prstGeom>
            <a:solidFill>
              <a:schemeClr val="accent2"/>
            </a:solidFill>
            <a:ln w="38100">
              <a:solidFill>
                <a:schemeClr val="accent1">
                  <a:shade val="50000"/>
                </a:schemeClr>
              </a:solidFill>
            </a:ln>
          </p:spPr>
          <p:txBody>
            <a:bodyPr wrap="none">
              <a:spAutoFit/>
            </a:bodyPr>
            <a:lstStyle/>
            <a:p>
              <a:r>
                <a:rPr lang="en-US" dirty="0"/>
                <a:t>–1</a:t>
              </a:r>
            </a:p>
          </p:txBody>
        </p:sp>
        <p:pic>
          <p:nvPicPr>
            <p:cNvPr id="47" name="Picture 46">
              <a:extLst>
                <a:ext uri="{FF2B5EF4-FFF2-40B4-BE49-F238E27FC236}">
                  <a16:creationId xmlns:a16="http://schemas.microsoft.com/office/drawing/2014/main" id="{304160C6-8B40-6741-96BA-A00CF18F8235}"/>
                </a:ext>
              </a:extLst>
            </p:cNvPr>
            <p:cNvPicPr>
              <a:picLocks noChangeAspect="1"/>
            </p:cNvPicPr>
            <p:nvPr/>
          </p:nvPicPr>
          <p:blipFill>
            <a:blip r:embed="rId7"/>
            <a:stretch>
              <a:fillRect/>
            </a:stretch>
          </p:blipFill>
          <p:spPr>
            <a:xfrm>
              <a:off x="10104965" y="2252033"/>
              <a:ext cx="1153898" cy="1153898"/>
            </a:xfrm>
            <a:prstGeom prst="rect">
              <a:avLst/>
            </a:prstGeom>
          </p:spPr>
        </p:pic>
        <p:sp>
          <p:nvSpPr>
            <p:cNvPr id="48" name="Rectangle 47">
              <a:extLst>
                <a:ext uri="{FF2B5EF4-FFF2-40B4-BE49-F238E27FC236}">
                  <a16:creationId xmlns:a16="http://schemas.microsoft.com/office/drawing/2014/main" id="{28D0B970-91BB-9540-B849-5A048D26BB83}"/>
                </a:ext>
              </a:extLst>
            </p:cNvPr>
            <p:cNvSpPr/>
            <p:nvPr/>
          </p:nvSpPr>
          <p:spPr>
            <a:xfrm>
              <a:off x="10787652" y="2239714"/>
              <a:ext cx="447558" cy="369332"/>
            </a:xfrm>
            <a:prstGeom prst="rect">
              <a:avLst/>
            </a:prstGeom>
            <a:solidFill>
              <a:schemeClr val="accent5"/>
            </a:solidFill>
            <a:ln w="38100">
              <a:solidFill>
                <a:schemeClr val="accent1">
                  <a:shade val="50000"/>
                </a:schemeClr>
              </a:solidFill>
            </a:ln>
          </p:spPr>
          <p:txBody>
            <a:bodyPr wrap="none">
              <a:spAutoFit/>
            </a:bodyPr>
            <a:lstStyle/>
            <a:p>
              <a:r>
                <a:rPr lang="en-US" dirty="0"/>
                <a:t>+1</a:t>
              </a:r>
            </a:p>
          </p:txBody>
        </p:sp>
      </p:grpSp>
      <p:pic>
        <p:nvPicPr>
          <p:cNvPr id="61" name="Picture 60">
            <a:extLst>
              <a:ext uri="{FF2B5EF4-FFF2-40B4-BE49-F238E27FC236}">
                <a16:creationId xmlns:a16="http://schemas.microsoft.com/office/drawing/2014/main" id="{0F125E85-9194-F24D-A23B-D09EA2C26618}"/>
              </a:ext>
            </a:extLst>
          </p:cNvPr>
          <p:cNvPicPr>
            <a:picLocks noChangeAspect="1"/>
          </p:cNvPicPr>
          <p:nvPr/>
        </p:nvPicPr>
        <p:blipFill>
          <a:blip r:embed="rId8"/>
          <a:stretch>
            <a:fillRect/>
          </a:stretch>
        </p:blipFill>
        <p:spPr>
          <a:xfrm>
            <a:off x="6443298" y="4713371"/>
            <a:ext cx="1043985" cy="1241006"/>
          </a:xfrm>
          <a:prstGeom prst="rect">
            <a:avLst/>
          </a:prstGeom>
        </p:spPr>
      </p:pic>
    </p:spTree>
    <p:extLst>
      <p:ext uri="{BB962C8B-B14F-4D97-AF65-F5344CB8AC3E}">
        <p14:creationId xmlns:p14="http://schemas.microsoft.com/office/powerpoint/2010/main" val="21079440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82FCD6-7BB7-8C4D-B493-5AAD068A0B62}"/>
              </a:ext>
            </a:extLst>
          </p:cNvPr>
          <p:cNvSpPr>
            <a:spLocks noGrp="1"/>
          </p:cNvSpPr>
          <p:nvPr>
            <p:ph type="title"/>
          </p:nvPr>
        </p:nvSpPr>
        <p:spPr/>
        <p:txBody>
          <a:bodyPr/>
          <a:lstStyle/>
          <a:p>
            <a:r>
              <a:rPr lang="en-US" dirty="0"/>
              <a:t>Solution == Policy</a:t>
            </a:r>
          </a:p>
        </p:txBody>
      </p:sp>
      <p:sp>
        <p:nvSpPr>
          <p:cNvPr id="42" name="Content Placeholder 41">
            <a:extLst>
              <a:ext uri="{FF2B5EF4-FFF2-40B4-BE49-F238E27FC236}">
                <a16:creationId xmlns:a16="http://schemas.microsoft.com/office/drawing/2014/main" id="{E6EE13FF-BF09-7E43-8623-07C4C51A5895}"/>
              </a:ext>
            </a:extLst>
          </p:cNvPr>
          <p:cNvSpPr>
            <a:spLocks noGrp="1"/>
          </p:cNvSpPr>
          <p:nvPr>
            <p:ph sz="half" idx="1"/>
          </p:nvPr>
        </p:nvSpPr>
        <p:spPr>
          <a:xfrm>
            <a:off x="838199" y="1825625"/>
            <a:ext cx="5280843" cy="4351338"/>
          </a:xfrm>
        </p:spPr>
        <p:txBody>
          <a:bodyPr/>
          <a:lstStyle/>
          <a:p>
            <a:r>
              <a:rPr lang="en-US" dirty="0"/>
              <a:t>In search problems a solution was </a:t>
            </a:r>
            <a:r>
              <a:rPr lang="en-US" b="1" dirty="0"/>
              <a:t>a plan</a:t>
            </a:r>
            <a:r>
              <a:rPr lang="en-US" dirty="0"/>
              <a:t>: a sequence of action that corresponded to the shortest path from the start to a goal.</a:t>
            </a:r>
          </a:p>
          <a:p>
            <a:r>
              <a:rPr lang="en-US" dirty="0"/>
              <a:t>Because of the non-determinism in MDPs we cannot simply give a sequence of actions.</a:t>
            </a:r>
          </a:p>
          <a:p>
            <a:r>
              <a:rPr lang="en-US" dirty="0"/>
              <a:t>Instead, the solution to an MDP is a </a:t>
            </a:r>
            <a:r>
              <a:rPr lang="en-US" b="1" dirty="0"/>
              <a:t>policy.</a:t>
            </a:r>
            <a:r>
              <a:rPr lang="en-US" dirty="0"/>
              <a:t> A policy maps from a state onto the action to take if the agent is in that state.</a:t>
            </a:r>
          </a:p>
          <a:p>
            <a:pPr algn="ctr"/>
            <a:r>
              <a:rPr lang="en-US" sz="2500" dirty="0"/>
              <a:t>𝝿(s) = a</a:t>
            </a:r>
          </a:p>
          <a:p>
            <a:endParaRPr lang="en-US" dirty="0"/>
          </a:p>
        </p:txBody>
      </p:sp>
      <p:grpSp>
        <p:nvGrpSpPr>
          <p:cNvPr id="41" name="Group 40">
            <a:extLst>
              <a:ext uri="{FF2B5EF4-FFF2-40B4-BE49-F238E27FC236}">
                <a16:creationId xmlns:a16="http://schemas.microsoft.com/office/drawing/2014/main" id="{96630785-DDFA-4E44-8E16-1550F374B0DF}"/>
              </a:ext>
            </a:extLst>
          </p:cNvPr>
          <p:cNvGrpSpPr/>
          <p:nvPr/>
        </p:nvGrpSpPr>
        <p:grpSpPr>
          <a:xfrm>
            <a:off x="6280449" y="1819688"/>
            <a:ext cx="5067674" cy="3800757"/>
            <a:chOff x="3562163" y="2552996"/>
            <a:chExt cx="5067674" cy="3800757"/>
          </a:xfrm>
        </p:grpSpPr>
        <p:grpSp>
          <p:nvGrpSpPr>
            <p:cNvPr id="4" name="Group 3">
              <a:extLst>
                <a:ext uri="{FF2B5EF4-FFF2-40B4-BE49-F238E27FC236}">
                  <a16:creationId xmlns:a16="http://schemas.microsoft.com/office/drawing/2014/main" id="{04C0D61C-2485-7845-856B-C410B1E1D01E}"/>
                </a:ext>
              </a:extLst>
            </p:cNvPr>
            <p:cNvGrpSpPr/>
            <p:nvPr/>
          </p:nvGrpSpPr>
          <p:grpSpPr>
            <a:xfrm>
              <a:off x="3562163" y="2552996"/>
              <a:ext cx="5067674" cy="3800757"/>
              <a:chOff x="6253247" y="2160077"/>
              <a:chExt cx="5067674" cy="3800757"/>
            </a:xfrm>
            <a:solidFill>
              <a:schemeClr val="bg1"/>
            </a:solidFill>
          </p:grpSpPr>
          <p:grpSp>
            <p:nvGrpSpPr>
              <p:cNvPr id="6" name="Group 5">
                <a:extLst>
                  <a:ext uri="{FF2B5EF4-FFF2-40B4-BE49-F238E27FC236}">
                    <a16:creationId xmlns:a16="http://schemas.microsoft.com/office/drawing/2014/main" id="{68D2D8BD-474B-574F-8F4C-D8D3A8E8F5DC}"/>
                  </a:ext>
                </a:extLst>
              </p:cNvPr>
              <p:cNvGrpSpPr/>
              <p:nvPr/>
            </p:nvGrpSpPr>
            <p:grpSpPr>
              <a:xfrm>
                <a:off x="6253247" y="2160077"/>
                <a:ext cx="5067674" cy="3800757"/>
                <a:chOff x="6456556" y="2714547"/>
                <a:chExt cx="3657600" cy="2743201"/>
              </a:xfrm>
              <a:grpFill/>
            </p:grpSpPr>
            <p:sp>
              <p:nvSpPr>
                <p:cNvPr id="13" name="Rectangle 12">
                  <a:extLst>
                    <a:ext uri="{FF2B5EF4-FFF2-40B4-BE49-F238E27FC236}">
                      <a16:creationId xmlns:a16="http://schemas.microsoft.com/office/drawing/2014/main" id="{681DAA95-28B3-C948-B538-33FA6B267571}"/>
                    </a:ext>
                  </a:extLst>
                </p:cNvPr>
                <p:cNvSpPr/>
                <p:nvPr/>
              </p:nvSpPr>
              <p:spPr>
                <a:xfrm>
                  <a:off x="7364899" y="3635183"/>
                  <a:ext cx="914400" cy="914400"/>
                </a:xfrm>
                <a:prstGeom prst="rect">
                  <a:avLst/>
                </a:prstGeom>
                <a:solidFill>
                  <a:schemeClr val="bg2"/>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p>
              </p:txBody>
            </p:sp>
            <p:sp>
              <p:nvSpPr>
                <p:cNvPr id="14" name="Rectangle 13">
                  <a:extLst>
                    <a:ext uri="{FF2B5EF4-FFF2-40B4-BE49-F238E27FC236}">
                      <a16:creationId xmlns:a16="http://schemas.microsoft.com/office/drawing/2014/main" id="{1B4B2815-2A1E-C949-BAFF-FDAC70BC566B}"/>
                    </a:ext>
                  </a:extLst>
                </p:cNvPr>
                <p:cNvSpPr/>
                <p:nvPr/>
              </p:nvSpPr>
              <p:spPr>
                <a:xfrm>
                  <a:off x="9197683"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527C6151-4575-E347-B635-742C8A4E0501}"/>
                    </a:ext>
                  </a:extLst>
                </p:cNvPr>
                <p:cNvSpPr/>
                <p:nvPr/>
              </p:nvSpPr>
              <p:spPr>
                <a:xfrm>
                  <a:off x="7370344"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37B1059A-878D-B848-9671-F03C74A00278}"/>
                    </a:ext>
                  </a:extLst>
                </p:cNvPr>
                <p:cNvSpPr/>
                <p:nvPr/>
              </p:nvSpPr>
              <p:spPr>
                <a:xfrm>
                  <a:off x="8285356" y="27145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BED26B51-5026-4E42-A04C-8A8218B0914E}"/>
                    </a:ext>
                  </a:extLst>
                </p:cNvPr>
                <p:cNvSpPr/>
                <p:nvPr/>
              </p:nvSpPr>
              <p:spPr>
                <a:xfrm>
                  <a:off x="64565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E74804B7-1B70-FE4D-928C-3002866CD0BB}"/>
                    </a:ext>
                  </a:extLst>
                </p:cNvPr>
                <p:cNvSpPr/>
                <p:nvPr/>
              </p:nvSpPr>
              <p:spPr>
                <a:xfrm>
                  <a:off x="6457592"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2A5170FE-8D20-544F-8A6B-FFE7718EE2C3}"/>
                    </a:ext>
                  </a:extLst>
                </p:cNvPr>
                <p:cNvSpPr/>
                <p:nvPr/>
              </p:nvSpPr>
              <p:spPr>
                <a:xfrm>
                  <a:off x="82853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92BD7515-B5C0-824E-87CF-AF440FEFEEC8}"/>
                    </a:ext>
                  </a:extLst>
                </p:cNvPr>
                <p:cNvSpPr/>
                <p:nvPr/>
              </p:nvSpPr>
              <p:spPr>
                <a:xfrm>
                  <a:off x="91997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C834AE4-7DE8-BE47-BADB-50C4EECBA84F}"/>
                    </a:ext>
                  </a:extLst>
                </p:cNvPr>
                <p:cNvSpPr/>
                <p:nvPr/>
              </p:nvSpPr>
              <p:spPr>
                <a:xfrm>
                  <a:off x="64565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2B336957-3E6D-E249-94FE-91F5D5B1FE7D}"/>
                    </a:ext>
                  </a:extLst>
                </p:cNvPr>
                <p:cNvSpPr/>
                <p:nvPr/>
              </p:nvSpPr>
              <p:spPr>
                <a:xfrm>
                  <a:off x="73709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4C45D773-1DDD-CF48-8562-73174092E481}"/>
                    </a:ext>
                  </a:extLst>
                </p:cNvPr>
                <p:cNvSpPr/>
                <p:nvPr/>
              </p:nvSpPr>
              <p:spPr>
                <a:xfrm>
                  <a:off x="82853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A5C960A7-E996-6C4C-AC7E-CC764E97F4BD}"/>
                    </a:ext>
                  </a:extLst>
                </p:cNvPr>
                <p:cNvSpPr/>
                <p:nvPr/>
              </p:nvSpPr>
              <p:spPr>
                <a:xfrm>
                  <a:off x="91997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Rectangle 7">
                <a:extLst>
                  <a:ext uri="{FF2B5EF4-FFF2-40B4-BE49-F238E27FC236}">
                    <a16:creationId xmlns:a16="http://schemas.microsoft.com/office/drawing/2014/main" id="{418EB9FA-63D6-6E40-B3BC-B3C18683B155}"/>
                  </a:ext>
                </a:extLst>
              </p:cNvPr>
              <p:cNvSpPr/>
              <p:nvPr/>
            </p:nvSpPr>
            <p:spPr>
              <a:xfrm>
                <a:off x="10506606" y="3869194"/>
                <a:ext cx="431528" cy="369332"/>
              </a:xfrm>
              <a:prstGeom prst="rect">
                <a:avLst/>
              </a:prstGeom>
              <a:grpFill/>
              <a:ln w="38100">
                <a:solidFill>
                  <a:schemeClr val="accent1">
                    <a:shade val="50000"/>
                  </a:schemeClr>
                </a:solidFill>
              </a:ln>
            </p:spPr>
            <p:txBody>
              <a:bodyPr wrap="none">
                <a:spAutoFit/>
              </a:bodyPr>
              <a:lstStyle/>
              <a:p>
                <a:r>
                  <a:rPr lang="en-US" dirty="0"/>
                  <a:t>–1</a:t>
                </a:r>
              </a:p>
            </p:txBody>
          </p:sp>
          <p:sp>
            <p:nvSpPr>
              <p:cNvPr id="12" name="Rectangle 11">
                <a:extLst>
                  <a:ext uri="{FF2B5EF4-FFF2-40B4-BE49-F238E27FC236}">
                    <a16:creationId xmlns:a16="http://schemas.microsoft.com/office/drawing/2014/main" id="{52B689B9-CD3C-534A-A204-8E6A863623EB}"/>
                  </a:ext>
                </a:extLst>
              </p:cNvPr>
              <p:cNvSpPr/>
              <p:nvPr/>
            </p:nvSpPr>
            <p:spPr>
              <a:xfrm>
                <a:off x="10476863" y="2609047"/>
                <a:ext cx="447558" cy="369332"/>
              </a:xfrm>
              <a:prstGeom prst="rect">
                <a:avLst/>
              </a:prstGeom>
              <a:grpFill/>
              <a:ln w="38100">
                <a:solidFill>
                  <a:schemeClr val="accent1">
                    <a:shade val="50000"/>
                  </a:schemeClr>
                </a:solidFill>
              </a:ln>
            </p:spPr>
            <p:txBody>
              <a:bodyPr wrap="none">
                <a:spAutoFit/>
              </a:bodyPr>
              <a:lstStyle/>
              <a:p>
                <a:r>
                  <a:rPr lang="en-US" dirty="0"/>
                  <a:t>+1</a:t>
                </a:r>
              </a:p>
            </p:txBody>
          </p:sp>
        </p:grpSp>
        <p:cxnSp>
          <p:nvCxnSpPr>
            <p:cNvPr id="26" name="Straight Arrow Connector 25">
              <a:extLst>
                <a:ext uri="{FF2B5EF4-FFF2-40B4-BE49-F238E27FC236}">
                  <a16:creationId xmlns:a16="http://schemas.microsoft.com/office/drawing/2014/main" id="{8269D3AB-19CA-804A-8DC9-122BD7C621E1}"/>
                </a:ext>
              </a:extLst>
            </p:cNvPr>
            <p:cNvCxnSpPr/>
            <p:nvPr/>
          </p:nvCxnSpPr>
          <p:spPr>
            <a:xfrm>
              <a:off x="3997492" y="3186455"/>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3DAC39EE-3E39-F241-BA99-A6E93E581BC3}"/>
                </a:ext>
              </a:extLst>
            </p:cNvPr>
            <p:cNvCxnSpPr/>
            <p:nvPr/>
          </p:nvCxnSpPr>
          <p:spPr>
            <a:xfrm>
              <a:off x="5236062" y="3186455"/>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68CD8EEC-C5A1-ED43-BD86-789203C2AE87}"/>
                </a:ext>
              </a:extLst>
            </p:cNvPr>
            <p:cNvCxnSpPr/>
            <p:nvPr/>
          </p:nvCxnSpPr>
          <p:spPr>
            <a:xfrm>
              <a:off x="6503828" y="3186455"/>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3344E75B-76C0-EA42-9EEC-9A360FCFA6F2}"/>
                </a:ext>
              </a:extLst>
            </p:cNvPr>
            <p:cNvCxnSpPr>
              <a:cxnSpLocks/>
            </p:cNvCxnSpPr>
            <p:nvPr/>
          </p:nvCxnSpPr>
          <p:spPr>
            <a:xfrm flipV="1">
              <a:off x="4223122" y="4243474"/>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38B7709E-58D3-6045-A780-C32E90C546EB}"/>
                </a:ext>
              </a:extLst>
            </p:cNvPr>
            <p:cNvCxnSpPr>
              <a:cxnSpLocks/>
            </p:cNvCxnSpPr>
            <p:nvPr/>
          </p:nvCxnSpPr>
          <p:spPr>
            <a:xfrm flipV="1">
              <a:off x="4226669" y="5516988"/>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95849B1C-2D3B-DF48-9060-AAABEB088699}"/>
                </a:ext>
              </a:extLst>
            </p:cNvPr>
            <p:cNvCxnSpPr>
              <a:cxnSpLocks/>
            </p:cNvCxnSpPr>
            <p:nvPr/>
          </p:nvCxnSpPr>
          <p:spPr>
            <a:xfrm flipH="1">
              <a:off x="5187072" y="5720293"/>
              <a:ext cx="47040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05E532BF-2A4F-9D45-8F12-91317C9E17C0}"/>
                </a:ext>
              </a:extLst>
            </p:cNvPr>
            <p:cNvCxnSpPr>
              <a:cxnSpLocks/>
            </p:cNvCxnSpPr>
            <p:nvPr/>
          </p:nvCxnSpPr>
          <p:spPr>
            <a:xfrm flipH="1">
              <a:off x="6484688" y="5405968"/>
              <a:ext cx="47040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79C3F373-63AB-F74B-84BA-7F6E2D7A2A63}"/>
                </a:ext>
              </a:extLst>
            </p:cNvPr>
            <p:cNvCxnSpPr>
              <a:cxnSpLocks/>
            </p:cNvCxnSpPr>
            <p:nvPr/>
          </p:nvCxnSpPr>
          <p:spPr>
            <a:xfrm flipH="1">
              <a:off x="7758304" y="5720293"/>
              <a:ext cx="47040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3ECF36F9-AD2F-2F4D-8BB5-B3E55E3B121D}"/>
                </a:ext>
              </a:extLst>
            </p:cNvPr>
            <p:cNvSpPr txBox="1"/>
            <p:nvPr/>
          </p:nvSpPr>
          <p:spPr>
            <a:xfrm>
              <a:off x="6524838" y="5535627"/>
              <a:ext cx="418704" cy="369332"/>
            </a:xfrm>
            <a:prstGeom prst="rect">
              <a:avLst/>
            </a:prstGeom>
            <a:noFill/>
          </p:spPr>
          <p:txBody>
            <a:bodyPr wrap="none" rtlCol="0">
              <a:spAutoFit/>
            </a:bodyPr>
            <a:lstStyle/>
            <a:p>
              <a:r>
                <a:rPr lang="en-US" dirty="0"/>
                <a:t>or</a:t>
              </a:r>
            </a:p>
          </p:txBody>
        </p:sp>
        <p:cxnSp>
          <p:nvCxnSpPr>
            <p:cNvPr id="39" name="Straight Arrow Connector 38">
              <a:extLst>
                <a:ext uri="{FF2B5EF4-FFF2-40B4-BE49-F238E27FC236}">
                  <a16:creationId xmlns:a16="http://schemas.microsoft.com/office/drawing/2014/main" id="{A9A59655-2C54-B84A-AA2C-7E66FE4A36AA}"/>
                </a:ext>
              </a:extLst>
            </p:cNvPr>
            <p:cNvCxnSpPr>
              <a:cxnSpLocks/>
            </p:cNvCxnSpPr>
            <p:nvPr/>
          </p:nvCxnSpPr>
          <p:spPr>
            <a:xfrm flipV="1">
              <a:off x="6729458" y="5904959"/>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40DD11F0-E7A8-D446-A103-8E7A62C3F038}"/>
                </a:ext>
              </a:extLst>
            </p:cNvPr>
            <p:cNvCxnSpPr>
              <a:cxnSpLocks/>
            </p:cNvCxnSpPr>
            <p:nvPr/>
          </p:nvCxnSpPr>
          <p:spPr>
            <a:xfrm flipV="1">
              <a:off x="6719888" y="4262113"/>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grpSp>
      <p:pic>
        <p:nvPicPr>
          <p:cNvPr id="33" name="Picture 32">
            <a:extLst>
              <a:ext uri="{FF2B5EF4-FFF2-40B4-BE49-F238E27FC236}">
                <a16:creationId xmlns:a16="http://schemas.microsoft.com/office/drawing/2014/main" id="{0B0C7620-B351-3D4E-B970-4A9262FA0AA3}"/>
              </a:ext>
            </a:extLst>
          </p:cNvPr>
          <p:cNvPicPr>
            <a:picLocks noChangeAspect="1"/>
          </p:cNvPicPr>
          <p:nvPr/>
        </p:nvPicPr>
        <p:blipFill>
          <a:blip r:embed="rId2"/>
          <a:stretch>
            <a:fillRect/>
          </a:stretch>
        </p:blipFill>
        <p:spPr>
          <a:xfrm rot="-5400000">
            <a:off x="6460240" y="4415535"/>
            <a:ext cx="1043985" cy="1241006"/>
          </a:xfrm>
          <a:prstGeom prst="rect">
            <a:avLst/>
          </a:prstGeom>
        </p:spPr>
      </p:pic>
    </p:spTree>
    <p:extLst>
      <p:ext uri="{BB962C8B-B14F-4D97-AF65-F5344CB8AC3E}">
        <p14:creationId xmlns:p14="http://schemas.microsoft.com/office/powerpoint/2010/main" val="18329208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82FCD6-7BB7-8C4D-B493-5AAD068A0B62}"/>
              </a:ext>
            </a:extLst>
          </p:cNvPr>
          <p:cNvSpPr>
            <a:spLocks noGrp="1"/>
          </p:cNvSpPr>
          <p:nvPr>
            <p:ph type="title"/>
          </p:nvPr>
        </p:nvSpPr>
        <p:spPr/>
        <p:txBody>
          <a:bodyPr/>
          <a:lstStyle/>
          <a:p>
            <a:r>
              <a:rPr lang="en-US" dirty="0"/>
              <a:t>Solution == Policy</a:t>
            </a:r>
          </a:p>
        </p:txBody>
      </p:sp>
      <p:sp>
        <p:nvSpPr>
          <p:cNvPr id="42" name="Content Placeholder 41">
            <a:extLst>
              <a:ext uri="{FF2B5EF4-FFF2-40B4-BE49-F238E27FC236}">
                <a16:creationId xmlns:a16="http://schemas.microsoft.com/office/drawing/2014/main" id="{E6EE13FF-BF09-7E43-8623-07C4C51A5895}"/>
              </a:ext>
            </a:extLst>
          </p:cNvPr>
          <p:cNvSpPr>
            <a:spLocks noGrp="1"/>
          </p:cNvSpPr>
          <p:nvPr>
            <p:ph sz="half" idx="1"/>
          </p:nvPr>
        </p:nvSpPr>
        <p:spPr>
          <a:xfrm>
            <a:off x="838199" y="1825625"/>
            <a:ext cx="5280843" cy="4351338"/>
          </a:xfrm>
        </p:spPr>
        <p:txBody>
          <a:bodyPr/>
          <a:lstStyle/>
          <a:p>
            <a:r>
              <a:rPr lang="en-US" dirty="0"/>
              <a:t>In search problems a solution was </a:t>
            </a:r>
            <a:r>
              <a:rPr lang="en-US" b="1" dirty="0"/>
              <a:t>a plan</a:t>
            </a:r>
            <a:r>
              <a:rPr lang="en-US" dirty="0"/>
              <a:t>: a sequence of action that corresponded to the shortest path from the start to a goal.</a:t>
            </a:r>
          </a:p>
          <a:p>
            <a:r>
              <a:rPr lang="en-US" dirty="0"/>
              <a:t>Because of the non-determinism in MDPs we cannot simply give a sequence of actions.</a:t>
            </a:r>
          </a:p>
          <a:p>
            <a:r>
              <a:rPr lang="en-US" dirty="0"/>
              <a:t>Instead, the solution to an MDP is a </a:t>
            </a:r>
            <a:r>
              <a:rPr lang="en-US" b="1" dirty="0"/>
              <a:t>policy.</a:t>
            </a:r>
            <a:r>
              <a:rPr lang="en-US" dirty="0"/>
              <a:t> A policy maps from a state onto the action to take if the agent is in that state.</a:t>
            </a:r>
          </a:p>
          <a:p>
            <a:pPr algn="ctr"/>
            <a:r>
              <a:rPr lang="en-US" sz="2500" dirty="0"/>
              <a:t>𝝿(s) = a</a:t>
            </a:r>
          </a:p>
          <a:p>
            <a:endParaRPr lang="en-US" dirty="0"/>
          </a:p>
        </p:txBody>
      </p:sp>
      <p:grpSp>
        <p:nvGrpSpPr>
          <p:cNvPr id="41" name="Group 40">
            <a:extLst>
              <a:ext uri="{FF2B5EF4-FFF2-40B4-BE49-F238E27FC236}">
                <a16:creationId xmlns:a16="http://schemas.microsoft.com/office/drawing/2014/main" id="{96630785-DDFA-4E44-8E16-1550F374B0DF}"/>
              </a:ext>
            </a:extLst>
          </p:cNvPr>
          <p:cNvGrpSpPr/>
          <p:nvPr/>
        </p:nvGrpSpPr>
        <p:grpSpPr>
          <a:xfrm>
            <a:off x="6280449" y="1819688"/>
            <a:ext cx="5067674" cy="3800757"/>
            <a:chOff x="3562163" y="2552996"/>
            <a:chExt cx="5067674" cy="3800757"/>
          </a:xfrm>
        </p:grpSpPr>
        <p:grpSp>
          <p:nvGrpSpPr>
            <p:cNvPr id="4" name="Group 3">
              <a:extLst>
                <a:ext uri="{FF2B5EF4-FFF2-40B4-BE49-F238E27FC236}">
                  <a16:creationId xmlns:a16="http://schemas.microsoft.com/office/drawing/2014/main" id="{04C0D61C-2485-7845-856B-C410B1E1D01E}"/>
                </a:ext>
              </a:extLst>
            </p:cNvPr>
            <p:cNvGrpSpPr/>
            <p:nvPr/>
          </p:nvGrpSpPr>
          <p:grpSpPr>
            <a:xfrm>
              <a:off x="3562163" y="2552996"/>
              <a:ext cx="5067674" cy="3800757"/>
              <a:chOff x="6253247" y="2160077"/>
              <a:chExt cx="5067674" cy="3800757"/>
            </a:xfrm>
            <a:solidFill>
              <a:schemeClr val="bg1"/>
            </a:solidFill>
          </p:grpSpPr>
          <p:grpSp>
            <p:nvGrpSpPr>
              <p:cNvPr id="6" name="Group 5">
                <a:extLst>
                  <a:ext uri="{FF2B5EF4-FFF2-40B4-BE49-F238E27FC236}">
                    <a16:creationId xmlns:a16="http://schemas.microsoft.com/office/drawing/2014/main" id="{68D2D8BD-474B-574F-8F4C-D8D3A8E8F5DC}"/>
                  </a:ext>
                </a:extLst>
              </p:cNvPr>
              <p:cNvGrpSpPr/>
              <p:nvPr/>
            </p:nvGrpSpPr>
            <p:grpSpPr>
              <a:xfrm>
                <a:off x="6253247" y="2160077"/>
                <a:ext cx="5067674" cy="3800757"/>
                <a:chOff x="6456556" y="2714547"/>
                <a:chExt cx="3657600" cy="2743201"/>
              </a:xfrm>
              <a:grpFill/>
            </p:grpSpPr>
            <p:sp>
              <p:nvSpPr>
                <p:cNvPr id="13" name="Rectangle 12">
                  <a:extLst>
                    <a:ext uri="{FF2B5EF4-FFF2-40B4-BE49-F238E27FC236}">
                      <a16:creationId xmlns:a16="http://schemas.microsoft.com/office/drawing/2014/main" id="{681DAA95-28B3-C948-B538-33FA6B267571}"/>
                    </a:ext>
                  </a:extLst>
                </p:cNvPr>
                <p:cNvSpPr/>
                <p:nvPr/>
              </p:nvSpPr>
              <p:spPr>
                <a:xfrm>
                  <a:off x="7364899" y="3635183"/>
                  <a:ext cx="914400" cy="914400"/>
                </a:xfrm>
                <a:prstGeom prst="rect">
                  <a:avLst/>
                </a:prstGeom>
                <a:solidFill>
                  <a:schemeClr val="bg2"/>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p>
              </p:txBody>
            </p:sp>
            <p:sp>
              <p:nvSpPr>
                <p:cNvPr id="14" name="Rectangle 13">
                  <a:extLst>
                    <a:ext uri="{FF2B5EF4-FFF2-40B4-BE49-F238E27FC236}">
                      <a16:creationId xmlns:a16="http://schemas.microsoft.com/office/drawing/2014/main" id="{1B4B2815-2A1E-C949-BAFF-FDAC70BC566B}"/>
                    </a:ext>
                  </a:extLst>
                </p:cNvPr>
                <p:cNvSpPr/>
                <p:nvPr/>
              </p:nvSpPr>
              <p:spPr>
                <a:xfrm>
                  <a:off x="9197683"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527C6151-4575-E347-B635-742C8A4E0501}"/>
                    </a:ext>
                  </a:extLst>
                </p:cNvPr>
                <p:cNvSpPr/>
                <p:nvPr/>
              </p:nvSpPr>
              <p:spPr>
                <a:xfrm>
                  <a:off x="7370344"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37B1059A-878D-B848-9671-F03C74A00278}"/>
                    </a:ext>
                  </a:extLst>
                </p:cNvPr>
                <p:cNvSpPr/>
                <p:nvPr/>
              </p:nvSpPr>
              <p:spPr>
                <a:xfrm>
                  <a:off x="8285356" y="27145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BED26B51-5026-4E42-A04C-8A8218B0914E}"/>
                    </a:ext>
                  </a:extLst>
                </p:cNvPr>
                <p:cNvSpPr/>
                <p:nvPr/>
              </p:nvSpPr>
              <p:spPr>
                <a:xfrm>
                  <a:off x="64565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E74804B7-1B70-FE4D-928C-3002866CD0BB}"/>
                    </a:ext>
                  </a:extLst>
                </p:cNvPr>
                <p:cNvSpPr/>
                <p:nvPr/>
              </p:nvSpPr>
              <p:spPr>
                <a:xfrm>
                  <a:off x="6457592"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2A5170FE-8D20-544F-8A6B-FFE7718EE2C3}"/>
                    </a:ext>
                  </a:extLst>
                </p:cNvPr>
                <p:cNvSpPr/>
                <p:nvPr/>
              </p:nvSpPr>
              <p:spPr>
                <a:xfrm>
                  <a:off x="82853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92BD7515-B5C0-824E-87CF-AF440FEFEEC8}"/>
                    </a:ext>
                  </a:extLst>
                </p:cNvPr>
                <p:cNvSpPr/>
                <p:nvPr/>
              </p:nvSpPr>
              <p:spPr>
                <a:xfrm>
                  <a:off x="91997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C834AE4-7DE8-BE47-BADB-50C4EECBA84F}"/>
                    </a:ext>
                  </a:extLst>
                </p:cNvPr>
                <p:cNvSpPr/>
                <p:nvPr/>
              </p:nvSpPr>
              <p:spPr>
                <a:xfrm>
                  <a:off x="64565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2B336957-3E6D-E249-94FE-91F5D5B1FE7D}"/>
                    </a:ext>
                  </a:extLst>
                </p:cNvPr>
                <p:cNvSpPr/>
                <p:nvPr/>
              </p:nvSpPr>
              <p:spPr>
                <a:xfrm>
                  <a:off x="73709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4C45D773-1DDD-CF48-8562-73174092E481}"/>
                    </a:ext>
                  </a:extLst>
                </p:cNvPr>
                <p:cNvSpPr/>
                <p:nvPr/>
              </p:nvSpPr>
              <p:spPr>
                <a:xfrm>
                  <a:off x="82853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A5C960A7-E996-6C4C-AC7E-CC764E97F4BD}"/>
                    </a:ext>
                  </a:extLst>
                </p:cNvPr>
                <p:cNvSpPr/>
                <p:nvPr/>
              </p:nvSpPr>
              <p:spPr>
                <a:xfrm>
                  <a:off x="91997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Rectangle 7">
                <a:extLst>
                  <a:ext uri="{FF2B5EF4-FFF2-40B4-BE49-F238E27FC236}">
                    <a16:creationId xmlns:a16="http://schemas.microsoft.com/office/drawing/2014/main" id="{418EB9FA-63D6-6E40-B3BC-B3C18683B155}"/>
                  </a:ext>
                </a:extLst>
              </p:cNvPr>
              <p:cNvSpPr/>
              <p:nvPr/>
            </p:nvSpPr>
            <p:spPr>
              <a:xfrm>
                <a:off x="10506606" y="3869194"/>
                <a:ext cx="431528" cy="369332"/>
              </a:xfrm>
              <a:prstGeom prst="rect">
                <a:avLst/>
              </a:prstGeom>
              <a:grpFill/>
              <a:ln w="38100">
                <a:solidFill>
                  <a:schemeClr val="accent1">
                    <a:shade val="50000"/>
                  </a:schemeClr>
                </a:solidFill>
              </a:ln>
            </p:spPr>
            <p:txBody>
              <a:bodyPr wrap="none">
                <a:spAutoFit/>
              </a:bodyPr>
              <a:lstStyle/>
              <a:p>
                <a:r>
                  <a:rPr lang="en-US" dirty="0"/>
                  <a:t>–1</a:t>
                </a:r>
              </a:p>
            </p:txBody>
          </p:sp>
          <p:sp>
            <p:nvSpPr>
              <p:cNvPr id="12" name="Rectangle 11">
                <a:extLst>
                  <a:ext uri="{FF2B5EF4-FFF2-40B4-BE49-F238E27FC236}">
                    <a16:creationId xmlns:a16="http://schemas.microsoft.com/office/drawing/2014/main" id="{52B689B9-CD3C-534A-A204-8E6A863623EB}"/>
                  </a:ext>
                </a:extLst>
              </p:cNvPr>
              <p:cNvSpPr/>
              <p:nvPr/>
            </p:nvSpPr>
            <p:spPr>
              <a:xfrm>
                <a:off x="10476863" y="2609047"/>
                <a:ext cx="447558" cy="369332"/>
              </a:xfrm>
              <a:prstGeom prst="rect">
                <a:avLst/>
              </a:prstGeom>
              <a:grpFill/>
              <a:ln w="38100">
                <a:solidFill>
                  <a:schemeClr val="accent1">
                    <a:shade val="50000"/>
                  </a:schemeClr>
                </a:solidFill>
              </a:ln>
            </p:spPr>
            <p:txBody>
              <a:bodyPr wrap="none">
                <a:spAutoFit/>
              </a:bodyPr>
              <a:lstStyle/>
              <a:p>
                <a:r>
                  <a:rPr lang="en-US" dirty="0"/>
                  <a:t>+1</a:t>
                </a:r>
              </a:p>
            </p:txBody>
          </p:sp>
        </p:grpSp>
        <p:cxnSp>
          <p:nvCxnSpPr>
            <p:cNvPr id="26" name="Straight Arrow Connector 25">
              <a:extLst>
                <a:ext uri="{FF2B5EF4-FFF2-40B4-BE49-F238E27FC236}">
                  <a16:creationId xmlns:a16="http://schemas.microsoft.com/office/drawing/2014/main" id="{8269D3AB-19CA-804A-8DC9-122BD7C621E1}"/>
                </a:ext>
              </a:extLst>
            </p:cNvPr>
            <p:cNvCxnSpPr/>
            <p:nvPr/>
          </p:nvCxnSpPr>
          <p:spPr>
            <a:xfrm>
              <a:off x="3997492" y="3186455"/>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3DAC39EE-3E39-F241-BA99-A6E93E581BC3}"/>
                </a:ext>
              </a:extLst>
            </p:cNvPr>
            <p:cNvCxnSpPr/>
            <p:nvPr/>
          </p:nvCxnSpPr>
          <p:spPr>
            <a:xfrm>
              <a:off x="5236062" y="3186455"/>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68CD8EEC-C5A1-ED43-BD86-789203C2AE87}"/>
                </a:ext>
              </a:extLst>
            </p:cNvPr>
            <p:cNvCxnSpPr/>
            <p:nvPr/>
          </p:nvCxnSpPr>
          <p:spPr>
            <a:xfrm>
              <a:off x="6503828" y="3186455"/>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3344E75B-76C0-EA42-9EEC-9A360FCFA6F2}"/>
                </a:ext>
              </a:extLst>
            </p:cNvPr>
            <p:cNvCxnSpPr>
              <a:cxnSpLocks/>
            </p:cNvCxnSpPr>
            <p:nvPr/>
          </p:nvCxnSpPr>
          <p:spPr>
            <a:xfrm flipV="1">
              <a:off x="4223122" y="4243474"/>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38B7709E-58D3-6045-A780-C32E90C546EB}"/>
                </a:ext>
              </a:extLst>
            </p:cNvPr>
            <p:cNvCxnSpPr>
              <a:cxnSpLocks/>
            </p:cNvCxnSpPr>
            <p:nvPr/>
          </p:nvCxnSpPr>
          <p:spPr>
            <a:xfrm flipV="1">
              <a:off x="4226669" y="5516988"/>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95849B1C-2D3B-DF48-9060-AAABEB088699}"/>
                </a:ext>
              </a:extLst>
            </p:cNvPr>
            <p:cNvCxnSpPr>
              <a:cxnSpLocks/>
            </p:cNvCxnSpPr>
            <p:nvPr/>
          </p:nvCxnSpPr>
          <p:spPr>
            <a:xfrm flipH="1">
              <a:off x="5187072" y="5720293"/>
              <a:ext cx="47040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05E532BF-2A4F-9D45-8F12-91317C9E17C0}"/>
                </a:ext>
              </a:extLst>
            </p:cNvPr>
            <p:cNvCxnSpPr>
              <a:cxnSpLocks/>
            </p:cNvCxnSpPr>
            <p:nvPr/>
          </p:nvCxnSpPr>
          <p:spPr>
            <a:xfrm flipH="1">
              <a:off x="6484688" y="5405968"/>
              <a:ext cx="47040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79C3F373-63AB-F74B-84BA-7F6E2D7A2A63}"/>
                </a:ext>
              </a:extLst>
            </p:cNvPr>
            <p:cNvCxnSpPr>
              <a:cxnSpLocks/>
            </p:cNvCxnSpPr>
            <p:nvPr/>
          </p:nvCxnSpPr>
          <p:spPr>
            <a:xfrm flipH="1">
              <a:off x="7758304" y="5720293"/>
              <a:ext cx="47040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3ECF36F9-AD2F-2F4D-8BB5-B3E55E3B121D}"/>
                </a:ext>
              </a:extLst>
            </p:cNvPr>
            <p:cNvSpPr txBox="1"/>
            <p:nvPr/>
          </p:nvSpPr>
          <p:spPr>
            <a:xfrm>
              <a:off x="6524838" y="5535627"/>
              <a:ext cx="418704" cy="369332"/>
            </a:xfrm>
            <a:prstGeom prst="rect">
              <a:avLst/>
            </a:prstGeom>
            <a:noFill/>
          </p:spPr>
          <p:txBody>
            <a:bodyPr wrap="none" rtlCol="0">
              <a:spAutoFit/>
            </a:bodyPr>
            <a:lstStyle/>
            <a:p>
              <a:r>
                <a:rPr lang="en-US" dirty="0"/>
                <a:t>or</a:t>
              </a:r>
            </a:p>
          </p:txBody>
        </p:sp>
        <p:cxnSp>
          <p:nvCxnSpPr>
            <p:cNvPr id="39" name="Straight Arrow Connector 38">
              <a:extLst>
                <a:ext uri="{FF2B5EF4-FFF2-40B4-BE49-F238E27FC236}">
                  <a16:creationId xmlns:a16="http://schemas.microsoft.com/office/drawing/2014/main" id="{A9A59655-2C54-B84A-AA2C-7E66FE4A36AA}"/>
                </a:ext>
              </a:extLst>
            </p:cNvPr>
            <p:cNvCxnSpPr>
              <a:cxnSpLocks/>
            </p:cNvCxnSpPr>
            <p:nvPr/>
          </p:nvCxnSpPr>
          <p:spPr>
            <a:xfrm flipV="1">
              <a:off x="6729458" y="5904959"/>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40DD11F0-E7A8-D446-A103-8E7A62C3F038}"/>
                </a:ext>
              </a:extLst>
            </p:cNvPr>
            <p:cNvCxnSpPr>
              <a:cxnSpLocks/>
            </p:cNvCxnSpPr>
            <p:nvPr/>
          </p:nvCxnSpPr>
          <p:spPr>
            <a:xfrm flipV="1">
              <a:off x="6719888" y="4262113"/>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grpSp>
      <p:pic>
        <p:nvPicPr>
          <p:cNvPr id="33" name="Picture 32">
            <a:extLst>
              <a:ext uri="{FF2B5EF4-FFF2-40B4-BE49-F238E27FC236}">
                <a16:creationId xmlns:a16="http://schemas.microsoft.com/office/drawing/2014/main" id="{0B0C7620-B351-3D4E-B970-4A9262FA0AA3}"/>
              </a:ext>
            </a:extLst>
          </p:cNvPr>
          <p:cNvPicPr>
            <a:picLocks noChangeAspect="1"/>
          </p:cNvPicPr>
          <p:nvPr/>
        </p:nvPicPr>
        <p:blipFill>
          <a:blip r:embed="rId2"/>
          <a:stretch>
            <a:fillRect/>
          </a:stretch>
        </p:blipFill>
        <p:spPr>
          <a:xfrm>
            <a:off x="6422678" y="3112519"/>
            <a:ext cx="1043985" cy="1241006"/>
          </a:xfrm>
          <a:prstGeom prst="rect">
            <a:avLst/>
          </a:prstGeom>
        </p:spPr>
      </p:pic>
    </p:spTree>
    <p:extLst>
      <p:ext uri="{BB962C8B-B14F-4D97-AF65-F5344CB8AC3E}">
        <p14:creationId xmlns:p14="http://schemas.microsoft.com/office/powerpoint/2010/main" val="12340618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82FCD6-7BB7-8C4D-B493-5AAD068A0B62}"/>
              </a:ext>
            </a:extLst>
          </p:cNvPr>
          <p:cNvSpPr>
            <a:spLocks noGrp="1"/>
          </p:cNvSpPr>
          <p:nvPr>
            <p:ph type="title"/>
          </p:nvPr>
        </p:nvSpPr>
        <p:spPr/>
        <p:txBody>
          <a:bodyPr/>
          <a:lstStyle/>
          <a:p>
            <a:r>
              <a:rPr lang="en-US" dirty="0"/>
              <a:t>Solution == Policy</a:t>
            </a:r>
          </a:p>
        </p:txBody>
      </p:sp>
      <p:sp>
        <p:nvSpPr>
          <p:cNvPr id="42" name="Content Placeholder 41">
            <a:extLst>
              <a:ext uri="{FF2B5EF4-FFF2-40B4-BE49-F238E27FC236}">
                <a16:creationId xmlns:a16="http://schemas.microsoft.com/office/drawing/2014/main" id="{E6EE13FF-BF09-7E43-8623-07C4C51A5895}"/>
              </a:ext>
            </a:extLst>
          </p:cNvPr>
          <p:cNvSpPr>
            <a:spLocks noGrp="1"/>
          </p:cNvSpPr>
          <p:nvPr>
            <p:ph sz="half" idx="1"/>
          </p:nvPr>
        </p:nvSpPr>
        <p:spPr>
          <a:xfrm>
            <a:off x="838199" y="1825625"/>
            <a:ext cx="5280843" cy="4351338"/>
          </a:xfrm>
        </p:spPr>
        <p:txBody>
          <a:bodyPr/>
          <a:lstStyle/>
          <a:p>
            <a:r>
              <a:rPr lang="en-US" dirty="0"/>
              <a:t>In search problems a solution was </a:t>
            </a:r>
            <a:r>
              <a:rPr lang="en-US" b="1" dirty="0"/>
              <a:t>a plan</a:t>
            </a:r>
            <a:r>
              <a:rPr lang="en-US" dirty="0"/>
              <a:t>: a sequence of action that corresponded to the shortest path from the start to a goal.</a:t>
            </a:r>
          </a:p>
          <a:p>
            <a:r>
              <a:rPr lang="en-US" dirty="0"/>
              <a:t>Because of the non-determinism in MDPs we cannot simply give a sequence of actions.</a:t>
            </a:r>
          </a:p>
          <a:p>
            <a:r>
              <a:rPr lang="en-US" dirty="0"/>
              <a:t>Instead, the solution to an MDP is a </a:t>
            </a:r>
            <a:r>
              <a:rPr lang="en-US" b="1" dirty="0"/>
              <a:t>policy.</a:t>
            </a:r>
            <a:r>
              <a:rPr lang="en-US" dirty="0"/>
              <a:t> A policy maps from a state onto the action to take if the agent is in that state.</a:t>
            </a:r>
          </a:p>
          <a:p>
            <a:pPr algn="ctr"/>
            <a:r>
              <a:rPr lang="en-US" sz="2500" dirty="0"/>
              <a:t>𝝿(s) = a</a:t>
            </a:r>
          </a:p>
          <a:p>
            <a:endParaRPr lang="en-US" dirty="0"/>
          </a:p>
        </p:txBody>
      </p:sp>
      <p:grpSp>
        <p:nvGrpSpPr>
          <p:cNvPr id="41" name="Group 40">
            <a:extLst>
              <a:ext uri="{FF2B5EF4-FFF2-40B4-BE49-F238E27FC236}">
                <a16:creationId xmlns:a16="http://schemas.microsoft.com/office/drawing/2014/main" id="{96630785-DDFA-4E44-8E16-1550F374B0DF}"/>
              </a:ext>
            </a:extLst>
          </p:cNvPr>
          <p:cNvGrpSpPr/>
          <p:nvPr/>
        </p:nvGrpSpPr>
        <p:grpSpPr>
          <a:xfrm>
            <a:off x="6280449" y="1819688"/>
            <a:ext cx="5067674" cy="3800757"/>
            <a:chOff x="3562163" y="2552996"/>
            <a:chExt cx="5067674" cy="3800757"/>
          </a:xfrm>
        </p:grpSpPr>
        <p:grpSp>
          <p:nvGrpSpPr>
            <p:cNvPr id="4" name="Group 3">
              <a:extLst>
                <a:ext uri="{FF2B5EF4-FFF2-40B4-BE49-F238E27FC236}">
                  <a16:creationId xmlns:a16="http://schemas.microsoft.com/office/drawing/2014/main" id="{04C0D61C-2485-7845-856B-C410B1E1D01E}"/>
                </a:ext>
              </a:extLst>
            </p:cNvPr>
            <p:cNvGrpSpPr/>
            <p:nvPr/>
          </p:nvGrpSpPr>
          <p:grpSpPr>
            <a:xfrm>
              <a:off x="3562163" y="2552996"/>
              <a:ext cx="5067674" cy="3800757"/>
              <a:chOff x="6253247" y="2160077"/>
              <a:chExt cx="5067674" cy="3800757"/>
            </a:xfrm>
            <a:solidFill>
              <a:schemeClr val="bg1"/>
            </a:solidFill>
          </p:grpSpPr>
          <p:grpSp>
            <p:nvGrpSpPr>
              <p:cNvPr id="6" name="Group 5">
                <a:extLst>
                  <a:ext uri="{FF2B5EF4-FFF2-40B4-BE49-F238E27FC236}">
                    <a16:creationId xmlns:a16="http://schemas.microsoft.com/office/drawing/2014/main" id="{68D2D8BD-474B-574F-8F4C-D8D3A8E8F5DC}"/>
                  </a:ext>
                </a:extLst>
              </p:cNvPr>
              <p:cNvGrpSpPr/>
              <p:nvPr/>
            </p:nvGrpSpPr>
            <p:grpSpPr>
              <a:xfrm>
                <a:off x="6253247" y="2160077"/>
                <a:ext cx="5067674" cy="3800757"/>
                <a:chOff x="6456556" y="2714547"/>
                <a:chExt cx="3657600" cy="2743201"/>
              </a:xfrm>
              <a:grpFill/>
            </p:grpSpPr>
            <p:sp>
              <p:nvSpPr>
                <p:cNvPr id="13" name="Rectangle 12">
                  <a:extLst>
                    <a:ext uri="{FF2B5EF4-FFF2-40B4-BE49-F238E27FC236}">
                      <a16:creationId xmlns:a16="http://schemas.microsoft.com/office/drawing/2014/main" id="{681DAA95-28B3-C948-B538-33FA6B267571}"/>
                    </a:ext>
                  </a:extLst>
                </p:cNvPr>
                <p:cNvSpPr/>
                <p:nvPr/>
              </p:nvSpPr>
              <p:spPr>
                <a:xfrm>
                  <a:off x="7364899" y="3635183"/>
                  <a:ext cx="914400" cy="914400"/>
                </a:xfrm>
                <a:prstGeom prst="rect">
                  <a:avLst/>
                </a:prstGeom>
                <a:solidFill>
                  <a:schemeClr val="bg2"/>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p>
              </p:txBody>
            </p:sp>
            <p:sp>
              <p:nvSpPr>
                <p:cNvPr id="14" name="Rectangle 13">
                  <a:extLst>
                    <a:ext uri="{FF2B5EF4-FFF2-40B4-BE49-F238E27FC236}">
                      <a16:creationId xmlns:a16="http://schemas.microsoft.com/office/drawing/2014/main" id="{1B4B2815-2A1E-C949-BAFF-FDAC70BC566B}"/>
                    </a:ext>
                  </a:extLst>
                </p:cNvPr>
                <p:cNvSpPr/>
                <p:nvPr/>
              </p:nvSpPr>
              <p:spPr>
                <a:xfrm>
                  <a:off x="9197683"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527C6151-4575-E347-B635-742C8A4E0501}"/>
                    </a:ext>
                  </a:extLst>
                </p:cNvPr>
                <p:cNvSpPr/>
                <p:nvPr/>
              </p:nvSpPr>
              <p:spPr>
                <a:xfrm>
                  <a:off x="7370344"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37B1059A-878D-B848-9671-F03C74A00278}"/>
                    </a:ext>
                  </a:extLst>
                </p:cNvPr>
                <p:cNvSpPr/>
                <p:nvPr/>
              </p:nvSpPr>
              <p:spPr>
                <a:xfrm>
                  <a:off x="8285356" y="27145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BED26B51-5026-4E42-A04C-8A8218B0914E}"/>
                    </a:ext>
                  </a:extLst>
                </p:cNvPr>
                <p:cNvSpPr/>
                <p:nvPr/>
              </p:nvSpPr>
              <p:spPr>
                <a:xfrm>
                  <a:off x="64565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E74804B7-1B70-FE4D-928C-3002866CD0BB}"/>
                    </a:ext>
                  </a:extLst>
                </p:cNvPr>
                <p:cNvSpPr/>
                <p:nvPr/>
              </p:nvSpPr>
              <p:spPr>
                <a:xfrm>
                  <a:off x="6457592"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2A5170FE-8D20-544F-8A6B-FFE7718EE2C3}"/>
                    </a:ext>
                  </a:extLst>
                </p:cNvPr>
                <p:cNvSpPr/>
                <p:nvPr/>
              </p:nvSpPr>
              <p:spPr>
                <a:xfrm>
                  <a:off x="82853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92BD7515-B5C0-824E-87CF-AF440FEFEEC8}"/>
                    </a:ext>
                  </a:extLst>
                </p:cNvPr>
                <p:cNvSpPr/>
                <p:nvPr/>
              </p:nvSpPr>
              <p:spPr>
                <a:xfrm>
                  <a:off x="91997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C834AE4-7DE8-BE47-BADB-50C4EECBA84F}"/>
                    </a:ext>
                  </a:extLst>
                </p:cNvPr>
                <p:cNvSpPr/>
                <p:nvPr/>
              </p:nvSpPr>
              <p:spPr>
                <a:xfrm>
                  <a:off x="64565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2B336957-3E6D-E249-94FE-91F5D5B1FE7D}"/>
                    </a:ext>
                  </a:extLst>
                </p:cNvPr>
                <p:cNvSpPr/>
                <p:nvPr/>
              </p:nvSpPr>
              <p:spPr>
                <a:xfrm>
                  <a:off x="73709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4C45D773-1DDD-CF48-8562-73174092E481}"/>
                    </a:ext>
                  </a:extLst>
                </p:cNvPr>
                <p:cNvSpPr/>
                <p:nvPr/>
              </p:nvSpPr>
              <p:spPr>
                <a:xfrm>
                  <a:off x="82853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A5C960A7-E996-6C4C-AC7E-CC764E97F4BD}"/>
                    </a:ext>
                  </a:extLst>
                </p:cNvPr>
                <p:cNvSpPr/>
                <p:nvPr/>
              </p:nvSpPr>
              <p:spPr>
                <a:xfrm>
                  <a:off x="91997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Rectangle 7">
                <a:extLst>
                  <a:ext uri="{FF2B5EF4-FFF2-40B4-BE49-F238E27FC236}">
                    <a16:creationId xmlns:a16="http://schemas.microsoft.com/office/drawing/2014/main" id="{418EB9FA-63D6-6E40-B3BC-B3C18683B155}"/>
                  </a:ext>
                </a:extLst>
              </p:cNvPr>
              <p:cNvSpPr/>
              <p:nvPr/>
            </p:nvSpPr>
            <p:spPr>
              <a:xfrm>
                <a:off x="10506606" y="3869194"/>
                <a:ext cx="431528" cy="369332"/>
              </a:xfrm>
              <a:prstGeom prst="rect">
                <a:avLst/>
              </a:prstGeom>
              <a:grpFill/>
              <a:ln w="38100">
                <a:solidFill>
                  <a:schemeClr val="accent1">
                    <a:shade val="50000"/>
                  </a:schemeClr>
                </a:solidFill>
              </a:ln>
            </p:spPr>
            <p:txBody>
              <a:bodyPr wrap="none">
                <a:spAutoFit/>
              </a:bodyPr>
              <a:lstStyle/>
              <a:p>
                <a:r>
                  <a:rPr lang="en-US" dirty="0"/>
                  <a:t>–1</a:t>
                </a:r>
              </a:p>
            </p:txBody>
          </p:sp>
          <p:sp>
            <p:nvSpPr>
              <p:cNvPr id="12" name="Rectangle 11">
                <a:extLst>
                  <a:ext uri="{FF2B5EF4-FFF2-40B4-BE49-F238E27FC236}">
                    <a16:creationId xmlns:a16="http://schemas.microsoft.com/office/drawing/2014/main" id="{52B689B9-CD3C-534A-A204-8E6A863623EB}"/>
                  </a:ext>
                </a:extLst>
              </p:cNvPr>
              <p:cNvSpPr/>
              <p:nvPr/>
            </p:nvSpPr>
            <p:spPr>
              <a:xfrm>
                <a:off x="10476863" y="2609047"/>
                <a:ext cx="447558" cy="369332"/>
              </a:xfrm>
              <a:prstGeom prst="rect">
                <a:avLst/>
              </a:prstGeom>
              <a:grpFill/>
              <a:ln w="38100">
                <a:solidFill>
                  <a:schemeClr val="accent1">
                    <a:shade val="50000"/>
                  </a:schemeClr>
                </a:solidFill>
              </a:ln>
            </p:spPr>
            <p:txBody>
              <a:bodyPr wrap="none">
                <a:spAutoFit/>
              </a:bodyPr>
              <a:lstStyle/>
              <a:p>
                <a:r>
                  <a:rPr lang="en-US" dirty="0"/>
                  <a:t>+1</a:t>
                </a:r>
              </a:p>
            </p:txBody>
          </p:sp>
        </p:grpSp>
        <p:cxnSp>
          <p:nvCxnSpPr>
            <p:cNvPr id="26" name="Straight Arrow Connector 25">
              <a:extLst>
                <a:ext uri="{FF2B5EF4-FFF2-40B4-BE49-F238E27FC236}">
                  <a16:creationId xmlns:a16="http://schemas.microsoft.com/office/drawing/2014/main" id="{8269D3AB-19CA-804A-8DC9-122BD7C621E1}"/>
                </a:ext>
              </a:extLst>
            </p:cNvPr>
            <p:cNvCxnSpPr/>
            <p:nvPr/>
          </p:nvCxnSpPr>
          <p:spPr>
            <a:xfrm>
              <a:off x="3997492" y="3186455"/>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3DAC39EE-3E39-F241-BA99-A6E93E581BC3}"/>
                </a:ext>
              </a:extLst>
            </p:cNvPr>
            <p:cNvCxnSpPr/>
            <p:nvPr/>
          </p:nvCxnSpPr>
          <p:spPr>
            <a:xfrm>
              <a:off x="5236062" y="3186455"/>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68CD8EEC-C5A1-ED43-BD86-789203C2AE87}"/>
                </a:ext>
              </a:extLst>
            </p:cNvPr>
            <p:cNvCxnSpPr/>
            <p:nvPr/>
          </p:nvCxnSpPr>
          <p:spPr>
            <a:xfrm>
              <a:off x="6503828" y="3186455"/>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3344E75B-76C0-EA42-9EEC-9A360FCFA6F2}"/>
                </a:ext>
              </a:extLst>
            </p:cNvPr>
            <p:cNvCxnSpPr>
              <a:cxnSpLocks/>
            </p:cNvCxnSpPr>
            <p:nvPr/>
          </p:nvCxnSpPr>
          <p:spPr>
            <a:xfrm flipV="1">
              <a:off x="4223122" y="4243474"/>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38B7709E-58D3-6045-A780-C32E90C546EB}"/>
                </a:ext>
              </a:extLst>
            </p:cNvPr>
            <p:cNvCxnSpPr>
              <a:cxnSpLocks/>
            </p:cNvCxnSpPr>
            <p:nvPr/>
          </p:nvCxnSpPr>
          <p:spPr>
            <a:xfrm flipV="1">
              <a:off x="4226669" y="5516988"/>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95849B1C-2D3B-DF48-9060-AAABEB088699}"/>
                </a:ext>
              </a:extLst>
            </p:cNvPr>
            <p:cNvCxnSpPr>
              <a:cxnSpLocks/>
            </p:cNvCxnSpPr>
            <p:nvPr/>
          </p:nvCxnSpPr>
          <p:spPr>
            <a:xfrm flipH="1">
              <a:off x="5187072" y="5720293"/>
              <a:ext cx="47040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05E532BF-2A4F-9D45-8F12-91317C9E17C0}"/>
                </a:ext>
              </a:extLst>
            </p:cNvPr>
            <p:cNvCxnSpPr>
              <a:cxnSpLocks/>
            </p:cNvCxnSpPr>
            <p:nvPr/>
          </p:nvCxnSpPr>
          <p:spPr>
            <a:xfrm flipH="1">
              <a:off x="6484688" y="5405968"/>
              <a:ext cx="47040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79C3F373-63AB-F74B-84BA-7F6E2D7A2A63}"/>
                </a:ext>
              </a:extLst>
            </p:cNvPr>
            <p:cNvCxnSpPr>
              <a:cxnSpLocks/>
            </p:cNvCxnSpPr>
            <p:nvPr/>
          </p:nvCxnSpPr>
          <p:spPr>
            <a:xfrm flipH="1">
              <a:off x="7758304" y="5720293"/>
              <a:ext cx="47040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3ECF36F9-AD2F-2F4D-8BB5-B3E55E3B121D}"/>
                </a:ext>
              </a:extLst>
            </p:cNvPr>
            <p:cNvSpPr txBox="1"/>
            <p:nvPr/>
          </p:nvSpPr>
          <p:spPr>
            <a:xfrm>
              <a:off x="6524838" y="5535627"/>
              <a:ext cx="418704" cy="369332"/>
            </a:xfrm>
            <a:prstGeom prst="rect">
              <a:avLst/>
            </a:prstGeom>
            <a:noFill/>
          </p:spPr>
          <p:txBody>
            <a:bodyPr wrap="none" rtlCol="0">
              <a:spAutoFit/>
            </a:bodyPr>
            <a:lstStyle/>
            <a:p>
              <a:r>
                <a:rPr lang="en-US" dirty="0"/>
                <a:t>or</a:t>
              </a:r>
            </a:p>
          </p:txBody>
        </p:sp>
        <p:cxnSp>
          <p:nvCxnSpPr>
            <p:cNvPr id="39" name="Straight Arrow Connector 38">
              <a:extLst>
                <a:ext uri="{FF2B5EF4-FFF2-40B4-BE49-F238E27FC236}">
                  <a16:creationId xmlns:a16="http://schemas.microsoft.com/office/drawing/2014/main" id="{A9A59655-2C54-B84A-AA2C-7E66FE4A36AA}"/>
                </a:ext>
              </a:extLst>
            </p:cNvPr>
            <p:cNvCxnSpPr>
              <a:cxnSpLocks/>
            </p:cNvCxnSpPr>
            <p:nvPr/>
          </p:nvCxnSpPr>
          <p:spPr>
            <a:xfrm flipV="1">
              <a:off x="6729458" y="5904959"/>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40DD11F0-E7A8-D446-A103-8E7A62C3F038}"/>
                </a:ext>
              </a:extLst>
            </p:cNvPr>
            <p:cNvCxnSpPr>
              <a:cxnSpLocks/>
            </p:cNvCxnSpPr>
            <p:nvPr/>
          </p:nvCxnSpPr>
          <p:spPr>
            <a:xfrm flipV="1">
              <a:off x="6719888" y="4262113"/>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grpSp>
      <p:pic>
        <p:nvPicPr>
          <p:cNvPr id="33" name="Picture 32">
            <a:extLst>
              <a:ext uri="{FF2B5EF4-FFF2-40B4-BE49-F238E27FC236}">
                <a16:creationId xmlns:a16="http://schemas.microsoft.com/office/drawing/2014/main" id="{0B0C7620-B351-3D4E-B970-4A9262FA0AA3}"/>
              </a:ext>
            </a:extLst>
          </p:cNvPr>
          <p:cNvPicPr>
            <a:picLocks noChangeAspect="1"/>
          </p:cNvPicPr>
          <p:nvPr/>
        </p:nvPicPr>
        <p:blipFill>
          <a:blip r:embed="rId2"/>
          <a:stretch>
            <a:fillRect/>
          </a:stretch>
        </p:blipFill>
        <p:spPr>
          <a:xfrm>
            <a:off x="6487503" y="1854241"/>
            <a:ext cx="1043985" cy="1241006"/>
          </a:xfrm>
          <a:prstGeom prst="rect">
            <a:avLst/>
          </a:prstGeom>
        </p:spPr>
      </p:pic>
    </p:spTree>
    <p:extLst>
      <p:ext uri="{BB962C8B-B14F-4D97-AF65-F5344CB8AC3E}">
        <p14:creationId xmlns:p14="http://schemas.microsoft.com/office/powerpoint/2010/main" val="8005710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82FCD6-7BB7-8C4D-B493-5AAD068A0B62}"/>
              </a:ext>
            </a:extLst>
          </p:cNvPr>
          <p:cNvSpPr>
            <a:spLocks noGrp="1"/>
          </p:cNvSpPr>
          <p:nvPr>
            <p:ph type="title"/>
          </p:nvPr>
        </p:nvSpPr>
        <p:spPr/>
        <p:txBody>
          <a:bodyPr/>
          <a:lstStyle/>
          <a:p>
            <a:r>
              <a:rPr lang="en-US" dirty="0"/>
              <a:t>Solution == Policy</a:t>
            </a:r>
          </a:p>
        </p:txBody>
      </p:sp>
      <p:sp>
        <p:nvSpPr>
          <p:cNvPr id="42" name="Content Placeholder 41">
            <a:extLst>
              <a:ext uri="{FF2B5EF4-FFF2-40B4-BE49-F238E27FC236}">
                <a16:creationId xmlns:a16="http://schemas.microsoft.com/office/drawing/2014/main" id="{E6EE13FF-BF09-7E43-8623-07C4C51A5895}"/>
              </a:ext>
            </a:extLst>
          </p:cNvPr>
          <p:cNvSpPr>
            <a:spLocks noGrp="1"/>
          </p:cNvSpPr>
          <p:nvPr>
            <p:ph sz="half" idx="1"/>
          </p:nvPr>
        </p:nvSpPr>
        <p:spPr>
          <a:xfrm>
            <a:off x="838199" y="1825625"/>
            <a:ext cx="5280843" cy="4351338"/>
          </a:xfrm>
        </p:spPr>
        <p:txBody>
          <a:bodyPr/>
          <a:lstStyle/>
          <a:p>
            <a:r>
              <a:rPr lang="en-US" dirty="0"/>
              <a:t>In search problems a solution was </a:t>
            </a:r>
            <a:r>
              <a:rPr lang="en-US" b="1" dirty="0"/>
              <a:t>a plan</a:t>
            </a:r>
            <a:r>
              <a:rPr lang="en-US" dirty="0"/>
              <a:t>: a sequence of action that corresponded to the shortest path from the start to a goal.</a:t>
            </a:r>
          </a:p>
          <a:p>
            <a:r>
              <a:rPr lang="en-US" dirty="0"/>
              <a:t>Because of the non-determinism in MDPs we cannot simply give a sequence of actions.</a:t>
            </a:r>
          </a:p>
          <a:p>
            <a:r>
              <a:rPr lang="en-US" dirty="0"/>
              <a:t>Instead, the solution to an MDP is a </a:t>
            </a:r>
            <a:r>
              <a:rPr lang="en-US" b="1" dirty="0"/>
              <a:t>policy.</a:t>
            </a:r>
            <a:r>
              <a:rPr lang="en-US" dirty="0"/>
              <a:t> A policy maps from a state onto the action to take if the agent is in that state.</a:t>
            </a:r>
          </a:p>
          <a:p>
            <a:pPr algn="ctr"/>
            <a:r>
              <a:rPr lang="en-US" sz="2500" dirty="0"/>
              <a:t>𝝿(s) = a</a:t>
            </a:r>
          </a:p>
          <a:p>
            <a:endParaRPr lang="en-US" dirty="0"/>
          </a:p>
        </p:txBody>
      </p:sp>
      <p:grpSp>
        <p:nvGrpSpPr>
          <p:cNvPr id="41" name="Group 40">
            <a:extLst>
              <a:ext uri="{FF2B5EF4-FFF2-40B4-BE49-F238E27FC236}">
                <a16:creationId xmlns:a16="http://schemas.microsoft.com/office/drawing/2014/main" id="{96630785-DDFA-4E44-8E16-1550F374B0DF}"/>
              </a:ext>
            </a:extLst>
          </p:cNvPr>
          <p:cNvGrpSpPr/>
          <p:nvPr/>
        </p:nvGrpSpPr>
        <p:grpSpPr>
          <a:xfrm>
            <a:off x="6280449" y="1819688"/>
            <a:ext cx="5067674" cy="3800757"/>
            <a:chOff x="3562163" y="2552996"/>
            <a:chExt cx="5067674" cy="3800757"/>
          </a:xfrm>
        </p:grpSpPr>
        <p:grpSp>
          <p:nvGrpSpPr>
            <p:cNvPr id="4" name="Group 3">
              <a:extLst>
                <a:ext uri="{FF2B5EF4-FFF2-40B4-BE49-F238E27FC236}">
                  <a16:creationId xmlns:a16="http://schemas.microsoft.com/office/drawing/2014/main" id="{04C0D61C-2485-7845-856B-C410B1E1D01E}"/>
                </a:ext>
              </a:extLst>
            </p:cNvPr>
            <p:cNvGrpSpPr/>
            <p:nvPr/>
          </p:nvGrpSpPr>
          <p:grpSpPr>
            <a:xfrm>
              <a:off x="3562163" y="2552996"/>
              <a:ext cx="5067674" cy="3800757"/>
              <a:chOff x="6253247" y="2160077"/>
              <a:chExt cx="5067674" cy="3800757"/>
            </a:xfrm>
            <a:solidFill>
              <a:schemeClr val="bg1"/>
            </a:solidFill>
          </p:grpSpPr>
          <p:grpSp>
            <p:nvGrpSpPr>
              <p:cNvPr id="6" name="Group 5">
                <a:extLst>
                  <a:ext uri="{FF2B5EF4-FFF2-40B4-BE49-F238E27FC236}">
                    <a16:creationId xmlns:a16="http://schemas.microsoft.com/office/drawing/2014/main" id="{68D2D8BD-474B-574F-8F4C-D8D3A8E8F5DC}"/>
                  </a:ext>
                </a:extLst>
              </p:cNvPr>
              <p:cNvGrpSpPr/>
              <p:nvPr/>
            </p:nvGrpSpPr>
            <p:grpSpPr>
              <a:xfrm>
                <a:off x="6253247" y="2160077"/>
                <a:ext cx="5067674" cy="3800757"/>
                <a:chOff x="6456556" y="2714547"/>
                <a:chExt cx="3657600" cy="2743201"/>
              </a:xfrm>
              <a:grpFill/>
            </p:grpSpPr>
            <p:sp>
              <p:nvSpPr>
                <p:cNvPr id="13" name="Rectangle 12">
                  <a:extLst>
                    <a:ext uri="{FF2B5EF4-FFF2-40B4-BE49-F238E27FC236}">
                      <a16:creationId xmlns:a16="http://schemas.microsoft.com/office/drawing/2014/main" id="{681DAA95-28B3-C948-B538-33FA6B267571}"/>
                    </a:ext>
                  </a:extLst>
                </p:cNvPr>
                <p:cNvSpPr/>
                <p:nvPr/>
              </p:nvSpPr>
              <p:spPr>
                <a:xfrm>
                  <a:off x="7364899" y="3635183"/>
                  <a:ext cx="914400" cy="914400"/>
                </a:xfrm>
                <a:prstGeom prst="rect">
                  <a:avLst/>
                </a:prstGeom>
                <a:solidFill>
                  <a:schemeClr val="bg2"/>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p>
              </p:txBody>
            </p:sp>
            <p:sp>
              <p:nvSpPr>
                <p:cNvPr id="14" name="Rectangle 13">
                  <a:extLst>
                    <a:ext uri="{FF2B5EF4-FFF2-40B4-BE49-F238E27FC236}">
                      <a16:creationId xmlns:a16="http://schemas.microsoft.com/office/drawing/2014/main" id="{1B4B2815-2A1E-C949-BAFF-FDAC70BC566B}"/>
                    </a:ext>
                  </a:extLst>
                </p:cNvPr>
                <p:cNvSpPr/>
                <p:nvPr/>
              </p:nvSpPr>
              <p:spPr>
                <a:xfrm>
                  <a:off x="9197683"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527C6151-4575-E347-B635-742C8A4E0501}"/>
                    </a:ext>
                  </a:extLst>
                </p:cNvPr>
                <p:cNvSpPr/>
                <p:nvPr/>
              </p:nvSpPr>
              <p:spPr>
                <a:xfrm>
                  <a:off x="7370344"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37B1059A-878D-B848-9671-F03C74A00278}"/>
                    </a:ext>
                  </a:extLst>
                </p:cNvPr>
                <p:cNvSpPr/>
                <p:nvPr/>
              </p:nvSpPr>
              <p:spPr>
                <a:xfrm>
                  <a:off x="8285356" y="27145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BED26B51-5026-4E42-A04C-8A8218B0914E}"/>
                    </a:ext>
                  </a:extLst>
                </p:cNvPr>
                <p:cNvSpPr/>
                <p:nvPr/>
              </p:nvSpPr>
              <p:spPr>
                <a:xfrm>
                  <a:off x="64565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E74804B7-1B70-FE4D-928C-3002866CD0BB}"/>
                    </a:ext>
                  </a:extLst>
                </p:cNvPr>
                <p:cNvSpPr/>
                <p:nvPr/>
              </p:nvSpPr>
              <p:spPr>
                <a:xfrm>
                  <a:off x="6457592"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2A5170FE-8D20-544F-8A6B-FFE7718EE2C3}"/>
                    </a:ext>
                  </a:extLst>
                </p:cNvPr>
                <p:cNvSpPr/>
                <p:nvPr/>
              </p:nvSpPr>
              <p:spPr>
                <a:xfrm>
                  <a:off x="82853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92BD7515-B5C0-824E-87CF-AF440FEFEEC8}"/>
                    </a:ext>
                  </a:extLst>
                </p:cNvPr>
                <p:cNvSpPr/>
                <p:nvPr/>
              </p:nvSpPr>
              <p:spPr>
                <a:xfrm>
                  <a:off x="91997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C834AE4-7DE8-BE47-BADB-50C4EECBA84F}"/>
                    </a:ext>
                  </a:extLst>
                </p:cNvPr>
                <p:cNvSpPr/>
                <p:nvPr/>
              </p:nvSpPr>
              <p:spPr>
                <a:xfrm>
                  <a:off x="64565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2B336957-3E6D-E249-94FE-91F5D5B1FE7D}"/>
                    </a:ext>
                  </a:extLst>
                </p:cNvPr>
                <p:cNvSpPr/>
                <p:nvPr/>
              </p:nvSpPr>
              <p:spPr>
                <a:xfrm>
                  <a:off x="73709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4C45D773-1DDD-CF48-8562-73174092E481}"/>
                    </a:ext>
                  </a:extLst>
                </p:cNvPr>
                <p:cNvSpPr/>
                <p:nvPr/>
              </p:nvSpPr>
              <p:spPr>
                <a:xfrm>
                  <a:off x="82853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A5C960A7-E996-6C4C-AC7E-CC764E97F4BD}"/>
                    </a:ext>
                  </a:extLst>
                </p:cNvPr>
                <p:cNvSpPr/>
                <p:nvPr/>
              </p:nvSpPr>
              <p:spPr>
                <a:xfrm>
                  <a:off x="91997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Rectangle 7">
                <a:extLst>
                  <a:ext uri="{FF2B5EF4-FFF2-40B4-BE49-F238E27FC236}">
                    <a16:creationId xmlns:a16="http://schemas.microsoft.com/office/drawing/2014/main" id="{418EB9FA-63D6-6E40-B3BC-B3C18683B155}"/>
                  </a:ext>
                </a:extLst>
              </p:cNvPr>
              <p:cNvSpPr/>
              <p:nvPr/>
            </p:nvSpPr>
            <p:spPr>
              <a:xfrm>
                <a:off x="10506606" y="3869194"/>
                <a:ext cx="431528" cy="369332"/>
              </a:xfrm>
              <a:prstGeom prst="rect">
                <a:avLst/>
              </a:prstGeom>
              <a:grpFill/>
              <a:ln w="38100">
                <a:solidFill>
                  <a:schemeClr val="accent1">
                    <a:shade val="50000"/>
                  </a:schemeClr>
                </a:solidFill>
              </a:ln>
            </p:spPr>
            <p:txBody>
              <a:bodyPr wrap="none">
                <a:spAutoFit/>
              </a:bodyPr>
              <a:lstStyle/>
              <a:p>
                <a:r>
                  <a:rPr lang="en-US" dirty="0"/>
                  <a:t>–1</a:t>
                </a:r>
              </a:p>
            </p:txBody>
          </p:sp>
          <p:sp>
            <p:nvSpPr>
              <p:cNvPr id="12" name="Rectangle 11">
                <a:extLst>
                  <a:ext uri="{FF2B5EF4-FFF2-40B4-BE49-F238E27FC236}">
                    <a16:creationId xmlns:a16="http://schemas.microsoft.com/office/drawing/2014/main" id="{52B689B9-CD3C-534A-A204-8E6A863623EB}"/>
                  </a:ext>
                </a:extLst>
              </p:cNvPr>
              <p:cNvSpPr/>
              <p:nvPr/>
            </p:nvSpPr>
            <p:spPr>
              <a:xfrm>
                <a:off x="10476863" y="2609047"/>
                <a:ext cx="447558" cy="369332"/>
              </a:xfrm>
              <a:prstGeom prst="rect">
                <a:avLst/>
              </a:prstGeom>
              <a:grpFill/>
              <a:ln w="38100">
                <a:solidFill>
                  <a:schemeClr val="accent1">
                    <a:shade val="50000"/>
                  </a:schemeClr>
                </a:solidFill>
              </a:ln>
            </p:spPr>
            <p:txBody>
              <a:bodyPr wrap="none">
                <a:spAutoFit/>
              </a:bodyPr>
              <a:lstStyle/>
              <a:p>
                <a:r>
                  <a:rPr lang="en-US" dirty="0"/>
                  <a:t>+1</a:t>
                </a:r>
              </a:p>
            </p:txBody>
          </p:sp>
        </p:grpSp>
        <p:cxnSp>
          <p:nvCxnSpPr>
            <p:cNvPr id="26" name="Straight Arrow Connector 25">
              <a:extLst>
                <a:ext uri="{FF2B5EF4-FFF2-40B4-BE49-F238E27FC236}">
                  <a16:creationId xmlns:a16="http://schemas.microsoft.com/office/drawing/2014/main" id="{8269D3AB-19CA-804A-8DC9-122BD7C621E1}"/>
                </a:ext>
              </a:extLst>
            </p:cNvPr>
            <p:cNvCxnSpPr/>
            <p:nvPr/>
          </p:nvCxnSpPr>
          <p:spPr>
            <a:xfrm>
              <a:off x="3997492" y="3186455"/>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3DAC39EE-3E39-F241-BA99-A6E93E581BC3}"/>
                </a:ext>
              </a:extLst>
            </p:cNvPr>
            <p:cNvCxnSpPr/>
            <p:nvPr/>
          </p:nvCxnSpPr>
          <p:spPr>
            <a:xfrm>
              <a:off x="5236062" y="3186455"/>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68CD8EEC-C5A1-ED43-BD86-789203C2AE87}"/>
                </a:ext>
              </a:extLst>
            </p:cNvPr>
            <p:cNvCxnSpPr/>
            <p:nvPr/>
          </p:nvCxnSpPr>
          <p:spPr>
            <a:xfrm>
              <a:off x="6503828" y="3186455"/>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3344E75B-76C0-EA42-9EEC-9A360FCFA6F2}"/>
                </a:ext>
              </a:extLst>
            </p:cNvPr>
            <p:cNvCxnSpPr>
              <a:cxnSpLocks/>
            </p:cNvCxnSpPr>
            <p:nvPr/>
          </p:nvCxnSpPr>
          <p:spPr>
            <a:xfrm flipV="1">
              <a:off x="4223122" y="4243474"/>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38B7709E-58D3-6045-A780-C32E90C546EB}"/>
                </a:ext>
              </a:extLst>
            </p:cNvPr>
            <p:cNvCxnSpPr>
              <a:cxnSpLocks/>
            </p:cNvCxnSpPr>
            <p:nvPr/>
          </p:nvCxnSpPr>
          <p:spPr>
            <a:xfrm flipV="1">
              <a:off x="4226669" y="5516988"/>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95849B1C-2D3B-DF48-9060-AAABEB088699}"/>
                </a:ext>
              </a:extLst>
            </p:cNvPr>
            <p:cNvCxnSpPr>
              <a:cxnSpLocks/>
            </p:cNvCxnSpPr>
            <p:nvPr/>
          </p:nvCxnSpPr>
          <p:spPr>
            <a:xfrm flipH="1">
              <a:off x="5187072" y="5720293"/>
              <a:ext cx="47040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05E532BF-2A4F-9D45-8F12-91317C9E17C0}"/>
                </a:ext>
              </a:extLst>
            </p:cNvPr>
            <p:cNvCxnSpPr>
              <a:cxnSpLocks/>
            </p:cNvCxnSpPr>
            <p:nvPr/>
          </p:nvCxnSpPr>
          <p:spPr>
            <a:xfrm flipH="1">
              <a:off x="6484688" y="5405968"/>
              <a:ext cx="47040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79C3F373-63AB-F74B-84BA-7F6E2D7A2A63}"/>
                </a:ext>
              </a:extLst>
            </p:cNvPr>
            <p:cNvCxnSpPr>
              <a:cxnSpLocks/>
            </p:cNvCxnSpPr>
            <p:nvPr/>
          </p:nvCxnSpPr>
          <p:spPr>
            <a:xfrm flipH="1">
              <a:off x="7758304" y="5720293"/>
              <a:ext cx="47040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3ECF36F9-AD2F-2F4D-8BB5-B3E55E3B121D}"/>
                </a:ext>
              </a:extLst>
            </p:cNvPr>
            <p:cNvSpPr txBox="1"/>
            <p:nvPr/>
          </p:nvSpPr>
          <p:spPr>
            <a:xfrm>
              <a:off x="6524838" y="5535627"/>
              <a:ext cx="418704" cy="369332"/>
            </a:xfrm>
            <a:prstGeom prst="rect">
              <a:avLst/>
            </a:prstGeom>
            <a:noFill/>
          </p:spPr>
          <p:txBody>
            <a:bodyPr wrap="none" rtlCol="0">
              <a:spAutoFit/>
            </a:bodyPr>
            <a:lstStyle/>
            <a:p>
              <a:r>
                <a:rPr lang="en-US" dirty="0"/>
                <a:t>or</a:t>
              </a:r>
            </a:p>
          </p:txBody>
        </p:sp>
        <p:cxnSp>
          <p:nvCxnSpPr>
            <p:cNvPr id="39" name="Straight Arrow Connector 38">
              <a:extLst>
                <a:ext uri="{FF2B5EF4-FFF2-40B4-BE49-F238E27FC236}">
                  <a16:creationId xmlns:a16="http://schemas.microsoft.com/office/drawing/2014/main" id="{A9A59655-2C54-B84A-AA2C-7E66FE4A36AA}"/>
                </a:ext>
              </a:extLst>
            </p:cNvPr>
            <p:cNvCxnSpPr>
              <a:cxnSpLocks/>
            </p:cNvCxnSpPr>
            <p:nvPr/>
          </p:nvCxnSpPr>
          <p:spPr>
            <a:xfrm flipV="1">
              <a:off x="6729458" y="5904959"/>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40DD11F0-E7A8-D446-A103-8E7A62C3F038}"/>
                </a:ext>
              </a:extLst>
            </p:cNvPr>
            <p:cNvCxnSpPr>
              <a:cxnSpLocks/>
            </p:cNvCxnSpPr>
            <p:nvPr/>
          </p:nvCxnSpPr>
          <p:spPr>
            <a:xfrm flipV="1">
              <a:off x="6719888" y="4262113"/>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grpSp>
      <p:pic>
        <p:nvPicPr>
          <p:cNvPr id="33" name="Picture 32">
            <a:extLst>
              <a:ext uri="{FF2B5EF4-FFF2-40B4-BE49-F238E27FC236}">
                <a16:creationId xmlns:a16="http://schemas.microsoft.com/office/drawing/2014/main" id="{0B0C7620-B351-3D4E-B970-4A9262FA0AA3}"/>
              </a:ext>
            </a:extLst>
          </p:cNvPr>
          <p:cNvPicPr>
            <a:picLocks noChangeAspect="1"/>
          </p:cNvPicPr>
          <p:nvPr/>
        </p:nvPicPr>
        <p:blipFill>
          <a:blip r:embed="rId2"/>
          <a:stretch>
            <a:fillRect/>
          </a:stretch>
        </p:blipFill>
        <p:spPr>
          <a:xfrm rot="5400000">
            <a:off x="7745795" y="1854237"/>
            <a:ext cx="1043985" cy="1241006"/>
          </a:xfrm>
          <a:prstGeom prst="rect">
            <a:avLst/>
          </a:prstGeom>
        </p:spPr>
      </p:pic>
    </p:spTree>
    <p:extLst>
      <p:ext uri="{BB962C8B-B14F-4D97-AF65-F5344CB8AC3E}">
        <p14:creationId xmlns:p14="http://schemas.microsoft.com/office/powerpoint/2010/main" val="38723051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82FCD6-7BB7-8C4D-B493-5AAD068A0B62}"/>
              </a:ext>
            </a:extLst>
          </p:cNvPr>
          <p:cNvSpPr>
            <a:spLocks noGrp="1"/>
          </p:cNvSpPr>
          <p:nvPr>
            <p:ph type="title"/>
          </p:nvPr>
        </p:nvSpPr>
        <p:spPr/>
        <p:txBody>
          <a:bodyPr/>
          <a:lstStyle/>
          <a:p>
            <a:r>
              <a:rPr lang="en-US" dirty="0"/>
              <a:t>Solution == Policy</a:t>
            </a:r>
          </a:p>
        </p:txBody>
      </p:sp>
      <p:sp>
        <p:nvSpPr>
          <p:cNvPr id="42" name="Content Placeholder 41">
            <a:extLst>
              <a:ext uri="{FF2B5EF4-FFF2-40B4-BE49-F238E27FC236}">
                <a16:creationId xmlns:a16="http://schemas.microsoft.com/office/drawing/2014/main" id="{E6EE13FF-BF09-7E43-8623-07C4C51A5895}"/>
              </a:ext>
            </a:extLst>
          </p:cNvPr>
          <p:cNvSpPr>
            <a:spLocks noGrp="1"/>
          </p:cNvSpPr>
          <p:nvPr>
            <p:ph sz="half" idx="1"/>
          </p:nvPr>
        </p:nvSpPr>
        <p:spPr>
          <a:xfrm>
            <a:off x="838199" y="1825625"/>
            <a:ext cx="5280843" cy="4351338"/>
          </a:xfrm>
        </p:spPr>
        <p:txBody>
          <a:bodyPr/>
          <a:lstStyle/>
          <a:p>
            <a:r>
              <a:rPr lang="en-US" dirty="0"/>
              <a:t>In search problems a solution was </a:t>
            </a:r>
            <a:r>
              <a:rPr lang="en-US" b="1" dirty="0"/>
              <a:t>a plan</a:t>
            </a:r>
            <a:r>
              <a:rPr lang="en-US" dirty="0"/>
              <a:t>: a sequence of action that corresponded to the shortest path from the start to a goal.</a:t>
            </a:r>
          </a:p>
          <a:p>
            <a:r>
              <a:rPr lang="en-US" dirty="0"/>
              <a:t>Because of the non-determinism in MDPs we cannot simply give a sequence of actions.</a:t>
            </a:r>
          </a:p>
          <a:p>
            <a:r>
              <a:rPr lang="en-US" dirty="0"/>
              <a:t>Instead, the solution to an MDP is a </a:t>
            </a:r>
            <a:r>
              <a:rPr lang="en-US" b="1" dirty="0"/>
              <a:t>policy.</a:t>
            </a:r>
            <a:r>
              <a:rPr lang="en-US" dirty="0"/>
              <a:t> A policy maps from a state onto the action to take if the agent is in that state.</a:t>
            </a:r>
          </a:p>
          <a:p>
            <a:pPr algn="ctr"/>
            <a:r>
              <a:rPr lang="en-US" sz="2500" dirty="0"/>
              <a:t>𝝿(s) = a</a:t>
            </a:r>
          </a:p>
          <a:p>
            <a:endParaRPr lang="en-US" dirty="0"/>
          </a:p>
        </p:txBody>
      </p:sp>
      <p:grpSp>
        <p:nvGrpSpPr>
          <p:cNvPr id="41" name="Group 40">
            <a:extLst>
              <a:ext uri="{FF2B5EF4-FFF2-40B4-BE49-F238E27FC236}">
                <a16:creationId xmlns:a16="http://schemas.microsoft.com/office/drawing/2014/main" id="{96630785-DDFA-4E44-8E16-1550F374B0DF}"/>
              </a:ext>
            </a:extLst>
          </p:cNvPr>
          <p:cNvGrpSpPr/>
          <p:nvPr/>
        </p:nvGrpSpPr>
        <p:grpSpPr>
          <a:xfrm>
            <a:off x="6280449" y="1819688"/>
            <a:ext cx="5067674" cy="3800757"/>
            <a:chOff x="3562163" y="2552996"/>
            <a:chExt cx="5067674" cy="3800757"/>
          </a:xfrm>
        </p:grpSpPr>
        <p:grpSp>
          <p:nvGrpSpPr>
            <p:cNvPr id="4" name="Group 3">
              <a:extLst>
                <a:ext uri="{FF2B5EF4-FFF2-40B4-BE49-F238E27FC236}">
                  <a16:creationId xmlns:a16="http://schemas.microsoft.com/office/drawing/2014/main" id="{04C0D61C-2485-7845-856B-C410B1E1D01E}"/>
                </a:ext>
              </a:extLst>
            </p:cNvPr>
            <p:cNvGrpSpPr/>
            <p:nvPr/>
          </p:nvGrpSpPr>
          <p:grpSpPr>
            <a:xfrm>
              <a:off x="3562163" y="2552996"/>
              <a:ext cx="5067674" cy="3800757"/>
              <a:chOff x="6253247" y="2160077"/>
              <a:chExt cx="5067674" cy="3800757"/>
            </a:xfrm>
            <a:solidFill>
              <a:schemeClr val="bg1"/>
            </a:solidFill>
          </p:grpSpPr>
          <p:grpSp>
            <p:nvGrpSpPr>
              <p:cNvPr id="6" name="Group 5">
                <a:extLst>
                  <a:ext uri="{FF2B5EF4-FFF2-40B4-BE49-F238E27FC236}">
                    <a16:creationId xmlns:a16="http://schemas.microsoft.com/office/drawing/2014/main" id="{68D2D8BD-474B-574F-8F4C-D8D3A8E8F5DC}"/>
                  </a:ext>
                </a:extLst>
              </p:cNvPr>
              <p:cNvGrpSpPr/>
              <p:nvPr/>
            </p:nvGrpSpPr>
            <p:grpSpPr>
              <a:xfrm>
                <a:off x="6253247" y="2160077"/>
                <a:ext cx="5067674" cy="3800757"/>
                <a:chOff x="6456556" y="2714547"/>
                <a:chExt cx="3657600" cy="2743201"/>
              </a:xfrm>
              <a:grpFill/>
            </p:grpSpPr>
            <p:sp>
              <p:nvSpPr>
                <p:cNvPr id="13" name="Rectangle 12">
                  <a:extLst>
                    <a:ext uri="{FF2B5EF4-FFF2-40B4-BE49-F238E27FC236}">
                      <a16:creationId xmlns:a16="http://schemas.microsoft.com/office/drawing/2014/main" id="{681DAA95-28B3-C948-B538-33FA6B267571}"/>
                    </a:ext>
                  </a:extLst>
                </p:cNvPr>
                <p:cNvSpPr/>
                <p:nvPr/>
              </p:nvSpPr>
              <p:spPr>
                <a:xfrm>
                  <a:off x="7364899" y="3635183"/>
                  <a:ext cx="914400" cy="914400"/>
                </a:xfrm>
                <a:prstGeom prst="rect">
                  <a:avLst/>
                </a:prstGeom>
                <a:solidFill>
                  <a:schemeClr val="bg2"/>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p>
              </p:txBody>
            </p:sp>
            <p:sp>
              <p:nvSpPr>
                <p:cNvPr id="14" name="Rectangle 13">
                  <a:extLst>
                    <a:ext uri="{FF2B5EF4-FFF2-40B4-BE49-F238E27FC236}">
                      <a16:creationId xmlns:a16="http://schemas.microsoft.com/office/drawing/2014/main" id="{1B4B2815-2A1E-C949-BAFF-FDAC70BC566B}"/>
                    </a:ext>
                  </a:extLst>
                </p:cNvPr>
                <p:cNvSpPr/>
                <p:nvPr/>
              </p:nvSpPr>
              <p:spPr>
                <a:xfrm>
                  <a:off x="9197683"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527C6151-4575-E347-B635-742C8A4E0501}"/>
                    </a:ext>
                  </a:extLst>
                </p:cNvPr>
                <p:cNvSpPr/>
                <p:nvPr/>
              </p:nvSpPr>
              <p:spPr>
                <a:xfrm>
                  <a:off x="7370344"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37B1059A-878D-B848-9671-F03C74A00278}"/>
                    </a:ext>
                  </a:extLst>
                </p:cNvPr>
                <p:cNvSpPr/>
                <p:nvPr/>
              </p:nvSpPr>
              <p:spPr>
                <a:xfrm>
                  <a:off x="8285356" y="27145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BED26B51-5026-4E42-A04C-8A8218B0914E}"/>
                    </a:ext>
                  </a:extLst>
                </p:cNvPr>
                <p:cNvSpPr/>
                <p:nvPr/>
              </p:nvSpPr>
              <p:spPr>
                <a:xfrm>
                  <a:off x="64565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E74804B7-1B70-FE4D-928C-3002866CD0BB}"/>
                    </a:ext>
                  </a:extLst>
                </p:cNvPr>
                <p:cNvSpPr/>
                <p:nvPr/>
              </p:nvSpPr>
              <p:spPr>
                <a:xfrm>
                  <a:off x="6457592"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2A5170FE-8D20-544F-8A6B-FFE7718EE2C3}"/>
                    </a:ext>
                  </a:extLst>
                </p:cNvPr>
                <p:cNvSpPr/>
                <p:nvPr/>
              </p:nvSpPr>
              <p:spPr>
                <a:xfrm>
                  <a:off x="82853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92BD7515-B5C0-824E-87CF-AF440FEFEEC8}"/>
                    </a:ext>
                  </a:extLst>
                </p:cNvPr>
                <p:cNvSpPr/>
                <p:nvPr/>
              </p:nvSpPr>
              <p:spPr>
                <a:xfrm>
                  <a:off x="91997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C834AE4-7DE8-BE47-BADB-50C4EECBA84F}"/>
                    </a:ext>
                  </a:extLst>
                </p:cNvPr>
                <p:cNvSpPr/>
                <p:nvPr/>
              </p:nvSpPr>
              <p:spPr>
                <a:xfrm>
                  <a:off x="64565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2B336957-3E6D-E249-94FE-91F5D5B1FE7D}"/>
                    </a:ext>
                  </a:extLst>
                </p:cNvPr>
                <p:cNvSpPr/>
                <p:nvPr/>
              </p:nvSpPr>
              <p:spPr>
                <a:xfrm>
                  <a:off x="73709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4C45D773-1DDD-CF48-8562-73174092E481}"/>
                    </a:ext>
                  </a:extLst>
                </p:cNvPr>
                <p:cNvSpPr/>
                <p:nvPr/>
              </p:nvSpPr>
              <p:spPr>
                <a:xfrm>
                  <a:off x="82853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A5C960A7-E996-6C4C-AC7E-CC764E97F4BD}"/>
                    </a:ext>
                  </a:extLst>
                </p:cNvPr>
                <p:cNvSpPr/>
                <p:nvPr/>
              </p:nvSpPr>
              <p:spPr>
                <a:xfrm>
                  <a:off x="91997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Rectangle 7">
                <a:extLst>
                  <a:ext uri="{FF2B5EF4-FFF2-40B4-BE49-F238E27FC236}">
                    <a16:creationId xmlns:a16="http://schemas.microsoft.com/office/drawing/2014/main" id="{418EB9FA-63D6-6E40-B3BC-B3C18683B155}"/>
                  </a:ext>
                </a:extLst>
              </p:cNvPr>
              <p:cNvSpPr/>
              <p:nvPr/>
            </p:nvSpPr>
            <p:spPr>
              <a:xfrm>
                <a:off x="10506606" y="3869194"/>
                <a:ext cx="431528" cy="369332"/>
              </a:xfrm>
              <a:prstGeom prst="rect">
                <a:avLst/>
              </a:prstGeom>
              <a:grpFill/>
              <a:ln w="38100">
                <a:solidFill>
                  <a:schemeClr val="accent1">
                    <a:shade val="50000"/>
                  </a:schemeClr>
                </a:solidFill>
              </a:ln>
            </p:spPr>
            <p:txBody>
              <a:bodyPr wrap="none">
                <a:spAutoFit/>
              </a:bodyPr>
              <a:lstStyle/>
              <a:p>
                <a:r>
                  <a:rPr lang="en-US" dirty="0"/>
                  <a:t>–1</a:t>
                </a:r>
              </a:p>
            </p:txBody>
          </p:sp>
          <p:sp>
            <p:nvSpPr>
              <p:cNvPr id="12" name="Rectangle 11">
                <a:extLst>
                  <a:ext uri="{FF2B5EF4-FFF2-40B4-BE49-F238E27FC236}">
                    <a16:creationId xmlns:a16="http://schemas.microsoft.com/office/drawing/2014/main" id="{52B689B9-CD3C-534A-A204-8E6A863623EB}"/>
                  </a:ext>
                </a:extLst>
              </p:cNvPr>
              <p:cNvSpPr/>
              <p:nvPr/>
            </p:nvSpPr>
            <p:spPr>
              <a:xfrm>
                <a:off x="10476863" y="2609047"/>
                <a:ext cx="447558" cy="369332"/>
              </a:xfrm>
              <a:prstGeom prst="rect">
                <a:avLst/>
              </a:prstGeom>
              <a:grpFill/>
              <a:ln w="38100">
                <a:solidFill>
                  <a:schemeClr val="accent1">
                    <a:shade val="50000"/>
                  </a:schemeClr>
                </a:solidFill>
              </a:ln>
            </p:spPr>
            <p:txBody>
              <a:bodyPr wrap="none">
                <a:spAutoFit/>
              </a:bodyPr>
              <a:lstStyle/>
              <a:p>
                <a:r>
                  <a:rPr lang="en-US" dirty="0"/>
                  <a:t>+1</a:t>
                </a:r>
              </a:p>
            </p:txBody>
          </p:sp>
        </p:grpSp>
        <p:cxnSp>
          <p:nvCxnSpPr>
            <p:cNvPr id="26" name="Straight Arrow Connector 25">
              <a:extLst>
                <a:ext uri="{FF2B5EF4-FFF2-40B4-BE49-F238E27FC236}">
                  <a16:creationId xmlns:a16="http://schemas.microsoft.com/office/drawing/2014/main" id="{8269D3AB-19CA-804A-8DC9-122BD7C621E1}"/>
                </a:ext>
              </a:extLst>
            </p:cNvPr>
            <p:cNvCxnSpPr/>
            <p:nvPr/>
          </p:nvCxnSpPr>
          <p:spPr>
            <a:xfrm>
              <a:off x="3997492" y="3186455"/>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3DAC39EE-3E39-F241-BA99-A6E93E581BC3}"/>
                </a:ext>
              </a:extLst>
            </p:cNvPr>
            <p:cNvCxnSpPr/>
            <p:nvPr/>
          </p:nvCxnSpPr>
          <p:spPr>
            <a:xfrm>
              <a:off x="5236062" y="3186455"/>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68CD8EEC-C5A1-ED43-BD86-789203C2AE87}"/>
                </a:ext>
              </a:extLst>
            </p:cNvPr>
            <p:cNvCxnSpPr/>
            <p:nvPr/>
          </p:nvCxnSpPr>
          <p:spPr>
            <a:xfrm>
              <a:off x="6503828" y="3186455"/>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3344E75B-76C0-EA42-9EEC-9A360FCFA6F2}"/>
                </a:ext>
              </a:extLst>
            </p:cNvPr>
            <p:cNvCxnSpPr>
              <a:cxnSpLocks/>
            </p:cNvCxnSpPr>
            <p:nvPr/>
          </p:nvCxnSpPr>
          <p:spPr>
            <a:xfrm flipV="1">
              <a:off x="4223122" y="4243474"/>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38B7709E-58D3-6045-A780-C32E90C546EB}"/>
                </a:ext>
              </a:extLst>
            </p:cNvPr>
            <p:cNvCxnSpPr>
              <a:cxnSpLocks/>
            </p:cNvCxnSpPr>
            <p:nvPr/>
          </p:nvCxnSpPr>
          <p:spPr>
            <a:xfrm flipV="1">
              <a:off x="4226669" y="5516988"/>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95849B1C-2D3B-DF48-9060-AAABEB088699}"/>
                </a:ext>
              </a:extLst>
            </p:cNvPr>
            <p:cNvCxnSpPr>
              <a:cxnSpLocks/>
            </p:cNvCxnSpPr>
            <p:nvPr/>
          </p:nvCxnSpPr>
          <p:spPr>
            <a:xfrm flipH="1">
              <a:off x="5187072" y="5720293"/>
              <a:ext cx="47040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05E532BF-2A4F-9D45-8F12-91317C9E17C0}"/>
                </a:ext>
              </a:extLst>
            </p:cNvPr>
            <p:cNvCxnSpPr>
              <a:cxnSpLocks/>
            </p:cNvCxnSpPr>
            <p:nvPr/>
          </p:nvCxnSpPr>
          <p:spPr>
            <a:xfrm flipH="1">
              <a:off x="6484688" y="5405968"/>
              <a:ext cx="47040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79C3F373-63AB-F74B-84BA-7F6E2D7A2A63}"/>
                </a:ext>
              </a:extLst>
            </p:cNvPr>
            <p:cNvCxnSpPr>
              <a:cxnSpLocks/>
            </p:cNvCxnSpPr>
            <p:nvPr/>
          </p:nvCxnSpPr>
          <p:spPr>
            <a:xfrm flipH="1">
              <a:off x="7758304" y="5720293"/>
              <a:ext cx="47040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3ECF36F9-AD2F-2F4D-8BB5-B3E55E3B121D}"/>
                </a:ext>
              </a:extLst>
            </p:cNvPr>
            <p:cNvSpPr txBox="1"/>
            <p:nvPr/>
          </p:nvSpPr>
          <p:spPr>
            <a:xfrm>
              <a:off x="6524838" y="5535627"/>
              <a:ext cx="418704" cy="369332"/>
            </a:xfrm>
            <a:prstGeom prst="rect">
              <a:avLst/>
            </a:prstGeom>
            <a:noFill/>
          </p:spPr>
          <p:txBody>
            <a:bodyPr wrap="none" rtlCol="0">
              <a:spAutoFit/>
            </a:bodyPr>
            <a:lstStyle/>
            <a:p>
              <a:r>
                <a:rPr lang="en-US" dirty="0"/>
                <a:t>or</a:t>
              </a:r>
            </a:p>
          </p:txBody>
        </p:sp>
        <p:cxnSp>
          <p:nvCxnSpPr>
            <p:cNvPr id="39" name="Straight Arrow Connector 38">
              <a:extLst>
                <a:ext uri="{FF2B5EF4-FFF2-40B4-BE49-F238E27FC236}">
                  <a16:creationId xmlns:a16="http://schemas.microsoft.com/office/drawing/2014/main" id="{A9A59655-2C54-B84A-AA2C-7E66FE4A36AA}"/>
                </a:ext>
              </a:extLst>
            </p:cNvPr>
            <p:cNvCxnSpPr>
              <a:cxnSpLocks/>
            </p:cNvCxnSpPr>
            <p:nvPr/>
          </p:nvCxnSpPr>
          <p:spPr>
            <a:xfrm flipV="1">
              <a:off x="6729458" y="5904959"/>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40DD11F0-E7A8-D446-A103-8E7A62C3F038}"/>
                </a:ext>
              </a:extLst>
            </p:cNvPr>
            <p:cNvCxnSpPr>
              <a:cxnSpLocks/>
            </p:cNvCxnSpPr>
            <p:nvPr/>
          </p:nvCxnSpPr>
          <p:spPr>
            <a:xfrm flipV="1">
              <a:off x="6719888" y="4262113"/>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grpSp>
      <p:pic>
        <p:nvPicPr>
          <p:cNvPr id="33" name="Picture 32">
            <a:extLst>
              <a:ext uri="{FF2B5EF4-FFF2-40B4-BE49-F238E27FC236}">
                <a16:creationId xmlns:a16="http://schemas.microsoft.com/office/drawing/2014/main" id="{0B0C7620-B351-3D4E-B970-4A9262FA0AA3}"/>
              </a:ext>
            </a:extLst>
          </p:cNvPr>
          <p:cNvPicPr>
            <a:picLocks noChangeAspect="1"/>
          </p:cNvPicPr>
          <p:nvPr/>
        </p:nvPicPr>
        <p:blipFill>
          <a:blip r:embed="rId2"/>
          <a:stretch>
            <a:fillRect/>
          </a:stretch>
        </p:blipFill>
        <p:spPr>
          <a:xfrm rot="5400000">
            <a:off x="8998955" y="1879284"/>
            <a:ext cx="1043985" cy="1241006"/>
          </a:xfrm>
          <a:prstGeom prst="rect">
            <a:avLst/>
          </a:prstGeom>
        </p:spPr>
      </p:pic>
    </p:spTree>
    <p:extLst>
      <p:ext uri="{BB962C8B-B14F-4D97-AF65-F5344CB8AC3E}">
        <p14:creationId xmlns:p14="http://schemas.microsoft.com/office/powerpoint/2010/main" val="29278259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82FCD6-7BB7-8C4D-B493-5AAD068A0B62}"/>
              </a:ext>
            </a:extLst>
          </p:cNvPr>
          <p:cNvSpPr>
            <a:spLocks noGrp="1"/>
          </p:cNvSpPr>
          <p:nvPr>
            <p:ph type="title"/>
          </p:nvPr>
        </p:nvSpPr>
        <p:spPr/>
        <p:txBody>
          <a:bodyPr/>
          <a:lstStyle/>
          <a:p>
            <a:r>
              <a:rPr lang="en-US" dirty="0"/>
              <a:t>Solution == Policy</a:t>
            </a:r>
          </a:p>
        </p:txBody>
      </p:sp>
      <p:sp>
        <p:nvSpPr>
          <p:cNvPr id="42" name="Content Placeholder 41">
            <a:extLst>
              <a:ext uri="{FF2B5EF4-FFF2-40B4-BE49-F238E27FC236}">
                <a16:creationId xmlns:a16="http://schemas.microsoft.com/office/drawing/2014/main" id="{E6EE13FF-BF09-7E43-8623-07C4C51A5895}"/>
              </a:ext>
            </a:extLst>
          </p:cNvPr>
          <p:cNvSpPr>
            <a:spLocks noGrp="1"/>
          </p:cNvSpPr>
          <p:nvPr>
            <p:ph sz="half" idx="1"/>
          </p:nvPr>
        </p:nvSpPr>
        <p:spPr>
          <a:xfrm>
            <a:off x="838199" y="1825625"/>
            <a:ext cx="5280843" cy="4351338"/>
          </a:xfrm>
        </p:spPr>
        <p:txBody>
          <a:bodyPr/>
          <a:lstStyle/>
          <a:p>
            <a:r>
              <a:rPr lang="en-US" dirty="0"/>
              <a:t>In search problems a solution was </a:t>
            </a:r>
            <a:r>
              <a:rPr lang="en-US" b="1" dirty="0"/>
              <a:t>a plan</a:t>
            </a:r>
            <a:r>
              <a:rPr lang="en-US" dirty="0"/>
              <a:t>: a sequence of action that corresponded to the shortest path from the start to a goal.</a:t>
            </a:r>
          </a:p>
          <a:p>
            <a:r>
              <a:rPr lang="en-US" dirty="0"/>
              <a:t>Because of the non-determinism in MDPs we cannot simply give a sequence of actions.</a:t>
            </a:r>
          </a:p>
          <a:p>
            <a:r>
              <a:rPr lang="en-US" dirty="0"/>
              <a:t>Instead, the solution to an MDP is a </a:t>
            </a:r>
            <a:r>
              <a:rPr lang="en-US" b="1" dirty="0"/>
              <a:t>policy.</a:t>
            </a:r>
            <a:r>
              <a:rPr lang="en-US" dirty="0"/>
              <a:t> A policy maps from a state onto the action to take if the agent is in that state.</a:t>
            </a:r>
          </a:p>
          <a:p>
            <a:pPr algn="ctr"/>
            <a:r>
              <a:rPr lang="en-US" sz="2500" dirty="0"/>
              <a:t>𝝿(s) = a</a:t>
            </a:r>
          </a:p>
          <a:p>
            <a:endParaRPr lang="en-US" dirty="0"/>
          </a:p>
        </p:txBody>
      </p:sp>
      <p:grpSp>
        <p:nvGrpSpPr>
          <p:cNvPr id="41" name="Group 40">
            <a:extLst>
              <a:ext uri="{FF2B5EF4-FFF2-40B4-BE49-F238E27FC236}">
                <a16:creationId xmlns:a16="http://schemas.microsoft.com/office/drawing/2014/main" id="{96630785-DDFA-4E44-8E16-1550F374B0DF}"/>
              </a:ext>
            </a:extLst>
          </p:cNvPr>
          <p:cNvGrpSpPr/>
          <p:nvPr/>
        </p:nvGrpSpPr>
        <p:grpSpPr>
          <a:xfrm>
            <a:off x="6280449" y="1819688"/>
            <a:ext cx="5067674" cy="3800757"/>
            <a:chOff x="3562163" y="2552996"/>
            <a:chExt cx="5067674" cy="3800757"/>
          </a:xfrm>
        </p:grpSpPr>
        <p:grpSp>
          <p:nvGrpSpPr>
            <p:cNvPr id="4" name="Group 3">
              <a:extLst>
                <a:ext uri="{FF2B5EF4-FFF2-40B4-BE49-F238E27FC236}">
                  <a16:creationId xmlns:a16="http://schemas.microsoft.com/office/drawing/2014/main" id="{04C0D61C-2485-7845-856B-C410B1E1D01E}"/>
                </a:ext>
              </a:extLst>
            </p:cNvPr>
            <p:cNvGrpSpPr/>
            <p:nvPr/>
          </p:nvGrpSpPr>
          <p:grpSpPr>
            <a:xfrm>
              <a:off x="3562163" y="2552996"/>
              <a:ext cx="5067674" cy="3800757"/>
              <a:chOff x="6253247" y="2160077"/>
              <a:chExt cx="5067674" cy="3800757"/>
            </a:xfrm>
            <a:solidFill>
              <a:schemeClr val="bg1"/>
            </a:solidFill>
          </p:grpSpPr>
          <p:grpSp>
            <p:nvGrpSpPr>
              <p:cNvPr id="6" name="Group 5">
                <a:extLst>
                  <a:ext uri="{FF2B5EF4-FFF2-40B4-BE49-F238E27FC236}">
                    <a16:creationId xmlns:a16="http://schemas.microsoft.com/office/drawing/2014/main" id="{68D2D8BD-474B-574F-8F4C-D8D3A8E8F5DC}"/>
                  </a:ext>
                </a:extLst>
              </p:cNvPr>
              <p:cNvGrpSpPr/>
              <p:nvPr/>
            </p:nvGrpSpPr>
            <p:grpSpPr>
              <a:xfrm>
                <a:off x="6253247" y="2160077"/>
                <a:ext cx="5067674" cy="3800757"/>
                <a:chOff x="6456556" y="2714547"/>
                <a:chExt cx="3657600" cy="2743201"/>
              </a:xfrm>
              <a:grpFill/>
            </p:grpSpPr>
            <p:sp>
              <p:nvSpPr>
                <p:cNvPr id="13" name="Rectangle 12">
                  <a:extLst>
                    <a:ext uri="{FF2B5EF4-FFF2-40B4-BE49-F238E27FC236}">
                      <a16:creationId xmlns:a16="http://schemas.microsoft.com/office/drawing/2014/main" id="{681DAA95-28B3-C948-B538-33FA6B267571}"/>
                    </a:ext>
                  </a:extLst>
                </p:cNvPr>
                <p:cNvSpPr/>
                <p:nvPr/>
              </p:nvSpPr>
              <p:spPr>
                <a:xfrm>
                  <a:off x="7364899" y="3635183"/>
                  <a:ext cx="914400" cy="914400"/>
                </a:xfrm>
                <a:prstGeom prst="rect">
                  <a:avLst/>
                </a:prstGeom>
                <a:solidFill>
                  <a:schemeClr val="bg2"/>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p>
              </p:txBody>
            </p:sp>
            <p:sp>
              <p:nvSpPr>
                <p:cNvPr id="14" name="Rectangle 13">
                  <a:extLst>
                    <a:ext uri="{FF2B5EF4-FFF2-40B4-BE49-F238E27FC236}">
                      <a16:creationId xmlns:a16="http://schemas.microsoft.com/office/drawing/2014/main" id="{1B4B2815-2A1E-C949-BAFF-FDAC70BC566B}"/>
                    </a:ext>
                  </a:extLst>
                </p:cNvPr>
                <p:cNvSpPr/>
                <p:nvPr/>
              </p:nvSpPr>
              <p:spPr>
                <a:xfrm>
                  <a:off x="9197683"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527C6151-4575-E347-B635-742C8A4E0501}"/>
                    </a:ext>
                  </a:extLst>
                </p:cNvPr>
                <p:cNvSpPr/>
                <p:nvPr/>
              </p:nvSpPr>
              <p:spPr>
                <a:xfrm>
                  <a:off x="7370344"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37B1059A-878D-B848-9671-F03C74A00278}"/>
                    </a:ext>
                  </a:extLst>
                </p:cNvPr>
                <p:cNvSpPr/>
                <p:nvPr/>
              </p:nvSpPr>
              <p:spPr>
                <a:xfrm>
                  <a:off x="8285356" y="27145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BED26B51-5026-4E42-A04C-8A8218B0914E}"/>
                    </a:ext>
                  </a:extLst>
                </p:cNvPr>
                <p:cNvSpPr/>
                <p:nvPr/>
              </p:nvSpPr>
              <p:spPr>
                <a:xfrm>
                  <a:off x="64565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E74804B7-1B70-FE4D-928C-3002866CD0BB}"/>
                    </a:ext>
                  </a:extLst>
                </p:cNvPr>
                <p:cNvSpPr/>
                <p:nvPr/>
              </p:nvSpPr>
              <p:spPr>
                <a:xfrm>
                  <a:off x="6457592"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2A5170FE-8D20-544F-8A6B-FFE7718EE2C3}"/>
                    </a:ext>
                  </a:extLst>
                </p:cNvPr>
                <p:cNvSpPr/>
                <p:nvPr/>
              </p:nvSpPr>
              <p:spPr>
                <a:xfrm>
                  <a:off x="82853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92BD7515-B5C0-824E-87CF-AF440FEFEEC8}"/>
                    </a:ext>
                  </a:extLst>
                </p:cNvPr>
                <p:cNvSpPr/>
                <p:nvPr/>
              </p:nvSpPr>
              <p:spPr>
                <a:xfrm>
                  <a:off x="91997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C834AE4-7DE8-BE47-BADB-50C4EECBA84F}"/>
                    </a:ext>
                  </a:extLst>
                </p:cNvPr>
                <p:cNvSpPr/>
                <p:nvPr/>
              </p:nvSpPr>
              <p:spPr>
                <a:xfrm>
                  <a:off x="64565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2B336957-3E6D-E249-94FE-91F5D5B1FE7D}"/>
                    </a:ext>
                  </a:extLst>
                </p:cNvPr>
                <p:cNvSpPr/>
                <p:nvPr/>
              </p:nvSpPr>
              <p:spPr>
                <a:xfrm>
                  <a:off x="73709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4C45D773-1DDD-CF48-8562-73174092E481}"/>
                    </a:ext>
                  </a:extLst>
                </p:cNvPr>
                <p:cNvSpPr/>
                <p:nvPr/>
              </p:nvSpPr>
              <p:spPr>
                <a:xfrm>
                  <a:off x="82853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A5C960A7-E996-6C4C-AC7E-CC764E97F4BD}"/>
                    </a:ext>
                  </a:extLst>
                </p:cNvPr>
                <p:cNvSpPr/>
                <p:nvPr/>
              </p:nvSpPr>
              <p:spPr>
                <a:xfrm>
                  <a:off x="91997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Rectangle 7">
                <a:extLst>
                  <a:ext uri="{FF2B5EF4-FFF2-40B4-BE49-F238E27FC236}">
                    <a16:creationId xmlns:a16="http://schemas.microsoft.com/office/drawing/2014/main" id="{418EB9FA-63D6-6E40-B3BC-B3C18683B155}"/>
                  </a:ext>
                </a:extLst>
              </p:cNvPr>
              <p:cNvSpPr/>
              <p:nvPr/>
            </p:nvSpPr>
            <p:spPr>
              <a:xfrm>
                <a:off x="10506606" y="3869194"/>
                <a:ext cx="431528" cy="369332"/>
              </a:xfrm>
              <a:prstGeom prst="rect">
                <a:avLst/>
              </a:prstGeom>
              <a:grpFill/>
              <a:ln w="38100">
                <a:solidFill>
                  <a:schemeClr val="accent1">
                    <a:shade val="50000"/>
                  </a:schemeClr>
                </a:solidFill>
              </a:ln>
            </p:spPr>
            <p:txBody>
              <a:bodyPr wrap="none">
                <a:spAutoFit/>
              </a:bodyPr>
              <a:lstStyle/>
              <a:p>
                <a:r>
                  <a:rPr lang="en-US" dirty="0"/>
                  <a:t>–1</a:t>
                </a:r>
              </a:p>
            </p:txBody>
          </p:sp>
          <p:sp>
            <p:nvSpPr>
              <p:cNvPr id="12" name="Rectangle 11">
                <a:extLst>
                  <a:ext uri="{FF2B5EF4-FFF2-40B4-BE49-F238E27FC236}">
                    <a16:creationId xmlns:a16="http://schemas.microsoft.com/office/drawing/2014/main" id="{52B689B9-CD3C-534A-A204-8E6A863623EB}"/>
                  </a:ext>
                </a:extLst>
              </p:cNvPr>
              <p:cNvSpPr/>
              <p:nvPr/>
            </p:nvSpPr>
            <p:spPr>
              <a:xfrm>
                <a:off x="10476863" y="2609047"/>
                <a:ext cx="447558" cy="369332"/>
              </a:xfrm>
              <a:prstGeom prst="rect">
                <a:avLst/>
              </a:prstGeom>
              <a:grpFill/>
              <a:ln w="38100">
                <a:solidFill>
                  <a:schemeClr val="accent1">
                    <a:shade val="50000"/>
                  </a:schemeClr>
                </a:solidFill>
              </a:ln>
            </p:spPr>
            <p:txBody>
              <a:bodyPr wrap="none">
                <a:spAutoFit/>
              </a:bodyPr>
              <a:lstStyle/>
              <a:p>
                <a:r>
                  <a:rPr lang="en-US" dirty="0"/>
                  <a:t>+1</a:t>
                </a:r>
              </a:p>
            </p:txBody>
          </p:sp>
        </p:grpSp>
        <p:cxnSp>
          <p:nvCxnSpPr>
            <p:cNvPr id="26" name="Straight Arrow Connector 25">
              <a:extLst>
                <a:ext uri="{FF2B5EF4-FFF2-40B4-BE49-F238E27FC236}">
                  <a16:creationId xmlns:a16="http://schemas.microsoft.com/office/drawing/2014/main" id="{8269D3AB-19CA-804A-8DC9-122BD7C621E1}"/>
                </a:ext>
              </a:extLst>
            </p:cNvPr>
            <p:cNvCxnSpPr/>
            <p:nvPr/>
          </p:nvCxnSpPr>
          <p:spPr>
            <a:xfrm>
              <a:off x="3997492" y="3186455"/>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3DAC39EE-3E39-F241-BA99-A6E93E581BC3}"/>
                </a:ext>
              </a:extLst>
            </p:cNvPr>
            <p:cNvCxnSpPr/>
            <p:nvPr/>
          </p:nvCxnSpPr>
          <p:spPr>
            <a:xfrm>
              <a:off x="5236062" y="3186455"/>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68CD8EEC-C5A1-ED43-BD86-789203C2AE87}"/>
                </a:ext>
              </a:extLst>
            </p:cNvPr>
            <p:cNvCxnSpPr/>
            <p:nvPr/>
          </p:nvCxnSpPr>
          <p:spPr>
            <a:xfrm>
              <a:off x="6503828" y="3186455"/>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3344E75B-76C0-EA42-9EEC-9A360FCFA6F2}"/>
                </a:ext>
              </a:extLst>
            </p:cNvPr>
            <p:cNvCxnSpPr>
              <a:cxnSpLocks/>
            </p:cNvCxnSpPr>
            <p:nvPr/>
          </p:nvCxnSpPr>
          <p:spPr>
            <a:xfrm flipV="1">
              <a:off x="4223122" y="4243474"/>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38B7709E-58D3-6045-A780-C32E90C546EB}"/>
                </a:ext>
              </a:extLst>
            </p:cNvPr>
            <p:cNvCxnSpPr>
              <a:cxnSpLocks/>
            </p:cNvCxnSpPr>
            <p:nvPr/>
          </p:nvCxnSpPr>
          <p:spPr>
            <a:xfrm flipV="1">
              <a:off x="4226669" y="5516988"/>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95849B1C-2D3B-DF48-9060-AAABEB088699}"/>
                </a:ext>
              </a:extLst>
            </p:cNvPr>
            <p:cNvCxnSpPr>
              <a:cxnSpLocks/>
            </p:cNvCxnSpPr>
            <p:nvPr/>
          </p:nvCxnSpPr>
          <p:spPr>
            <a:xfrm flipH="1">
              <a:off x="5187072" y="5720293"/>
              <a:ext cx="47040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05E532BF-2A4F-9D45-8F12-91317C9E17C0}"/>
                </a:ext>
              </a:extLst>
            </p:cNvPr>
            <p:cNvCxnSpPr>
              <a:cxnSpLocks/>
            </p:cNvCxnSpPr>
            <p:nvPr/>
          </p:nvCxnSpPr>
          <p:spPr>
            <a:xfrm flipH="1">
              <a:off x="6484688" y="5405968"/>
              <a:ext cx="47040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79C3F373-63AB-F74B-84BA-7F6E2D7A2A63}"/>
                </a:ext>
              </a:extLst>
            </p:cNvPr>
            <p:cNvCxnSpPr>
              <a:cxnSpLocks/>
            </p:cNvCxnSpPr>
            <p:nvPr/>
          </p:nvCxnSpPr>
          <p:spPr>
            <a:xfrm flipH="1">
              <a:off x="7758304" y="5720293"/>
              <a:ext cx="47040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3ECF36F9-AD2F-2F4D-8BB5-B3E55E3B121D}"/>
                </a:ext>
              </a:extLst>
            </p:cNvPr>
            <p:cNvSpPr txBox="1"/>
            <p:nvPr/>
          </p:nvSpPr>
          <p:spPr>
            <a:xfrm>
              <a:off x="6524838" y="5535627"/>
              <a:ext cx="418704" cy="369332"/>
            </a:xfrm>
            <a:prstGeom prst="rect">
              <a:avLst/>
            </a:prstGeom>
            <a:noFill/>
          </p:spPr>
          <p:txBody>
            <a:bodyPr wrap="none" rtlCol="0">
              <a:spAutoFit/>
            </a:bodyPr>
            <a:lstStyle/>
            <a:p>
              <a:r>
                <a:rPr lang="en-US" dirty="0"/>
                <a:t>or</a:t>
              </a:r>
            </a:p>
          </p:txBody>
        </p:sp>
        <p:cxnSp>
          <p:nvCxnSpPr>
            <p:cNvPr id="39" name="Straight Arrow Connector 38">
              <a:extLst>
                <a:ext uri="{FF2B5EF4-FFF2-40B4-BE49-F238E27FC236}">
                  <a16:creationId xmlns:a16="http://schemas.microsoft.com/office/drawing/2014/main" id="{A9A59655-2C54-B84A-AA2C-7E66FE4A36AA}"/>
                </a:ext>
              </a:extLst>
            </p:cNvPr>
            <p:cNvCxnSpPr>
              <a:cxnSpLocks/>
            </p:cNvCxnSpPr>
            <p:nvPr/>
          </p:nvCxnSpPr>
          <p:spPr>
            <a:xfrm flipV="1">
              <a:off x="6729458" y="5904959"/>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40DD11F0-E7A8-D446-A103-8E7A62C3F038}"/>
                </a:ext>
              </a:extLst>
            </p:cNvPr>
            <p:cNvCxnSpPr>
              <a:cxnSpLocks/>
            </p:cNvCxnSpPr>
            <p:nvPr/>
          </p:nvCxnSpPr>
          <p:spPr>
            <a:xfrm flipV="1">
              <a:off x="6719888" y="4262113"/>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grpSp>
      <p:pic>
        <p:nvPicPr>
          <p:cNvPr id="33" name="Picture 32">
            <a:extLst>
              <a:ext uri="{FF2B5EF4-FFF2-40B4-BE49-F238E27FC236}">
                <a16:creationId xmlns:a16="http://schemas.microsoft.com/office/drawing/2014/main" id="{0B0C7620-B351-3D4E-B970-4A9262FA0AA3}"/>
              </a:ext>
            </a:extLst>
          </p:cNvPr>
          <p:cNvPicPr>
            <a:picLocks noChangeAspect="1"/>
          </p:cNvPicPr>
          <p:nvPr/>
        </p:nvPicPr>
        <p:blipFill>
          <a:blip r:embed="rId2"/>
          <a:stretch>
            <a:fillRect/>
          </a:stretch>
        </p:blipFill>
        <p:spPr>
          <a:xfrm rot="10800000">
            <a:off x="8977804" y="3118339"/>
            <a:ext cx="1043985" cy="1241006"/>
          </a:xfrm>
          <a:prstGeom prst="rect">
            <a:avLst/>
          </a:prstGeom>
        </p:spPr>
      </p:pic>
      <p:sp>
        <p:nvSpPr>
          <p:cNvPr id="34" name="Google Shape;75;g92b3bf485b_0_0">
            <a:extLst>
              <a:ext uri="{FF2B5EF4-FFF2-40B4-BE49-F238E27FC236}">
                <a16:creationId xmlns:a16="http://schemas.microsoft.com/office/drawing/2014/main" id="{44C6CFD1-43FD-2E43-B62C-792329617561}"/>
              </a:ext>
            </a:extLst>
          </p:cNvPr>
          <p:cNvSpPr/>
          <p:nvPr/>
        </p:nvSpPr>
        <p:spPr>
          <a:xfrm>
            <a:off x="5424407" y="108489"/>
            <a:ext cx="4773478" cy="1559222"/>
          </a:xfrm>
          <a:prstGeom prst="wedgeRoundRectCallout">
            <a:avLst>
              <a:gd name="adj1" fmla="val 32476"/>
              <a:gd name="adj2" fmla="val 84947"/>
              <a:gd name="adj3" fmla="val 0"/>
            </a:avLst>
          </a:prstGeom>
          <a:solidFill>
            <a:schemeClr val="accent2"/>
          </a:solidFill>
          <a:ln>
            <a:noFill/>
          </a:ln>
        </p:spPr>
        <p:txBody>
          <a:bodyPr spcFirstLastPara="1" wrap="square" lIns="91425" tIns="91425" rIns="91425" bIns="91425" anchor="ctr" anchorCtr="0">
            <a:noAutofit/>
          </a:bodyPr>
          <a:lstStyle/>
          <a:p>
            <a:pPr algn="ctr">
              <a:buSzPts val="2500"/>
            </a:pPr>
            <a:r>
              <a:rPr lang="en-US" sz="2000" dirty="0">
                <a:sym typeface="Open Sans"/>
              </a:rPr>
              <a:t>Even though the policy told me to go right here, there’s no guarantee that me picking the action Right will result in me moving right. It’s stochastic! </a:t>
            </a:r>
            <a:endParaRPr lang="en-US" sz="2000" b="1" dirty="0">
              <a:latin typeface="Open Sans"/>
              <a:ea typeface="Open Sans"/>
              <a:cs typeface="Open Sans"/>
              <a:sym typeface="Open Sans"/>
            </a:endParaRPr>
          </a:p>
        </p:txBody>
      </p:sp>
    </p:spTree>
    <p:extLst>
      <p:ext uri="{BB962C8B-B14F-4D97-AF65-F5344CB8AC3E}">
        <p14:creationId xmlns:p14="http://schemas.microsoft.com/office/powerpoint/2010/main" val="41717050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82FCD6-7BB7-8C4D-B493-5AAD068A0B62}"/>
              </a:ext>
            </a:extLst>
          </p:cNvPr>
          <p:cNvSpPr>
            <a:spLocks noGrp="1"/>
          </p:cNvSpPr>
          <p:nvPr>
            <p:ph type="title"/>
          </p:nvPr>
        </p:nvSpPr>
        <p:spPr/>
        <p:txBody>
          <a:bodyPr/>
          <a:lstStyle/>
          <a:p>
            <a:r>
              <a:rPr lang="en-US" dirty="0"/>
              <a:t>Solution == Policy</a:t>
            </a:r>
          </a:p>
        </p:txBody>
      </p:sp>
      <p:sp>
        <p:nvSpPr>
          <p:cNvPr id="42" name="Content Placeholder 41">
            <a:extLst>
              <a:ext uri="{FF2B5EF4-FFF2-40B4-BE49-F238E27FC236}">
                <a16:creationId xmlns:a16="http://schemas.microsoft.com/office/drawing/2014/main" id="{E6EE13FF-BF09-7E43-8623-07C4C51A5895}"/>
              </a:ext>
            </a:extLst>
          </p:cNvPr>
          <p:cNvSpPr>
            <a:spLocks noGrp="1"/>
          </p:cNvSpPr>
          <p:nvPr>
            <p:ph sz="half" idx="1"/>
          </p:nvPr>
        </p:nvSpPr>
        <p:spPr>
          <a:xfrm>
            <a:off x="838199" y="1825625"/>
            <a:ext cx="5280843" cy="4351338"/>
          </a:xfrm>
        </p:spPr>
        <p:txBody>
          <a:bodyPr/>
          <a:lstStyle/>
          <a:p>
            <a:r>
              <a:rPr lang="en-US" dirty="0"/>
              <a:t>In search problems a solution was </a:t>
            </a:r>
            <a:r>
              <a:rPr lang="en-US" b="1" dirty="0"/>
              <a:t>a plan</a:t>
            </a:r>
            <a:r>
              <a:rPr lang="en-US" dirty="0"/>
              <a:t>: a sequence of action that corresponded to the shortest path from the start to a goal.</a:t>
            </a:r>
          </a:p>
          <a:p>
            <a:r>
              <a:rPr lang="en-US" dirty="0"/>
              <a:t>Because of the non-determinism in MDPs we cannot simply give a sequence of actions.</a:t>
            </a:r>
          </a:p>
          <a:p>
            <a:r>
              <a:rPr lang="en-US" dirty="0"/>
              <a:t>Instead, the solution to an MDP is a </a:t>
            </a:r>
            <a:r>
              <a:rPr lang="en-US" b="1" dirty="0"/>
              <a:t>policy.</a:t>
            </a:r>
            <a:r>
              <a:rPr lang="en-US" dirty="0"/>
              <a:t> A policy maps from a state onto the action to take if the agent is in that state.</a:t>
            </a:r>
          </a:p>
          <a:p>
            <a:pPr algn="ctr"/>
            <a:r>
              <a:rPr lang="en-US" sz="2500" dirty="0"/>
              <a:t>𝝿(s) = a</a:t>
            </a:r>
          </a:p>
          <a:p>
            <a:endParaRPr lang="en-US" dirty="0"/>
          </a:p>
        </p:txBody>
      </p:sp>
      <p:grpSp>
        <p:nvGrpSpPr>
          <p:cNvPr id="41" name="Group 40">
            <a:extLst>
              <a:ext uri="{FF2B5EF4-FFF2-40B4-BE49-F238E27FC236}">
                <a16:creationId xmlns:a16="http://schemas.microsoft.com/office/drawing/2014/main" id="{96630785-DDFA-4E44-8E16-1550F374B0DF}"/>
              </a:ext>
            </a:extLst>
          </p:cNvPr>
          <p:cNvGrpSpPr/>
          <p:nvPr/>
        </p:nvGrpSpPr>
        <p:grpSpPr>
          <a:xfrm>
            <a:off x="6280449" y="1819688"/>
            <a:ext cx="5067674" cy="3800757"/>
            <a:chOff x="3562163" y="2552996"/>
            <a:chExt cx="5067674" cy="3800757"/>
          </a:xfrm>
        </p:grpSpPr>
        <p:grpSp>
          <p:nvGrpSpPr>
            <p:cNvPr id="4" name="Group 3">
              <a:extLst>
                <a:ext uri="{FF2B5EF4-FFF2-40B4-BE49-F238E27FC236}">
                  <a16:creationId xmlns:a16="http://schemas.microsoft.com/office/drawing/2014/main" id="{04C0D61C-2485-7845-856B-C410B1E1D01E}"/>
                </a:ext>
              </a:extLst>
            </p:cNvPr>
            <p:cNvGrpSpPr/>
            <p:nvPr/>
          </p:nvGrpSpPr>
          <p:grpSpPr>
            <a:xfrm>
              <a:off x="3562163" y="2552996"/>
              <a:ext cx="5067674" cy="3800757"/>
              <a:chOff x="6253247" y="2160077"/>
              <a:chExt cx="5067674" cy="3800757"/>
            </a:xfrm>
            <a:solidFill>
              <a:schemeClr val="bg1"/>
            </a:solidFill>
          </p:grpSpPr>
          <p:grpSp>
            <p:nvGrpSpPr>
              <p:cNvPr id="6" name="Group 5">
                <a:extLst>
                  <a:ext uri="{FF2B5EF4-FFF2-40B4-BE49-F238E27FC236}">
                    <a16:creationId xmlns:a16="http://schemas.microsoft.com/office/drawing/2014/main" id="{68D2D8BD-474B-574F-8F4C-D8D3A8E8F5DC}"/>
                  </a:ext>
                </a:extLst>
              </p:cNvPr>
              <p:cNvGrpSpPr/>
              <p:nvPr/>
            </p:nvGrpSpPr>
            <p:grpSpPr>
              <a:xfrm>
                <a:off x="6253247" y="2160077"/>
                <a:ext cx="5067674" cy="3800757"/>
                <a:chOff x="6456556" y="2714547"/>
                <a:chExt cx="3657600" cy="2743201"/>
              </a:xfrm>
              <a:grpFill/>
            </p:grpSpPr>
            <p:sp>
              <p:nvSpPr>
                <p:cNvPr id="13" name="Rectangle 12">
                  <a:extLst>
                    <a:ext uri="{FF2B5EF4-FFF2-40B4-BE49-F238E27FC236}">
                      <a16:creationId xmlns:a16="http://schemas.microsoft.com/office/drawing/2014/main" id="{681DAA95-28B3-C948-B538-33FA6B267571}"/>
                    </a:ext>
                  </a:extLst>
                </p:cNvPr>
                <p:cNvSpPr/>
                <p:nvPr/>
              </p:nvSpPr>
              <p:spPr>
                <a:xfrm>
                  <a:off x="7364899" y="3635183"/>
                  <a:ext cx="914400" cy="914400"/>
                </a:xfrm>
                <a:prstGeom prst="rect">
                  <a:avLst/>
                </a:prstGeom>
                <a:solidFill>
                  <a:schemeClr val="bg2"/>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p>
              </p:txBody>
            </p:sp>
            <p:sp>
              <p:nvSpPr>
                <p:cNvPr id="14" name="Rectangle 13">
                  <a:extLst>
                    <a:ext uri="{FF2B5EF4-FFF2-40B4-BE49-F238E27FC236}">
                      <a16:creationId xmlns:a16="http://schemas.microsoft.com/office/drawing/2014/main" id="{1B4B2815-2A1E-C949-BAFF-FDAC70BC566B}"/>
                    </a:ext>
                  </a:extLst>
                </p:cNvPr>
                <p:cNvSpPr/>
                <p:nvPr/>
              </p:nvSpPr>
              <p:spPr>
                <a:xfrm>
                  <a:off x="9197683"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527C6151-4575-E347-B635-742C8A4E0501}"/>
                    </a:ext>
                  </a:extLst>
                </p:cNvPr>
                <p:cNvSpPr/>
                <p:nvPr/>
              </p:nvSpPr>
              <p:spPr>
                <a:xfrm>
                  <a:off x="7370344"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37B1059A-878D-B848-9671-F03C74A00278}"/>
                    </a:ext>
                  </a:extLst>
                </p:cNvPr>
                <p:cNvSpPr/>
                <p:nvPr/>
              </p:nvSpPr>
              <p:spPr>
                <a:xfrm>
                  <a:off x="8285356" y="27145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BED26B51-5026-4E42-A04C-8A8218B0914E}"/>
                    </a:ext>
                  </a:extLst>
                </p:cNvPr>
                <p:cNvSpPr/>
                <p:nvPr/>
              </p:nvSpPr>
              <p:spPr>
                <a:xfrm>
                  <a:off x="64565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E74804B7-1B70-FE4D-928C-3002866CD0BB}"/>
                    </a:ext>
                  </a:extLst>
                </p:cNvPr>
                <p:cNvSpPr/>
                <p:nvPr/>
              </p:nvSpPr>
              <p:spPr>
                <a:xfrm>
                  <a:off x="6457592"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2A5170FE-8D20-544F-8A6B-FFE7718EE2C3}"/>
                    </a:ext>
                  </a:extLst>
                </p:cNvPr>
                <p:cNvSpPr/>
                <p:nvPr/>
              </p:nvSpPr>
              <p:spPr>
                <a:xfrm>
                  <a:off x="82853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92BD7515-B5C0-824E-87CF-AF440FEFEEC8}"/>
                    </a:ext>
                  </a:extLst>
                </p:cNvPr>
                <p:cNvSpPr/>
                <p:nvPr/>
              </p:nvSpPr>
              <p:spPr>
                <a:xfrm>
                  <a:off x="91997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C834AE4-7DE8-BE47-BADB-50C4EECBA84F}"/>
                    </a:ext>
                  </a:extLst>
                </p:cNvPr>
                <p:cNvSpPr/>
                <p:nvPr/>
              </p:nvSpPr>
              <p:spPr>
                <a:xfrm>
                  <a:off x="64565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2B336957-3E6D-E249-94FE-91F5D5B1FE7D}"/>
                    </a:ext>
                  </a:extLst>
                </p:cNvPr>
                <p:cNvSpPr/>
                <p:nvPr/>
              </p:nvSpPr>
              <p:spPr>
                <a:xfrm>
                  <a:off x="73709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4C45D773-1DDD-CF48-8562-73174092E481}"/>
                    </a:ext>
                  </a:extLst>
                </p:cNvPr>
                <p:cNvSpPr/>
                <p:nvPr/>
              </p:nvSpPr>
              <p:spPr>
                <a:xfrm>
                  <a:off x="82853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A5C960A7-E996-6C4C-AC7E-CC764E97F4BD}"/>
                    </a:ext>
                  </a:extLst>
                </p:cNvPr>
                <p:cNvSpPr/>
                <p:nvPr/>
              </p:nvSpPr>
              <p:spPr>
                <a:xfrm>
                  <a:off x="91997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Rectangle 7">
                <a:extLst>
                  <a:ext uri="{FF2B5EF4-FFF2-40B4-BE49-F238E27FC236}">
                    <a16:creationId xmlns:a16="http://schemas.microsoft.com/office/drawing/2014/main" id="{418EB9FA-63D6-6E40-B3BC-B3C18683B155}"/>
                  </a:ext>
                </a:extLst>
              </p:cNvPr>
              <p:cNvSpPr/>
              <p:nvPr/>
            </p:nvSpPr>
            <p:spPr>
              <a:xfrm>
                <a:off x="10506606" y="3869194"/>
                <a:ext cx="431528" cy="369332"/>
              </a:xfrm>
              <a:prstGeom prst="rect">
                <a:avLst/>
              </a:prstGeom>
              <a:grpFill/>
              <a:ln w="38100">
                <a:solidFill>
                  <a:schemeClr val="accent1">
                    <a:shade val="50000"/>
                  </a:schemeClr>
                </a:solidFill>
              </a:ln>
            </p:spPr>
            <p:txBody>
              <a:bodyPr wrap="none">
                <a:spAutoFit/>
              </a:bodyPr>
              <a:lstStyle/>
              <a:p>
                <a:r>
                  <a:rPr lang="en-US" dirty="0"/>
                  <a:t>–1</a:t>
                </a:r>
              </a:p>
            </p:txBody>
          </p:sp>
          <p:sp>
            <p:nvSpPr>
              <p:cNvPr id="12" name="Rectangle 11">
                <a:extLst>
                  <a:ext uri="{FF2B5EF4-FFF2-40B4-BE49-F238E27FC236}">
                    <a16:creationId xmlns:a16="http://schemas.microsoft.com/office/drawing/2014/main" id="{52B689B9-CD3C-534A-A204-8E6A863623EB}"/>
                  </a:ext>
                </a:extLst>
              </p:cNvPr>
              <p:cNvSpPr/>
              <p:nvPr/>
            </p:nvSpPr>
            <p:spPr>
              <a:xfrm>
                <a:off x="10476863" y="2609047"/>
                <a:ext cx="447558" cy="369332"/>
              </a:xfrm>
              <a:prstGeom prst="rect">
                <a:avLst/>
              </a:prstGeom>
              <a:grpFill/>
              <a:ln w="38100">
                <a:solidFill>
                  <a:schemeClr val="accent1">
                    <a:shade val="50000"/>
                  </a:schemeClr>
                </a:solidFill>
              </a:ln>
            </p:spPr>
            <p:txBody>
              <a:bodyPr wrap="none">
                <a:spAutoFit/>
              </a:bodyPr>
              <a:lstStyle/>
              <a:p>
                <a:r>
                  <a:rPr lang="en-US" dirty="0"/>
                  <a:t>+1</a:t>
                </a:r>
              </a:p>
            </p:txBody>
          </p:sp>
        </p:grpSp>
        <p:cxnSp>
          <p:nvCxnSpPr>
            <p:cNvPr id="26" name="Straight Arrow Connector 25">
              <a:extLst>
                <a:ext uri="{FF2B5EF4-FFF2-40B4-BE49-F238E27FC236}">
                  <a16:creationId xmlns:a16="http://schemas.microsoft.com/office/drawing/2014/main" id="{8269D3AB-19CA-804A-8DC9-122BD7C621E1}"/>
                </a:ext>
              </a:extLst>
            </p:cNvPr>
            <p:cNvCxnSpPr/>
            <p:nvPr/>
          </p:nvCxnSpPr>
          <p:spPr>
            <a:xfrm>
              <a:off x="3997492" y="3186455"/>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3DAC39EE-3E39-F241-BA99-A6E93E581BC3}"/>
                </a:ext>
              </a:extLst>
            </p:cNvPr>
            <p:cNvCxnSpPr/>
            <p:nvPr/>
          </p:nvCxnSpPr>
          <p:spPr>
            <a:xfrm>
              <a:off x="5236062" y="3186455"/>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68CD8EEC-C5A1-ED43-BD86-789203C2AE87}"/>
                </a:ext>
              </a:extLst>
            </p:cNvPr>
            <p:cNvCxnSpPr/>
            <p:nvPr/>
          </p:nvCxnSpPr>
          <p:spPr>
            <a:xfrm>
              <a:off x="6503828" y="3186455"/>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3344E75B-76C0-EA42-9EEC-9A360FCFA6F2}"/>
                </a:ext>
              </a:extLst>
            </p:cNvPr>
            <p:cNvCxnSpPr>
              <a:cxnSpLocks/>
            </p:cNvCxnSpPr>
            <p:nvPr/>
          </p:nvCxnSpPr>
          <p:spPr>
            <a:xfrm flipV="1">
              <a:off x="4223122" y="4243474"/>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38B7709E-58D3-6045-A780-C32E90C546EB}"/>
                </a:ext>
              </a:extLst>
            </p:cNvPr>
            <p:cNvCxnSpPr>
              <a:cxnSpLocks/>
            </p:cNvCxnSpPr>
            <p:nvPr/>
          </p:nvCxnSpPr>
          <p:spPr>
            <a:xfrm flipV="1">
              <a:off x="4226669" y="5516988"/>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95849B1C-2D3B-DF48-9060-AAABEB088699}"/>
                </a:ext>
              </a:extLst>
            </p:cNvPr>
            <p:cNvCxnSpPr>
              <a:cxnSpLocks/>
            </p:cNvCxnSpPr>
            <p:nvPr/>
          </p:nvCxnSpPr>
          <p:spPr>
            <a:xfrm flipH="1">
              <a:off x="5187072" y="5720293"/>
              <a:ext cx="47040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05E532BF-2A4F-9D45-8F12-91317C9E17C0}"/>
                </a:ext>
              </a:extLst>
            </p:cNvPr>
            <p:cNvCxnSpPr>
              <a:cxnSpLocks/>
            </p:cNvCxnSpPr>
            <p:nvPr/>
          </p:nvCxnSpPr>
          <p:spPr>
            <a:xfrm flipH="1">
              <a:off x="6484688" y="5405968"/>
              <a:ext cx="47040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79C3F373-63AB-F74B-84BA-7F6E2D7A2A63}"/>
                </a:ext>
              </a:extLst>
            </p:cNvPr>
            <p:cNvCxnSpPr>
              <a:cxnSpLocks/>
            </p:cNvCxnSpPr>
            <p:nvPr/>
          </p:nvCxnSpPr>
          <p:spPr>
            <a:xfrm flipH="1">
              <a:off x="7758304" y="5720293"/>
              <a:ext cx="47040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3ECF36F9-AD2F-2F4D-8BB5-B3E55E3B121D}"/>
                </a:ext>
              </a:extLst>
            </p:cNvPr>
            <p:cNvSpPr txBox="1"/>
            <p:nvPr/>
          </p:nvSpPr>
          <p:spPr>
            <a:xfrm>
              <a:off x="6524838" y="5535627"/>
              <a:ext cx="418704" cy="369332"/>
            </a:xfrm>
            <a:prstGeom prst="rect">
              <a:avLst/>
            </a:prstGeom>
            <a:noFill/>
          </p:spPr>
          <p:txBody>
            <a:bodyPr wrap="none" rtlCol="0">
              <a:spAutoFit/>
            </a:bodyPr>
            <a:lstStyle/>
            <a:p>
              <a:r>
                <a:rPr lang="en-US" dirty="0"/>
                <a:t>or</a:t>
              </a:r>
            </a:p>
          </p:txBody>
        </p:sp>
        <p:cxnSp>
          <p:nvCxnSpPr>
            <p:cNvPr id="39" name="Straight Arrow Connector 38">
              <a:extLst>
                <a:ext uri="{FF2B5EF4-FFF2-40B4-BE49-F238E27FC236}">
                  <a16:creationId xmlns:a16="http://schemas.microsoft.com/office/drawing/2014/main" id="{A9A59655-2C54-B84A-AA2C-7E66FE4A36AA}"/>
                </a:ext>
              </a:extLst>
            </p:cNvPr>
            <p:cNvCxnSpPr>
              <a:cxnSpLocks/>
            </p:cNvCxnSpPr>
            <p:nvPr/>
          </p:nvCxnSpPr>
          <p:spPr>
            <a:xfrm flipV="1">
              <a:off x="6729458" y="5904959"/>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40DD11F0-E7A8-D446-A103-8E7A62C3F038}"/>
                </a:ext>
              </a:extLst>
            </p:cNvPr>
            <p:cNvCxnSpPr>
              <a:cxnSpLocks/>
            </p:cNvCxnSpPr>
            <p:nvPr/>
          </p:nvCxnSpPr>
          <p:spPr>
            <a:xfrm flipV="1">
              <a:off x="6719888" y="4262113"/>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grpSp>
      <p:pic>
        <p:nvPicPr>
          <p:cNvPr id="33" name="Picture 32">
            <a:extLst>
              <a:ext uri="{FF2B5EF4-FFF2-40B4-BE49-F238E27FC236}">
                <a16:creationId xmlns:a16="http://schemas.microsoft.com/office/drawing/2014/main" id="{0B0C7620-B351-3D4E-B970-4A9262FA0AA3}"/>
              </a:ext>
            </a:extLst>
          </p:cNvPr>
          <p:cNvPicPr>
            <a:picLocks noChangeAspect="1"/>
          </p:cNvPicPr>
          <p:nvPr/>
        </p:nvPicPr>
        <p:blipFill>
          <a:blip r:embed="rId2"/>
          <a:stretch>
            <a:fillRect/>
          </a:stretch>
        </p:blipFill>
        <p:spPr>
          <a:xfrm>
            <a:off x="9031474" y="1770068"/>
            <a:ext cx="1043985" cy="1241006"/>
          </a:xfrm>
          <a:prstGeom prst="rect">
            <a:avLst/>
          </a:prstGeom>
        </p:spPr>
      </p:pic>
    </p:spTree>
    <p:extLst>
      <p:ext uri="{BB962C8B-B14F-4D97-AF65-F5344CB8AC3E}">
        <p14:creationId xmlns:p14="http://schemas.microsoft.com/office/powerpoint/2010/main" val="23844354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82FCD6-7BB7-8C4D-B493-5AAD068A0B62}"/>
              </a:ext>
            </a:extLst>
          </p:cNvPr>
          <p:cNvSpPr>
            <a:spLocks noGrp="1"/>
          </p:cNvSpPr>
          <p:nvPr>
            <p:ph type="title"/>
          </p:nvPr>
        </p:nvSpPr>
        <p:spPr/>
        <p:txBody>
          <a:bodyPr/>
          <a:lstStyle/>
          <a:p>
            <a:r>
              <a:rPr lang="en-US" dirty="0"/>
              <a:t>Solution == Policy</a:t>
            </a:r>
          </a:p>
        </p:txBody>
      </p:sp>
      <p:sp>
        <p:nvSpPr>
          <p:cNvPr id="42" name="Content Placeholder 41">
            <a:extLst>
              <a:ext uri="{FF2B5EF4-FFF2-40B4-BE49-F238E27FC236}">
                <a16:creationId xmlns:a16="http://schemas.microsoft.com/office/drawing/2014/main" id="{E6EE13FF-BF09-7E43-8623-07C4C51A5895}"/>
              </a:ext>
            </a:extLst>
          </p:cNvPr>
          <p:cNvSpPr>
            <a:spLocks noGrp="1"/>
          </p:cNvSpPr>
          <p:nvPr>
            <p:ph sz="half" idx="1"/>
          </p:nvPr>
        </p:nvSpPr>
        <p:spPr>
          <a:xfrm>
            <a:off x="838199" y="1825625"/>
            <a:ext cx="5280843" cy="4351338"/>
          </a:xfrm>
        </p:spPr>
        <p:txBody>
          <a:bodyPr/>
          <a:lstStyle/>
          <a:p>
            <a:r>
              <a:rPr lang="en-US" dirty="0"/>
              <a:t>In search problems a solution was </a:t>
            </a:r>
            <a:r>
              <a:rPr lang="en-US" b="1" dirty="0"/>
              <a:t>a plan</a:t>
            </a:r>
            <a:r>
              <a:rPr lang="en-US" dirty="0"/>
              <a:t>: a sequence of action that corresponded to the shortest path from the start to a goal.</a:t>
            </a:r>
          </a:p>
          <a:p>
            <a:r>
              <a:rPr lang="en-US" dirty="0"/>
              <a:t>Because of the non-determinism in MDPs we cannot simply give a sequence of actions.</a:t>
            </a:r>
          </a:p>
          <a:p>
            <a:r>
              <a:rPr lang="en-US" dirty="0"/>
              <a:t>Instead, the solution to an MDP is a </a:t>
            </a:r>
            <a:r>
              <a:rPr lang="en-US" b="1" dirty="0"/>
              <a:t>policy.</a:t>
            </a:r>
            <a:r>
              <a:rPr lang="en-US" dirty="0"/>
              <a:t> A policy maps from a state onto the action to take if the agent is in that state.</a:t>
            </a:r>
          </a:p>
          <a:p>
            <a:pPr algn="ctr"/>
            <a:r>
              <a:rPr lang="en-US" sz="2500" dirty="0"/>
              <a:t>𝝿(s) = a</a:t>
            </a:r>
          </a:p>
          <a:p>
            <a:endParaRPr lang="en-US" dirty="0"/>
          </a:p>
        </p:txBody>
      </p:sp>
      <p:grpSp>
        <p:nvGrpSpPr>
          <p:cNvPr id="41" name="Group 40">
            <a:extLst>
              <a:ext uri="{FF2B5EF4-FFF2-40B4-BE49-F238E27FC236}">
                <a16:creationId xmlns:a16="http://schemas.microsoft.com/office/drawing/2014/main" id="{96630785-DDFA-4E44-8E16-1550F374B0DF}"/>
              </a:ext>
            </a:extLst>
          </p:cNvPr>
          <p:cNvGrpSpPr/>
          <p:nvPr/>
        </p:nvGrpSpPr>
        <p:grpSpPr>
          <a:xfrm>
            <a:off x="6280449" y="1819688"/>
            <a:ext cx="5067674" cy="3800757"/>
            <a:chOff x="3562163" y="2552996"/>
            <a:chExt cx="5067674" cy="3800757"/>
          </a:xfrm>
        </p:grpSpPr>
        <p:grpSp>
          <p:nvGrpSpPr>
            <p:cNvPr id="4" name="Group 3">
              <a:extLst>
                <a:ext uri="{FF2B5EF4-FFF2-40B4-BE49-F238E27FC236}">
                  <a16:creationId xmlns:a16="http://schemas.microsoft.com/office/drawing/2014/main" id="{04C0D61C-2485-7845-856B-C410B1E1D01E}"/>
                </a:ext>
              </a:extLst>
            </p:cNvPr>
            <p:cNvGrpSpPr/>
            <p:nvPr/>
          </p:nvGrpSpPr>
          <p:grpSpPr>
            <a:xfrm>
              <a:off x="3562163" y="2552996"/>
              <a:ext cx="5067674" cy="3800757"/>
              <a:chOff x="6253247" y="2160077"/>
              <a:chExt cx="5067674" cy="3800757"/>
            </a:xfrm>
            <a:solidFill>
              <a:schemeClr val="bg1"/>
            </a:solidFill>
          </p:grpSpPr>
          <p:grpSp>
            <p:nvGrpSpPr>
              <p:cNvPr id="6" name="Group 5">
                <a:extLst>
                  <a:ext uri="{FF2B5EF4-FFF2-40B4-BE49-F238E27FC236}">
                    <a16:creationId xmlns:a16="http://schemas.microsoft.com/office/drawing/2014/main" id="{68D2D8BD-474B-574F-8F4C-D8D3A8E8F5DC}"/>
                  </a:ext>
                </a:extLst>
              </p:cNvPr>
              <p:cNvGrpSpPr/>
              <p:nvPr/>
            </p:nvGrpSpPr>
            <p:grpSpPr>
              <a:xfrm>
                <a:off x="6253247" y="2160077"/>
                <a:ext cx="5067674" cy="3800757"/>
                <a:chOff x="6456556" y="2714547"/>
                <a:chExt cx="3657600" cy="2743201"/>
              </a:xfrm>
              <a:grpFill/>
            </p:grpSpPr>
            <p:sp>
              <p:nvSpPr>
                <p:cNvPr id="13" name="Rectangle 12">
                  <a:extLst>
                    <a:ext uri="{FF2B5EF4-FFF2-40B4-BE49-F238E27FC236}">
                      <a16:creationId xmlns:a16="http://schemas.microsoft.com/office/drawing/2014/main" id="{681DAA95-28B3-C948-B538-33FA6B267571}"/>
                    </a:ext>
                  </a:extLst>
                </p:cNvPr>
                <p:cNvSpPr/>
                <p:nvPr/>
              </p:nvSpPr>
              <p:spPr>
                <a:xfrm>
                  <a:off x="7364899" y="3635183"/>
                  <a:ext cx="914400" cy="914400"/>
                </a:xfrm>
                <a:prstGeom prst="rect">
                  <a:avLst/>
                </a:prstGeom>
                <a:solidFill>
                  <a:schemeClr val="bg2"/>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p>
              </p:txBody>
            </p:sp>
            <p:sp>
              <p:nvSpPr>
                <p:cNvPr id="14" name="Rectangle 13">
                  <a:extLst>
                    <a:ext uri="{FF2B5EF4-FFF2-40B4-BE49-F238E27FC236}">
                      <a16:creationId xmlns:a16="http://schemas.microsoft.com/office/drawing/2014/main" id="{1B4B2815-2A1E-C949-BAFF-FDAC70BC566B}"/>
                    </a:ext>
                  </a:extLst>
                </p:cNvPr>
                <p:cNvSpPr/>
                <p:nvPr/>
              </p:nvSpPr>
              <p:spPr>
                <a:xfrm>
                  <a:off x="9197683"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527C6151-4575-E347-B635-742C8A4E0501}"/>
                    </a:ext>
                  </a:extLst>
                </p:cNvPr>
                <p:cNvSpPr/>
                <p:nvPr/>
              </p:nvSpPr>
              <p:spPr>
                <a:xfrm>
                  <a:off x="7370344"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37B1059A-878D-B848-9671-F03C74A00278}"/>
                    </a:ext>
                  </a:extLst>
                </p:cNvPr>
                <p:cNvSpPr/>
                <p:nvPr/>
              </p:nvSpPr>
              <p:spPr>
                <a:xfrm>
                  <a:off x="8285356" y="27145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BED26B51-5026-4E42-A04C-8A8218B0914E}"/>
                    </a:ext>
                  </a:extLst>
                </p:cNvPr>
                <p:cNvSpPr/>
                <p:nvPr/>
              </p:nvSpPr>
              <p:spPr>
                <a:xfrm>
                  <a:off x="64565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E74804B7-1B70-FE4D-928C-3002866CD0BB}"/>
                    </a:ext>
                  </a:extLst>
                </p:cNvPr>
                <p:cNvSpPr/>
                <p:nvPr/>
              </p:nvSpPr>
              <p:spPr>
                <a:xfrm>
                  <a:off x="6457592"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2A5170FE-8D20-544F-8A6B-FFE7718EE2C3}"/>
                    </a:ext>
                  </a:extLst>
                </p:cNvPr>
                <p:cNvSpPr/>
                <p:nvPr/>
              </p:nvSpPr>
              <p:spPr>
                <a:xfrm>
                  <a:off x="82853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92BD7515-B5C0-824E-87CF-AF440FEFEEC8}"/>
                    </a:ext>
                  </a:extLst>
                </p:cNvPr>
                <p:cNvSpPr/>
                <p:nvPr/>
              </p:nvSpPr>
              <p:spPr>
                <a:xfrm>
                  <a:off x="91997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C834AE4-7DE8-BE47-BADB-50C4EECBA84F}"/>
                    </a:ext>
                  </a:extLst>
                </p:cNvPr>
                <p:cNvSpPr/>
                <p:nvPr/>
              </p:nvSpPr>
              <p:spPr>
                <a:xfrm>
                  <a:off x="64565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2B336957-3E6D-E249-94FE-91F5D5B1FE7D}"/>
                    </a:ext>
                  </a:extLst>
                </p:cNvPr>
                <p:cNvSpPr/>
                <p:nvPr/>
              </p:nvSpPr>
              <p:spPr>
                <a:xfrm>
                  <a:off x="73709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4C45D773-1DDD-CF48-8562-73174092E481}"/>
                    </a:ext>
                  </a:extLst>
                </p:cNvPr>
                <p:cNvSpPr/>
                <p:nvPr/>
              </p:nvSpPr>
              <p:spPr>
                <a:xfrm>
                  <a:off x="82853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A5C960A7-E996-6C4C-AC7E-CC764E97F4BD}"/>
                    </a:ext>
                  </a:extLst>
                </p:cNvPr>
                <p:cNvSpPr/>
                <p:nvPr/>
              </p:nvSpPr>
              <p:spPr>
                <a:xfrm>
                  <a:off x="91997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Rectangle 7">
                <a:extLst>
                  <a:ext uri="{FF2B5EF4-FFF2-40B4-BE49-F238E27FC236}">
                    <a16:creationId xmlns:a16="http://schemas.microsoft.com/office/drawing/2014/main" id="{418EB9FA-63D6-6E40-B3BC-B3C18683B155}"/>
                  </a:ext>
                </a:extLst>
              </p:cNvPr>
              <p:cNvSpPr/>
              <p:nvPr/>
            </p:nvSpPr>
            <p:spPr>
              <a:xfrm>
                <a:off x="10506606" y="3869194"/>
                <a:ext cx="431528" cy="369332"/>
              </a:xfrm>
              <a:prstGeom prst="rect">
                <a:avLst/>
              </a:prstGeom>
              <a:grpFill/>
              <a:ln w="38100">
                <a:solidFill>
                  <a:schemeClr val="accent1">
                    <a:shade val="50000"/>
                  </a:schemeClr>
                </a:solidFill>
              </a:ln>
            </p:spPr>
            <p:txBody>
              <a:bodyPr wrap="none">
                <a:spAutoFit/>
              </a:bodyPr>
              <a:lstStyle/>
              <a:p>
                <a:r>
                  <a:rPr lang="en-US" dirty="0"/>
                  <a:t>–1</a:t>
                </a:r>
              </a:p>
            </p:txBody>
          </p:sp>
          <p:sp>
            <p:nvSpPr>
              <p:cNvPr id="12" name="Rectangle 11">
                <a:extLst>
                  <a:ext uri="{FF2B5EF4-FFF2-40B4-BE49-F238E27FC236}">
                    <a16:creationId xmlns:a16="http://schemas.microsoft.com/office/drawing/2014/main" id="{52B689B9-CD3C-534A-A204-8E6A863623EB}"/>
                  </a:ext>
                </a:extLst>
              </p:cNvPr>
              <p:cNvSpPr/>
              <p:nvPr/>
            </p:nvSpPr>
            <p:spPr>
              <a:xfrm>
                <a:off x="10476863" y="2609047"/>
                <a:ext cx="447558" cy="369332"/>
              </a:xfrm>
              <a:prstGeom prst="rect">
                <a:avLst/>
              </a:prstGeom>
              <a:grpFill/>
              <a:ln w="38100">
                <a:solidFill>
                  <a:schemeClr val="accent1">
                    <a:shade val="50000"/>
                  </a:schemeClr>
                </a:solidFill>
              </a:ln>
            </p:spPr>
            <p:txBody>
              <a:bodyPr wrap="none">
                <a:spAutoFit/>
              </a:bodyPr>
              <a:lstStyle/>
              <a:p>
                <a:r>
                  <a:rPr lang="en-US" dirty="0"/>
                  <a:t>+1</a:t>
                </a:r>
              </a:p>
            </p:txBody>
          </p:sp>
        </p:grpSp>
        <p:cxnSp>
          <p:nvCxnSpPr>
            <p:cNvPr id="26" name="Straight Arrow Connector 25">
              <a:extLst>
                <a:ext uri="{FF2B5EF4-FFF2-40B4-BE49-F238E27FC236}">
                  <a16:creationId xmlns:a16="http://schemas.microsoft.com/office/drawing/2014/main" id="{8269D3AB-19CA-804A-8DC9-122BD7C621E1}"/>
                </a:ext>
              </a:extLst>
            </p:cNvPr>
            <p:cNvCxnSpPr/>
            <p:nvPr/>
          </p:nvCxnSpPr>
          <p:spPr>
            <a:xfrm>
              <a:off x="3997492" y="3186455"/>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3DAC39EE-3E39-F241-BA99-A6E93E581BC3}"/>
                </a:ext>
              </a:extLst>
            </p:cNvPr>
            <p:cNvCxnSpPr/>
            <p:nvPr/>
          </p:nvCxnSpPr>
          <p:spPr>
            <a:xfrm>
              <a:off x="5236062" y="3186455"/>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68CD8EEC-C5A1-ED43-BD86-789203C2AE87}"/>
                </a:ext>
              </a:extLst>
            </p:cNvPr>
            <p:cNvCxnSpPr/>
            <p:nvPr/>
          </p:nvCxnSpPr>
          <p:spPr>
            <a:xfrm>
              <a:off x="6503828" y="3186455"/>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3344E75B-76C0-EA42-9EEC-9A360FCFA6F2}"/>
                </a:ext>
              </a:extLst>
            </p:cNvPr>
            <p:cNvCxnSpPr>
              <a:cxnSpLocks/>
            </p:cNvCxnSpPr>
            <p:nvPr/>
          </p:nvCxnSpPr>
          <p:spPr>
            <a:xfrm flipV="1">
              <a:off x="4223122" y="4243474"/>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38B7709E-58D3-6045-A780-C32E90C546EB}"/>
                </a:ext>
              </a:extLst>
            </p:cNvPr>
            <p:cNvCxnSpPr>
              <a:cxnSpLocks/>
            </p:cNvCxnSpPr>
            <p:nvPr/>
          </p:nvCxnSpPr>
          <p:spPr>
            <a:xfrm flipV="1">
              <a:off x="4226669" y="5516988"/>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95849B1C-2D3B-DF48-9060-AAABEB088699}"/>
                </a:ext>
              </a:extLst>
            </p:cNvPr>
            <p:cNvCxnSpPr>
              <a:cxnSpLocks/>
            </p:cNvCxnSpPr>
            <p:nvPr/>
          </p:nvCxnSpPr>
          <p:spPr>
            <a:xfrm flipH="1">
              <a:off x="5187072" y="5720293"/>
              <a:ext cx="47040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05E532BF-2A4F-9D45-8F12-91317C9E17C0}"/>
                </a:ext>
              </a:extLst>
            </p:cNvPr>
            <p:cNvCxnSpPr>
              <a:cxnSpLocks/>
            </p:cNvCxnSpPr>
            <p:nvPr/>
          </p:nvCxnSpPr>
          <p:spPr>
            <a:xfrm flipH="1">
              <a:off x="6484688" y="5405968"/>
              <a:ext cx="47040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79C3F373-63AB-F74B-84BA-7F6E2D7A2A63}"/>
                </a:ext>
              </a:extLst>
            </p:cNvPr>
            <p:cNvCxnSpPr>
              <a:cxnSpLocks/>
            </p:cNvCxnSpPr>
            <p:nvPr/>
          </p:nvCxnSpPr>
          <p:spPr>
            <a:xfrm flipH="1">
              <a:off x="7758304" y="5720293"/>
              <a:ext cx="47040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3ECF36F9-AD2F-2F4D-8BB5-B3E55E3B121D}"/>
                </a:ext>
              </a:extLst>
            </p:cNvPr>
            <p:cNvSpPr txBox="1"/>
            <p:nvPr/>
          </p:nvSpPr>
          <p:spPr>
            <a:xfrm>
              <a:off x="6524838" y="5535627"/>
              <a:ext cx="418704" cy="369332"/>
            </a:xfrm>
            <a:prstGeom prst="rect">
              <a:avLst/>
            </a:prstGeom>
            <a:noFill/>
          </p:spPr>
          <p:txBody>
            <a:bodyPr wrap="none" rtlCol="0">
              <a:spAutoFit/>
            </a:bodyPr>
            <a:lstStyle/>
            <a:p>
              <a:r>
                <a:rPr lang="en-US" dirty="0"/>
                <a:t>or</a:t>
              </a:r>
            </a:p>
          </p:txBody>
        </p:sp>
        <p:cxnSp>
          <p:nvCxnSpPr>
            <p:cNvPr id="39" name="Straight Arrow Connector 38">
              <a:extLst>
                <a:ext uri="{FF2B5EF4-FFF2-40B4-BE49-F238E27FC236}">
                  <a16:creationId xmlns:a16="http://schemas.microsoft.com/office/drawing/2014/main" id="{A9A59655-2C54-B84A-AA2C-7E66FE4A36AA}"/>
                </a:ext>
              </a:extLst>
            </p:cNvPr>
            <p:cNvCxnSpPr>
              <a:cxnSpLocks/>
            </p:cNvCxnSpPr>
            <p:nvPr/>
          </p:nvCxnSpPr>
          <p:spPr>
            <a:xfrm flipV="1">
              <a:off x="6729458" y="5904959"/>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40DD11F0-E7A8-D446-A103-8E7A62C3F038}"/>
                </a:ext>
              </a:extLst>
            </p:cNvPr>
            <p:cNvCxnSpPr>
              <a:cxnSpLocks/>
            </p:cNvCxnSpPr>
            <p:nvPr/>
          </p:nvCxnSpPr>
          <p:spPr>
            <a:xfrm flipV="1">
              <a:off x="6719888" y="4262113"/>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grpSp>
      <p:pic>
        <p:nvPicPr>
          <p:cNvPr id="33" name="Picture 32">
            <a:extLst>
              <a:ext uri="{FF2B5EF4-FFF2-40B4-BE49-F238E27FC236}">
                <a16:creationId xmlns:a16="http://schemas.microsoft.com/office/drawing/2014/main" id="{0B0C7620-B351-3D4E-B970-4A9262FA0AA3}"/>
              </a:ext>
            </a:extLst>
          </p:cNvPr>
          <p:cNvPicPr>
            <a:picLocks noChangeAspect="1"/>
          </p:cNvPicPr>
          <p:nvPr/>
        </p:nvPicPr>
        <p:blipFill>
          <a:blip r:embed="rId2"/>
          <a:stretch>
            <a:fillRect/>
          </a:stretch>
        </p:blipFill>
        <p:spPr>
          <a:xfrm rot="5400000">
            <a:off x="10244047" y="1770635"/>
            <a:ext cx="1043985" cy="1241006"/>
          </a:xfrm>
          <a:prstGeom prst="rect">
            <a:avLst/>
          </a:prstGeom>
        </p:spPr>
      </p:pic>
      <p:sp>
        <p:nvSpPr>
          <p:cNvPr id="34" name="Google Shape;75;g92b3bf485b_0_0">
            <a:extLst>
              <a:ext uri="{FF2B5EF4-FFF2-40B4-BE49-F238E27FC236}">
                <a16:creationId xmlns:a16="http://schemas.microsoft.com/office/drawing/2014/main" id="{0A9F7386-D6C7-E549-AC96-4D412610250D}"/>
              </a:ext>
            </a:extLst>
          </p:cNvPr>
          <p:cNvSpPr/>
          <p:nvPr/>
        </p:nvSpPr>
        <p:spPr>
          <a:xfrm>
            <a:off x="3418363" y="5345984"/>
            <a:ext cx="2202886" cy="1266919"/>
          </a:xfrm>
          <a:prstGeom prst="wedgeRoundRectCallout">
            <a:avLst>
              <a:gd name="adj1" fmla="val -45188"/>
              <a:gd name="adj2" fmla="val -75427"/>
              <a:gd name="adj3" fmla="val 0"/>
            </a:avLst>
          </a:prstGeom>
          <a:solidFill>
            <a:schemeClr val="accent2"/>
          </a:solidFill>
          <a:ln>
            <a:noFill/>
          </a:ln>
        </p:spPr>
        <p:txBody>
          <a:bodyPr spcFirstLastPara="1" wrap="square" lIns="91425" tIns="91425" rIns="91425" bIns="91425" anchor="ctr" anchorCtr="0">
            <a:noAutofit/>
          </a:bodyPr>
          <a:lstStyle/>
          <a:p>
            <a:pPr algn="ctr">
              <a:buSzPts val="2500"/>
            </a:pPr>
            <a:r>
              <a:rPr lang="en-US" sz="2000" dirty="0"/>
              <a:t>We will use 𝝿* to denote the </a:t>
            </a:r>
            <a:r>
              <a:rPr lang="en-US" sz="2000" b="1" dirty="0"/>
              <a:t>optimal policy</a:t>
            </a:r>
            <a:r>
              <a:rPr lang="en-US" sz="2000" dirty="0"/>
              <a:t>.</a:t>
            </a:r>
            <a:endParaRPr lang="en-US" sz="2000" b="1" dirty="0">
              <a:latin typeface="Open Sans"/>
              <a:ea typeface="Open Sans"/>
              <a:cs typeface="Open Sans"/>
              <a:sym typeface="Open Sans"/>
            </a:endParaRPr>
          </a:p>
        </p:txBody>
      </p:sp>
    </p:spTree>
    <p:extLst>
      <p:ext uri="{BB962C8B-B14F-4D97-AF65-F5344CB8AC3E}">
        <p14:creationId xmlns:p14="http://schemas.microsoft.com/office/powerpoint/2010/main" val="15211231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82FCD6-7BB7-8C4D-B493-5AAD068A0B62}"/>
              </a:ext>
            </a:extLst>
          </p:cNvPr>
          <p:cNvSpPr>
            <a:spLocks noGrp="1"/>
          </p:cNvSpPr>
          <p:nvPr>
            <p:ph type="title"/>
          </p:nvPr>
        </p:nvSpPr>
        <p:spPr/>
        <p:txBody>
          <a:bodyPr/>
          <a:lstStyle/>
          <a:p>
            <a:r>
              <a:rPr lang="en-US" dirty="0"/>
              <a:t>Policies and Rewards</a:t>
            </a:r>
          </a:p>
        </p:txBody>
      </p:sp>
      <p:sp>
        <p:nvSpPr>
          <p:cNvPr id="42" name="Content Placeholder 41">
            <a:extLst>
              <a:ext uri="{FF2B5EF4-FFF2-40B4-BE49-F238E27FC236}">
                <a16:creationId xmlns:a16="http://schemas.microsoft.com/office/drawing/2014/main" id="{E6EE13FF-BF09-7E43-8623-07C4C51A5895}"/>
              </a:ext>
            </a:extLst>
          </p:cNvPr>
          <p:cNvSpPr>
            <a:spLocks noGrp="1"/>
          </p:cNvSpPr>
          <p:nvPr>
            <p:ph idx="1"/>
          </p:nvPr>
        </p:nvSpPr>
        <p:spPr>
          <a:xfrm>
            <a:off x="399673" y="1348547"/>
            <a:ext cx="7146721" cy="2396500"/>
          </a:xfrm>
        </p:spPr>
        <p:txBody>
          <a:bodyPr>
            <a:normAutofit/>
          </a:bodyPr>
          <a:lstStyle/>
          <a:p>
            <a:r>
              <a:rPr lang="en-US" dirty="0"/>
              <a:t>Even if the </a:t>
            </a:r>
            <a:r>
              <a:rPr lang="en-US" b="1" dirty="0"/>
              <a:t>same policy </a:t>
            </a:r>
            <a:r>
              <a:rPr lang="en-US" dirty="0"/>
              <a:t>is executed multiple times by the agent, this may lead to different sequence of states and actions (</a:t>
            </a:r>
            <a:r>
              <a:rPr lang="en-US" b="1" dirty="0"/>
              <a:t>environment history</a:t>
            </a:r>
            <a:r>
              <a:rPr lang="en-US" dirty="0"/>
              <a:t>), and thus a </a:t>
            </a:r>
            <a:r>
              <a:rPr lang="en-US" b="1" dirty="0"/>
              <a:t>different score </a:t>
            </a:r>
            <a:r>
              <a:rPr lang="en-US" dirty="0"/>
              <a:t>under the reward function. </a:t>
            </a:r>
          </a:p>
          <a:p>
            <a:r>
              <a:rPr lang="en-US" dirty="0"/>
              <a:t>Therefore we need to compute the </a:t>
            </a:r>
            <a:r>
              <a:rPr lang="en-US" b="1" dirty="0"/>
              <a:t>expected utility</a:t>
            </a:r>
            <a:r>
              <a:rPr lang="en-US" dirty="0"/>
              <a:t> of all the possible paths generated by a policy.</a:t>
            </a:r>
            <a:endParaRPr lang="en-US" i="1" dirty="0"/>
          </a:p>
        </p:txBody>
      </p:sp>
      <p:grpSp>
        <p:nvGrpSpPr>
          <p:cNvPr id="7" name="Group 6">
            <a:extLst>
              <a:ext uri="{FF2B5EF4-FFF2-40B4-BE49-F238E27FC236}">
                <a16:creationId xmlns:a16="http://schemas.microsoft.com/office/drawing/2014/main" id="{14D8E3C5-0FDE-F348-AF12-7307D86E2323}"/>
              </a:ext>
            </a:extLst>
          </p:cNvPr>
          <p:cNvGrpSpPr/>
          <p:nvPr/>
        </p:nvGrpSpPr>
        <p:grpSpPr>
          <a:xfrm>
            <a:off x="399673" y="3560381"/>
            <a:ext cx="3087525" cy="2711681"/>
            <a:chOff x="399673" y="3560381"/>
            <a:chExt cx="3087525" cy="2711681"/>
          </a:xfrm>
        </p:grpSpPr>
        <p:grpSp>
          <p:nvGrpSpPr>
            <p:cNvPr id="33" name="Group 32">
              <a:extLst>
                <a:ext uri="{FF2B5EF4-FFF2-40B4-BE49-F238E27FC236}">
                  <a16:creationId xmlns:a16="http://schemas.microsoft.com/office/drawing/2014/main" id="{DC3A407D-7229-2447-8A59-41854307CC3F}"/>
                </a:ext>
              </a:extLst>
            </p:cNvPr>
            <p:cNvGrpSpPr/>
            <p:nvPr/>
          </p:nvGrpSpPr>
          <p:grpSpPr>
            <a:xfrm>
              <a:off x="399673" y="3956417"/>
              <a:ext cx="3087525" cy="2315645"/>
              <a:chOff x="3562163" y="2552996"/>
              <a:chExt cx="5067674" cy="3800757"/>
            </a:xfrm>
          </p:grpSpPr>
          <p:grpSp>
            <p:nvGrpSpPr>
              <p:cNvPr id="34" name="Group 33">
                <a:extLst>
                  <a:ext uri="{FF2B5EF4-FFF2-40B4-BE49-F238E27FC236}">
                    <a16:creationId xmlns:a16="http://schemas.microsoft.com/office/drawing/2014/main" id="{EF880A66-EC44-DF49-9D5D-3A446103E85B}"/>
                  </a:ext>
                </a:extLst>
              </p:cNvPr>
              <p:cNvGrpSpPr/>
              <p:nvPr/>
            </p:nvGrpSpPr>
            <p:grpSpPr>
              <a:xfrm>
                <a:off x="3562163" y="2552996"/>
                <a:ext cx="5067674" cy="3800757"/>
                <a:chOff x="6253247" y="2160077"/>
                <a:chExt cx="5067674" cy="3800757"/>
              </a:xfrm>
              <a:solidFill>
                <a:schemeClr val="bg1"/>
              </a:solidFill>
            </p:grpSpPr>
            <p:grpSp>
              <p:nvGrpSpPr>
                <p:cNvPr id="51" name="Group 50">
                  <a:extLst>
                    <a:ext uri="{FF2B5EF4-FFF2-40B4-BE49-F238E27FC236}">
                      <a16:creationId xmlns:a16="http://schemas.microsoft.com/office/drawing/2014/main" id="{3F00E5F5-55B8-1446-B5B6-994F3F0B33CB}"/>
                    </a:ext>
                  </a:extLst>
                </p:cNvPr>
                <p:cNvGrpSpPr/>
                <p:nvPr/>
              </p:nvGrpSpPr>
              <p:grpSpPr>
                <a:xfrm>
                  <a:off x="6253247" y="2160077"/>
                  <a:ext cx="5067674" cy="3800757"/>
                  <a:chOff x="6456556" y="2714547"/>
                  <a:chExt cx="3657600" cy="2743201"/>
                </a:xfrm>
                <a:grpFill/>
              </p:grpSpPr>
              <p:sp>
                <p:nvSpPr>
                  <p:cNvPr id="54" name="Rectangle 53">
                    <a:extLst>
                      <a:ext uri="{FF2B5EF4-FFF2-40B4-BE49-F238E27FC236}">
                        <a16:creationId xmlns:a16="http://schemas.microsoft.com/office/drawing/2014/main" id="{2FB7EF91-EAB3-1041-83CD-498A1E46A231}"/>
                      </a:ext>
                    </a:extLst>
                  </p:cNvPr>
                  <p:cNvSpPr/>
                  <p:nvPr/>
                </p:nvSpPr>
                <p:spPr>
                  <a:xfrm>
                    <a:off x="7364899" y="3635183"/>
                    <a:ext cx="914400" cy="914400"/>
                  </a:xfrm>
                  <a:prstGeom prst="rect">
                    <a:avLst/>
                  </a:prstGeom>
                  <a:solidFill>
                    <a:schemeClr val="bg2"/>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i="1" dirty="0"/>
                  </a:p>
                </p:txBody>
              </p:sp>
              <p:sp>
                <p:nvSpPr>
                  <p:cNvPr id="55" name="Rectangle 54">
                    <a:extLst>
                      <a:ext uri="{FF2B5EF4-FFF2-40B4-BE49-F238E27FC236}">
                        <a16:creationId xmlns:a16="http://schemas.microsoft.com/office/drawing/2014/main" id="{153C01D1-B0ED-D34E-9B75-BA257FF4EC9E}"/>
                      </a:ext>
                    </a:extLst>
                  </p:cNvPr>
                  <p:cNvSpPr/>
                  <p:nvPr/>
                </p:nvSpPr>
                <p:spPr>
                  <a:xfrm>
                    <a:off x="9197683"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p:txBody>
              </p:sp>
              <p:sp>
                <p:nvSpPr>
                  <p:cNvPr id="56" name="Rectangle 55">
                    <a:extLst>
                      <a:ext uri="{FF2B5EF4-FFF2-40B4-BE49-F238E27FC236}">
                        <a16:creationId xmlns:a16="http://schemas.microsoft.com/office/drawing/2014/main" id="{93FE8155-B47B-F442-B1DA-E0EF9D9D31D3}"/>
                      </a:ext>
                    </a:extLst>
                  </p:cNvPr>
                  <p:cNvSpPr/>
                  <p:nvPr/>
                </p:nvSpPr>
                <p:spPr>
                  <a:xfrm>
                    <a:off x="7370344"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p:txBody>
              </p:sp>
              <p:sp>
                <p:nvSpPr>
                  <p:cNvPr id="57" name="Rectangle 56">
                    <a:extLst>
                      <a:ext uri="{FF2B5EF4-FFF2-40B4-BE49-F238E27FC236}">
                        <a16:creationId xmlns:a16="http://schemas.microsoft.com/office/drawing/2014/main" id="{51DBB284-4E04-0B46-8442-D2E83B6B27B9}"/>
                      </a:ext>
                    </a:extLst>
                  </p:cNvPr>
                  <p:cNvSpPr/>
                  <p:nvPr/>
                </p:nvSpPr>
                <p:spPr>
                  <a:xfrm>
                    <a:off x="8285356" y="27145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a:p>
                </p:txBody>
              </p:sp>
              <p:sp>
                <p:nvSpPr>
                  <p:cNvPr id="58" name="Rectangle 57">
                    <a:extLst>
                      <a:ext uri="{FF2B5EF4-FFF2-40B4-BE49-F238E27FC236}">
                        <a16:creationId xmlns:a16="http://schemas.microsoft.com/office/drawing/2014/main" id="{70DE462D-1CF4-3E45-829C-B48BDEA7DC32}"/>
                      </a:ext>
                    </a:extLst>
                  </p:cNvPr>
                  <p:cNvSpPr/>
                  <p:nvPr/>
                </p:nvSpPr>
                <p:spPr>
                  <a:xfrm>
                    <a:off x="64565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p:txBody>
              </p:sp>
              <p:sp>
                <p:nvSpPr>
                  <p:cNvPr id="59" name="Rectangle 58">
                    <a:extLst>
                      <a:ext uri="{FF2B5EF4-FFF2-40B4-BE49-F238E27FC236}">
                        <a16:creationId xmlns:a16="http://schemas.microsoft.com/office/drawing/2014/main" id="{43E50A0F-7F4F-9042-BEFF-B6F2C912BD93}"/>
                      </a:ext>
                    </a:extLst>
                  </p:cNvPr>
                  <p:cNvSpPr/>
                  <p:nvPr/>
                </p:nvSpPr>
                <p:spPr>
                  <a:xfrm>
                    <a:off x="6457592"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p:txBody>
              </p:sp>
              <p:sp>
                <p:nvSpPr>
                  <p:cNvPr id="60" name="Rectangle 59">
                    <a:extLst>
                      <a:ext uri="{FF2B5EF4-FFF2-40B4-BE49-F238E27FC236}">
                        <a16:creationId xmlns:a16="http://schemas.microsoft.com/office/drawing/2014/main" id="{BB0EEA27-D70B-0D41-A0D1-13A6F974F81B}"/>
                      </a:ext>
                    </a:extLst>
                  </p:cNvPr>
                  <p:cNvSpPr/>
                  <p:nvPr/>
                </p:nvSpPr>
                <p:spPr>
                  <a:xfrm>
                    <a:off x="82853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p:txBody>
              </p:sp>
              <p:sp>
                <p:nvSpPr>
                  <p:cNvPr id="61" name="Rectangle 60">
                    <a:extLst>
                      <a:ext uri="{FF2B5EF4-FFF2-40B4-BE49-F238E27FC236}">
                        <a16:creationId xmlns:a16="http://schemas.microsoft.com/office/drawing/2014/main" id="{42CC9E9F-4AEB-7949-929F-A38D105C5837}"/>
                      </a:ext>
                    </a:extLst>
                  </p:cNvPr>
                  <p:cNvSpPr/>
                  <p:nvPr/>
                </p:nvSpPr>
                <p:spPr>
                  <a:xfrm>
                    <a:off x="91997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a:p>
                </p:txBody>
              </p:sp>
              <p:sp>
                <p:nvSpPr>
                  <p:cNvPr id="62" name="Rectangle 61">
                    <a:extLst>
                      <a:ext uri="{FF2B5EF4-FFF2-40B4-BE49-F238E27FC236}">
                        <a16:creationId xmlns:a16="http://schemas.microsoft.com/office/drawing/2014/main" id="{2A0EA2DB-3566-5144-B767-D26F4CE7E6E9}"/>
                      </a:ext>
                    </a:extLst>
                  </p:cNvPr>
                  <p:cNvSpPr/>
                  <p:nvPr/>
                </p:nvSpPr>
                <p:spPr>
                  <a:xfrm>
                    <a:off x="64565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a:p>
                </p:txBody>
              </p:sp>
              <p:sp>
                <p:nvSpPr>
                  <p:cNvPr id="63" name="Rectangle 62">
                    <a:extLst>
                      <a:ext uri="{FF2B5EF4-FFF2-40B4-BE49-F238E27FC236}">
                        <a16:creationId xmlns:a16="http://schemas.microsoft.com/office/drawing/2014/main" id="{4F0A8D70-BE5D-4944-9406-B5F5A0ECF4E5}"/>
                      </a:ext>
                    </a:extLst>
                  </p:cNvPr>
                  <p:cNvSpPr/>
                  <p:nvPr/>
                </p:nvSpPr>
                <p:spPr>
                  <a:xfrm>
                    <a:off x="73709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p:txBody>
              </p:sp>
              <p:sp>
                <p:nvSpPr>
                  <p:cNvPr id="64" name="Rectangle 63">
                    <a:extLst>
                      <a:ext uri="{FF2B5EF4-FFF2-40B4-BE49-F238E27FC236}">
                        <a16:creationId xmlns:a16="http://schemas.microsoft.com/office/drawing/2014/main" id="{9A767F5B-C30F-C54B-96A4-74C243D06480}"/>
                      </a:ext>
                    </a:extLst>
                  </p:cNvPr>
                  <p:cNvSpPr/>
                  <p:nvPr/>
                </p:nvSpPr>
                <p:spPr>
                  <a:xfrm>
                    <a:off x="82853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p:txBody>
              </p:sp>
              <p:sp>
                <p:nvSpPr>
                  <p:cNvPr id="65" name="Rectangle 64">
                    <a:extLst>
                      <a:ext uri="{FF2B5EF4-FFF2-40B4-BE49-F238E27FC236}">
                        <a16:creationId xmlns:a16="http://schemas.microsoft.com/office/drawing/2014/main" id="{2DAE2A80-DACC-FA48-8FF9-E75C12C40937}"/>
                      </a:ext>
                    </a:extLst>
                  </p:cNvPr>
                  <p:cNvSpPr/>
                  <p:nvPr/>
                </p:nvSpPr>
                <p:spPr>
                  <a:xfrm>
                    <a:off x="91997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p:txBody>
              </p:sp>
            </p:grpSp>
            <p:sp>
              <p:nvSpPr>
                <p:cNvPr id="52" name="Rectangle 51">
                  <a:extLst>
                    <a:ext uri="{FF2B5EF4-FFF2-40B4-BE49-F238E27FC236}">
                      <a16:creationId xmlns:a16="http://schemas.microsoft.com/office/drawing/2014/main" id="{6C68F485-BCA4-4E41-825B-5C4C440C4E7B}"/>
                    </a:ext>
                  </a:extLst>
                </p:cNvPr>
                <p:cNvSpPr/>
                <p:nvPr/>
              </p:nvSpPr>
              <p:spPr>
                <a:xfrm>
                  <a:off x="10506605" y="3869194"/>
                  <a:ext cx="529371" cy="404132"/>
                </a:xfrm>
                <a:prstGeom prst="rect">
                  <a:avLst/>
                </a:prstGeom>
                <a:grpFill/>
                <a:ln w="38100">
                  <a:solidFill>
                    <a:schemeClr val="accent1">
                      <a:shade val="50000"/>
                    </a:schemeClr>
                  </a:solidFill>
                </a:ln>
              </p:spPr>
              <p:txBody>
                <a:bodyPr wrap="none">
                  <a:spAutoFit/>
                </a:bodyPr>
                <a:lstStyle/>
                <a:p>
                  <a:r>
                    <a:rPr lang="en-US" sz="1000" b="1" dirty="0"/>
                    <a:t>–1</a:t>
                  </a:r>
                </a:p>
              </p:txBody>
            </p:sp>
            <p:sp>
              <p:nvSpPr>
                <p:cNvPr id="53" name="Rectangle 52">
                  <a:extLst>
                    <a:ext uri="{FF2B5EF4-FFF2-40B4-BE49-F238E27FC236}">
                      <a16:creationId xmlns:a16="http://schemas.microsoft.com/office/drawing/2014/main" id="{D6EBED52-DDD8-8044-8CD2-EF2760CD76F7}"/>
                    </a:ext>
                  </a:extLst>
                </p:cNvPr>
                <p:cNvSpPr/>
                <p:nvPr/>
              </p:nvSpPr>
              <p:spPr>
                <a:xfrm>
                  <a:off x="10476864" y="2609047"/>
                  <a:ext cx="545157" cy="404132"/>
                </a:xfrm>
                <a:prstGeom prst="rect">
                  <a:avLst/>
                </a:prstGeom>
                <a:grpFill/>
                <a:ln w="38100">
                  <a:solidFill>
                    <a:schemeClr val="accent1">
                      <a:shade val="50000"/>
                    </a:schemeClr>
                  </a:solidFill>
                </a:ln>
              </p:spPr>
              <p:txBody>
                <a:bodyPr wrap="none">
                  <a:spAutoFit/>
                </a:bodyPr>
                <a:lstStyle/>
                <a:p>
                  <a:r>
                    <a:rPr lang="en-US" sz="1000" b="1" dirty="0"/>
                    <a:t>+1</a:t>
                  </a:r>
                </a:p>
              </p:txBody>
            </p:sp>
          </p:grpSp>
          <p:cxnSp>
            <p:nvCxnSpPr>
              <p:cNvPr id="35" name="Straight Arrow Connector 34">
                <a:extLst>
                  <a:ext uri="{FF2B5EF4-FFF2-40B4-BE49-F238E27FC236}">
                    <a16:creationId xmlns:a16="http://schemas.microsoft.com/office/drawing/2014/main" id="{E2962A35-5888-8047-AE27-9C6AF7655D92}"/>
                  </a:ext>
                </a:extLst>
              </p:cNvPr>
              <p:cNvCxnSpPr/>
              <p:nvPr/>
            </p:nvCxnSpPr>
            <p:spPr>
              <a:xfrm>
                <a:off x="3997492" y="3186455"/>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2D1B9C9D-6F3A-8749-B2FC-531F6BFBCDDC}"/>
                  </a:ext>
                </a:extLst>
              </p:cNvPr>
              <p:cNvCxnSpPr/>
              <p:nvPr/>
            </p:nvCxnSpPr>
            <p:spPr>
              <a:xfrm>
                <a:off x="5236062" y="3186455"/>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7EA22756-3869-9F46-8993-9197B5555146}"/>
                  </a:ext>
                </a:extLst>
              </p:cNvPr>
              <p:cNvCxnSpPr/>
              <p:nvPr/>
            </p:nvCxnSpPr>
            <p:spPr>
              <a:xfrm>
                <a:off x="6503828" y="3186455"/>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7E90DAB3-9B96-4E4A-B2DE-7C22DFF34CFE}"/>
                  </a:ext>
                </a:extLst>
              </p:cNvPr>
              <p:cNvCxnSpPr>
                <a:cxnSpLocks/>
              </p:cNvCxnSpPr>
              <p:nvPr/>
            </p:nvCxnSpPr>
            <p:spPr>
              <a:xfrm flipV="1">
                <a:off x="4223122" y="4243474"/>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5FB6FB28-0ADA-3141-92F9-3B3087A729AF}"/>
                  </a:ext>
                </a:extLst>
              </p:cNvPr>
              <p:cNvCxnSpPr>
                <a:cxnSpLocks/>
              </p:cNvCxnSpPr>
              <p:nvPr/>
            </p:nvCxnSpPr>
            <p:spPr>
              <a:xfrm rot="5400000" flipV="1">
                <a:off x="4226669" y="5516987"/>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7540518-922D-0243-9D3B-6BCD795F8432}"/>
                  </a:ext>
                </a:extLst>
              </p:cNvPr>
              <p:cNvCxnSpPr>
                <a:cxnSpLocks/>
              </p:cNvCxnSpPr>
              <p:nvPr/>
            </p:nvCxnSpPr>
            <p:spPr>
              <a:xfrm rot="10800000" flipH="1">
                <a:off x="5187072" y="5720293"/>
                <a:ext cx="47040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45F791E8-CEDA-5C4C-A486-20BE6AF1D792}"/>
                  </a:ext>
                </a:extLst>
              </p:cNvPr>
              <p:cNvCxnSpPr>
                <a:cxnSpLocks/>
              </p:cNvCxnSpPr>
              <p:nvPr/>
            </p:nvCxnSpPr>
            <p:spPr>
              <a:xfrm rot="10800000" flipH="1">
                <a:off x="6484688" y="5715935"/>
                <a:ext cx="47040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F1241624-A267-3D46-B1E4-8DE27FCC47A4}"/>
                  </a:ext>
                </a:extLst>
              </p:cNvPr>
              <p:cNvCxnSpPr>
                <a:cxnSpLocks/>
              </p:cNvCxnSpPr>
              <p:nvPr/>
            </p:nvCxnSpPr>
            <p:spPr>
              <a:xfrm rot="5400000" flipH="1">
                <a:off x="7758304" y="5720293"/>
                <a:ext cx="47040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5B741781-733D-9748-A1CC-E735841CDDBD}"/>
                  </a:ext>
                </a:extLst>
              </p:cNvPr>
              <p:cNvCxnSpPr>
                <a:cxnSpLocks/>
              </p:cNvCxnSpPr>
              <p:nvPr/>
            </p:nvCxnSpPr>
            <p:spPr>
              <a:xfrm rot="5400000" flipV="1">
                <a:off x="6719888" y="4262113"/>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grpSp>
        <p:sp>
          <p:nvSpPr>
            <p:cNvPr id="11" name="TextBox 10">
              <a:extLst>
                <a:ext uri="{FF2B5EF4-FFF2-40B4-BE49-F238E27FC236}">
                  <a16:creationId xmlns:a16="http://schemas.microsoft.com/office/drawing/2014/main" id="{DA64D6DE-7570-1146-85D1-B935D17D13D1}"/>
                </a:ext>
              </a:extLst>
            </p:cNvPr>
            <p:cNvSpPr txBox="1"/>
            <p:nvPr/>
          </p:nvSpPr>
          <p:spPr>
            <a:xfrm>
              <a:off x="1361692" y="3560381"/>
              <a:ext cx="1058303" cy="369332"/>
            </a:xfrm>
            <a:prstGeom prst="rect">
              <a:avLst/>
            </a:prstGeom>
            <a:noFill/>
          </p:spPr>
          <p:txBody>
            <a:bodyPr wrap="none" rtlCol="0">
              <a:spAutoFit/>
            </a:bodyPr>
            <a:lstStyle/>
            <a:p>
              <a:r>
                <a:rPr lang="en-US" dirty="0"/>
                <a:t>r &lt; -1.65</a:t>
              </a:r>
            </a:p>
          </p:txBody>
        </p:sp>
      </p:grpSp>
      <p:grpSp>
        <p:nvGrpSpPr>
          <p:cNvPr id="25" name="Group 24">
            <a:extLst>
              <a:ext uri="{FF2B5EF4-FFF2-40B4-BE49-F238E27FC236}">
                <a16:creationId xmlns:a16="http://schemas.microsoft.com/office/drawing/2014/main" id="{21385C75-D231-8048-8BAE-10EB55DCB75E}"/>
              </a:ext>
            </a:extLst>
          </p:cNvPr>
          <p:cNvGrpSpPr/>
          <p:nvPr/>
        </p:nvGrpSpPr>
        <p:grpSpPr>
          <a:xfrm>
            <a:off x="4260499" y="3562893"/>
            <a:ext cx="3087525" cy="2685163"/>
            <a:chOff x="4241066" y="3633586"/>
            <a:chExt cx="3087525" cy="2685163"/>
          </a:xfrm>
        </p:grpSpPr>
        <p:grpSp>
          <p:nvGrpSpPr>
            <p:cNvPr id="92" name="Group 91">
              <a:extLst>
                <a:ext uri="{FF2B5EF4-FFF2-40B4-BE49-F238E27FC236}">
                  <a16:creationId xmlns:a16="http://schemas.microsoft.com/office/drawing/2014/main" id="{E7D0CD3B-D7C2-1C4B-BA81-75AAF4761F5D}"/>
                </a:ext>
              </a:extLst>
            </p:cNvPr>
            <p:cNvGrpSpPr/>
            <p:nvPr/>
          </p:nvGrpSpPr>
          <p:grpSpPr>
            <a:xfrm>
              <a:off x="4241066" y="4003104"/>
              <a:ext cx="3087525" cy="2315645"/>
              <a:chOff x="3562163" y="2552996"/>
              <a:chExt cx="5067674" cy="3800757"/>
            </a:xfrm>
          </p:grpSpPr>
          <p:grpSp>
            <p:nvGrpSpPr>
              <p:cNvPr id="93" name="Group 92">
                <a:extLst>
                  <a:ext uri="{FF2B5EF4-FFF2-40B4-BE49-F238E27FC236}">
                    <a16:creationId xmlns:a16="http://schemas.microsoft.com/office/drawing/2014/main" id="{C1435EE7-D7B2-674C-B96A-5A23E5D9A84D}"/>
                  </a:ext>
                </a:extLst>
              </p:cNvPr>
              <p:cNvGrpSpPr/>
              <p:nvPr/>
            </p:nvGrpSpPr>
            <p:grpSpPr>
              <a:xfrm>
                <a:off x="3562163" y="2552996"/>
                <a:ext cx="5067674" cy="3800757"/>
                <a:chOff x="6253247" y="2160077"/>
                <a:chExt cx="5067674" cy="3800757"/>
              </a:xfrm>
              <a:solidFill>
                <a:schemeClr val="bg1"/>
              </a:solidFill>
            </p:grpSpPr>
            <p:grpSp>
              <p:nvGrpSpPr>
                <p:cNvPr id="103" name="Group 102">
                  <a:extLst>
                    <a:ext uri="{FF2B5EF4-FFF2-40B4-BE49-F238E27FC236}">
                      <a16:creationId xmlns:a16="http://schemas.microsoft.com/office/drawing/2014/main" id="{217A34C2-1769-6644-AD9B-7B0AAD5490EF}"/>
                    </a:ext>
                  </a:extLst>
                </p:cNvPr>
                <p:cNvGrpSpPr/>
                <p:nvPr/>
              </p:nvGrpSpPr>
              <p:grpSpPr>
                <a:xfrm>
                  <a:off x="6253247" y="2160077"/>
                  <a:ext cx="5067674" cy="3800757"/>
                  <a:chOff x="6456556" y="2714547"/>
                  <a:chExt cx="3657600" cy="2743201"/>
                </a:xfrm>
                <a:grpFill/>
              </p:grpSpPr>
              <p:sp>
                <p:nvSpPr>
                  <p:cNvPr id="106" name="Rectangle 105">
                    <a:extLst>
                      <a:ext uri="{FF2B5EF4-FFF2-40B4-BE49-F238E27FC236}">
                        <a16:creationId xmlns:a16="http://schemas.microsoft.com/office/drawing/2014/main" id="{3AF16C09-EC6A-6B4F-8933-4B1608312F6E}"/>
                      </a:ext>
                    </a:extLst>
                  </p:cNvPr>
                  <p:cNvSpPr/>
                  <p:nvPr/>
                </p:nvSpPr>
                <p:spPr>
                  <a:xfrm>
                    <a:off x="7364899" y="3635183"/>
                    <a:ext cx="914400" cy="914400"/>
                  </a:xfrm>
                  <a:prstGeom prst="rect">
                    <a:avLst/>
                  </a:prstGeom>
                  <a:solidFill>
                    <a:schemeClr val="bg2"/>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i="1" dirty="0"/>
                  </a:p>
                </p:txBody>
              </p:sp>
              <p:sp>
                <p:nvSpPr>
                  <p:cNvPr id="107" name="Rectangle 106">
                    <a:extLst>
                      <a:ext uri="{FF2B5EF4-FFF2-40B4-BE49-F238E27FC236}">
                        <a16:creationId xmlns:a16="http://schemas.microsoft.com/office/drawing/2014/main" id="{93FE855D-8A31-4349-BAB4-8FDB4723E89B}"/>
                      </a:ext>
                    </a:extLst>
                  </p:cNvPr>
                  <p:cNvSpPr/>
                  <p:nvPr/>
                </p:nvSpPr>
                <p:spPr>
                  <a:xfrm>
                    <a:off x="9197683"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p:txBody>
              </p:sp>
              <p:sp>
                <p:nvSpPr>
                  <p:cNvPr id="108" name="Rectangle 107">
                    <a:extLst>
                      <a:ext uri="{FF2B5EF4-FFF2-40B4-BE49-F238E27FC236}">
                        <a16:creationId xmlns:a16="http://schemas.microsoft.com/office/drawing/2014/main" id="{06127B33-D339-1945-8127-22267321CC34}"/>
                      </a:ext>
                    </a:extLst>
                  </p:cNvPr>
                  <p:cNvSpPr/>
                  <p:nvPr/>
                </p:nvSpPr>
                <p:spPr>
                  <a:xfrm>
                    <a:off x="7370344"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p:txBody>
              </p:sp>
              <p:sp>
                <p:nvSpPr>
                  <p:cNvPr id="109" name="Rectangle 108">
                    <a:extLst>
                      <a:ext uri="{FF2B5EF4-FFF2-40B4-BE49-F238E27FC236}">
                        <a16:creationId xmlns:a16="http://schemas.microsoft.com/office/drawing/2014/main" id="{3417800A-3FEB-0544-A041-DA9E25E03979}"/>
                      </a:ext>
                    </a:extLst>
                  </p:cNvPr>
                  <p:cNvSpPr/>
                  <p:nvPr/>
                </p:nvSpPr>
                <p:spPr>
                  <a:xfrm>
                    <a:off x="8285356" y="27145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a:p>
                </p:txBody>
              </p:sp>
              <p:sp>
                <p:nvSpPr>
                  <p:cNvPr id="110" name="Rectangle 109">
                    <a:extLst>
                      <a:ext uri="{FF2B5EF4-FFF2-40B4-BE49-F238E27FC236}">
                        <a16:creationId xmlns:a16="http://schemas.microsoft.com/office/drawing/2014/main" id="{8C92A4D5-3B1E-2342-B6D2-C82C2E29A83B}"/>
                      </a:ext>
                    </a:extLst>
                  </p:cNvPr>
                  <p:cNvSpPr/>
                  <p:nvPr/>
                </p:nvSpPr>
                <p:spPr>
                  <a:xfrm>
                    <a:off x="64565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p:txBody>
              </p:sp>
              <p:sp>
                <p:nvSpPr>
                  <p:cNvPr id="111" name="Rectangle 110">
                    <a:extLst>
                      <a:ext uri="{FF2B5EF4-FFF2-40B4-BE49-F238E27FC236}">
                        <a16:creationId xmlns:a16="http://schemas.microsoft.com/office/drawing/2014/main" id="{286E7161-2AB4-584D-BEE2-22C18DCC84A3}"/>
                      </a:ext>
                    </a:extLst>
                  </p:cNvPr>
                  <p:cNvSpPr/>
                  <p:nvPr/>
                </p:nvSpPr>
                <p:spPr>
                  <a:xfrm>
                    <a:off x="6457592"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p:txBody>
              </p:sp>
              <p:sp>
                <p:nvSpPr>
                  <p:cNvPr id="112" name="Rectangle 111">
                    <a:extLst>
                      <a:ext uri="{FF2B5EF4-FFF2-40B4-BE49-F238E27FC236}">
                        <a16:creationId xmlns:a16="http://schemas.microsoft.com/office/drawing/2014/main" id="{41AA81E9-370C-9642-8068-AADD73AC7AE8}"/>
                      </a:ext>
                    </a:extLst>
                  </p:cNvPr>
                  <p:cNvSpPr/>
                  <p:nvPr/>
                </p:nvSpPr>
                <p:spPr>
                  <a:xfrm>
                    <a:off x="82853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p:txBody>
              </p:sp>
              <p:sp>
                <p:nvSpPr>
                  <p:cNvPr id="113" name="Rectangle 112">
                    <a:extLst>
                      <a:ext uri="{FF2B5EF4-FFF2-40B4-BE49-F238E27FC236}">
                        <a16:creationId xmlns:a16="http://schemas.microsoft.com/office/drawing/2014/main" id="{1FFE470C-0D18-EC43-A9AF-3CCDFCE7A2B1}"/>
                      </a:ext>
                    </a:extLst>
                  </p:cNvPr>
                  <p:cNvSpPr/>
                  <p:nvPr/>
                </p:nvSpPr>
                <p:spPr>
                  <a:xfrm>
                    <a:off x="91997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a:p>
                </p:txBody>
              </p:sp>
              <p:sp>
                <p:nvSpPr>
                  <p:cNvPr id="114" name="Rectangle 113">
                    <a:extLst>
                      <a:ext uri="{FF2B5EF4-FFF2-40B4-BE49-F238E27FC236}">
                        <a16:creationId xmlns:a16="http://schemas.microsoft.com/office/drawing/2014/main" id="{BD725A74-E2C5-E345-830C-15697C00CBE8}"/>
                      </a:ext>
                    </a:extLst>
                  </p:cNvPr>
                  <p:cNvSpPr/>
                  <p:nvPr/>
                </p:nvSpPr>
                <p:spPr>
                  <a:xfrm>
                    <a:off x="64565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a:p>
                </p:txBody>
              </p:sp>
              <p:sp>
                <p:nvSpPr>
                  <p:cNvPr id="115" name="Rectangle 114">
                    <a:extLst>
                      <a:ext uri="{FF2B5EF4-FFF2-40B4-BE49-F238E27FC236}">
                        <a16:creationId xmlns:a16="http://schemas.microsoft.com/office/drawing/2014/main" id="{BEC757E4-A6B4-2147-90A1-75E48A6AB06D}"/>
                      </a:ext>
                    </a:extLst>
                  </p:cNvPr>
                  <p:cNvSpPr/>
                  <p:nvPr/>
                </p:nvSpPr>
                <p:spPr>
                  <a:xfrm>
                    <a:off x="73709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p:txBody>
              </p:sp>
              <p:sp>
                <p:nvSpPr>
                  <p:cNvPr id="116" name="Rectangle 115">
                    <a:extLst>
                      <a:ext uri="{FF2B5EF4-FFF2-40B4-BE49-F238E27FC236}">
                        <a16:creationId xmlns:a16="http://schemas.microsoft.com/office/drawing/2014/main" id="{87B4D78F-2BA9-BE49-856C-6E3BD8FFA66D}"/>
                      </a:ext>
                    </a:extLst>
                  </p:cNvPr>
                  <p:cNvSpPr/>
                  <p:nvPr/>
                </p:nvSpPr>
                <p:spPr>
                  <a:xfrm>
                    <a:off x="82853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p:txBody>
              </p:sp>
              <p:sp>
                <p:nvSpPr>
                  <p:cNvPr id="117" name="Rectangle 116">
                    <a:extLst>
                      <a:ext uri="{FF2B5EF4-FFF2-40B4-BE49-F238E27FC236}">
                        <a16:creationId xmlns:a16="http://schemas.microsoft.com/office/drawing/2014/main" id="{45420E68-F21D-954B-A173-4FC3ABD02C53}"/>
                      </a:ext>
                    </a:extLst>
                  </p:cNvPr>
                  <p:cNvSpPr/>
                  <p:nvPr/>
                </p:nvSpPr>
                <p:spPr>
                  <a:xfrm>
                    <a:off x="91997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p:txBody>
              </p:sp>
            </p:grpSp>
            <p:sp>
              <p:nvSpPr>
                <p:cNvPr id="104" name="Rectangle 103">
                  <a:extLst>
                    <a:ext uri="{FF2B5EF4-FFF2-40B4-BE49-F238E27FC236}">
                      <a16:creationId xmlns:a16="http://schemas.microsoft.com/office/drawing/2014/main" id="{7841F248-AA17-1F4C-AB31-4B36D150A89A}"/>
                    </a:ext>
                  </a:extLst>
                </p:cNvPr>
                <p:cNvSpPr/>
                <p:nvPr/>
              </p:nvSpPr>
              <p:spPr>
                <a:xfrm>
                  <a:off x="10506605" y="3869194"/>
                  <a:ext cx="529371" cy="404132"/>
                </a:xfrm>
                <a:prstGeom prst="rect">
                  <a:avLst/>
                </a:prstGeom>
                <a:grpFill/>
                <a:ln w="38100">
                  <a:solidFill>
                    <a:schemeClr val="accent1">
                      <a:shade val="50000"/>
                    </a:schemeClr>
                  </a:solidFill>
                </a:ln>
              </p:spPr>
              <p:txBody>
                <a:bodyPr wrap="none">
                  <a:spAutoFit/>
                </a:bodyPr>
                <a:lstStyle/>
                <a:p>
                  <a:r>
                    <a:rPr lang="en-US" sz="1000" b="1" dirty="0"/>
                    <a:t>–1</a:t>
                  </a:r>
                </a:p>
              </p:txBody>
            </p:sp>
            <p:sp>
              <p:nvSpPr>
                <p:cNvPr id="105" name="Rectangle 104">
                  <a:extLst>
                    <a:ext uri="{FF2B5EF4-FFF2-40B4-BE49-F238E27FC236}">
                      <a16:creationId xmlns:a16="http://schemas.microsoft.com/office/drawing/2014/main" id="{82F4C4B4-A870-934B-A0BA-F79BBBDD0B16}"/>
                    </a:ext>
                  </a:extLst>
                </p:cNvPr>
                <p:cNvSpPr/>
                <p:nvPr/>
              </p:nvSpPr>
              <p:spPr>
                <a:xfrm>
                  <a:off x="10476864" y="2609047"/>
                  <a:ext cx="545157" cy="404132"/>
                </a:xfrm>
                <a:prstGeom prst="rect">
                  <a:avLst/>
                </a:prstGeom>
                <a:grpFill/>
                <a:ln w="38100">
                  <a:solidFill>
                    <a:schemeClr val="accent1">
                      <a:shade val="50000"/>
                    </a:schemeClr>
                  </a:solidFill>
                </a:ln>
              </p:spPr>
              <p:txBody>
                <a:bodyPr wrap="none">
                  <a:spAutoFit/>
                </a:bodyPr>
                <a:lstStyle/>
                <a:p>
                  <a:r>
                    <a:rPr lang="en-US" sz="1000" b="1" dirty="0"/>
                    <a:t>+1</a:t>
                  </a:r>
                </a:p>
              </p:txBody>
            </p:sp>
          </p:grpSp>
          <p:cxnSp>
            <p:nvCxnSpPr>
              <p:cNvPr id="94" name="Straight Arrow Connector 93">
                <a:extLst>
                  <a:ext uri="{FF2B5EF4-FFF2-40B4-BE49-F238E27FC236}">
                    <a16:creationId xmlns:a16="http://schemas.microsoft.com/office/drawing/2014/main" id="{DE67FA90-30C0-F64F-BED9-2AB5650F261B}"/>
                  </a:ext>
                </a:extLst>
              </p:cNvPr>
              <p:cNvCxnSpPr/>
              <p:nvPr/>
            </p:nvCxnSpPr>
            <p:spPr>
              <a:xfrm>
                <a:off x="3997492" y="3186455"/>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14F3C409-6C6C-5A49-AF94-3ED3B4282DC1}"/>
                  </a:ext>
                </a:extLst>
              </p:cNvPr>
              <p:cNvCxnSpPr/>
              <p:nvPr/>
            </p:nvCxnSpPr>
            <p:spPr>
              <a:xfrm>
                <a:off x="5236062" y="3186455"/>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D169C589-15AC-2545-A3B3-C753EDBB6BAE}"/>
                  </a:ext>
                </a:extLst>
              </p:cNvPr>
              <p:cNvCxnSpPr/>
              <p:nvPr/>
            </p:nvCxnSpPr>
            <p:spPr>
              <a:xfrm>
                <a:off x="6503828" y="3186455"/>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FD957437-7CA5-3547-A903-4EAFBB228853}"/>
                  </a:ext>
                </a:extLst>
              </p:cNvPr>
              <p:cNvCxnSpPr>
                <a:cxnSpLocks/>
              </p:cNvCxnSpPr>
              <p:nvPr/>
            </p:nvCxnSpPr>
            <p:spPr>
              <a:xfrm flipV="1">
                <a:off x="4223122" y="4243474"/>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F0AE704F-67FD-524F-98B3-034B19838CAA}"/>
                  </a:ext>
                </a:extLst>
              </p:cNvPr>
              <p:cNvCxnSpPr>
                <a:cxnSpLocks/>
              </p:cNvCxnSpPr>
              <p:nvPr/>
            </p:nvCxnSpPr>
            <p:spPr>
              <a:xfrm flipV="1">
                <a:off x="4226669" y="5516988"/>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85E963C8-19EC-5242-9532-609DCAC6E159}"/>
                  </a:ext>
                </a:extLst>
              </p:cNvPr>
              <p:cNvCxnSpPr>
                <a:cxnSpLocks/>
              </p:cNvCxnSpPr>
              <p:nvPr/>
            </p:nvCxnSpPr>
            <p:spPr>
              <a:xfrm flipH="1">
                <a:off x="5187072" y="5720293"/>
                <a:ext cx="47040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85E51477-3E25-7842-8F01-DC8B3FCF2DA2}"/>
                  </a:ext>
                </a:extLst>
              </p:cNvPr>
              <p:cNvCxnSpPr>
                <a:cxnSpLocks/>
              </p:cNvCxnSpPr>
              <p:nvPr/>
            </p:nvCxnSpPr>
            <p:spPr>
              <a:xfrm flipH="1">
                <a:off x="6484688" y="5715935"/>
                <a:ext cx="47040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5CC364AA-7A02-224E-AE77-5E15164A3E4D}"/>
                  </a:ext>
                </a:extLst>
              </p:cNvPr>
              <p:cNvCxnSpPr>
                <a:cxnSpLocks/>
              </p:cNvCxnSpPr>
              <p:nvPr/>
            </p:nvCxnSpPr>
            <p:spPr>
              <a:xfrm rot="16200000" flipH="1">
                <a:off x="7758304" y="5720293"/>
                <a:ext cx="47040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742C200F-EF62-5D4B-94EF-40517CB15EB8}"/>
                  </a:ext>
                </a:extLst>
              </p:cNvPr>
              <p:cNvCxnSpPr>
                <a:cxnSpLocks/>
              </p:cNvCxnSpPr>
              <p:nvPr/>
            </p:nvCxnSpPr>
            <p:spPr>
              <a:xfrm rot="16200000" flipV="1">
                <a:off x="6719888" y="4262113"/>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grpSp>
        <p:sp>
          <p:nvSpPr>
            <p:cNvPr id="141" name="TextBox 140">
              <a:extLst>
                <a:ext uri="{FF2B5EF4-FFF2-40B4-BE49-F238E27FC236}">
                  <a16:creationId xmlns:a16="http://schemas.microsoft.com/office/drawing/2014/main" id="{8DFB61CB-08E7-B544-AD3B-AF1BE39AF35B}"/>
                </a:ext>
              </a:extLst>
            </p:cNvPr>
            <p:cNvSpPr txBox="1"/>
            <p:nvPr/>
          </p:nvSpPr>
          <p:spPr>
            <a:xfrm>
              <a:off x="5016352" y="3633586"/>
              <a:ext cx="1439818" cy="369332"/>
            </a:xfrm>
            <a:prstGeom prst="rect">
              <a:avLst/>
            </a:prstGeom>
            <a:noFill/>
          </p:spPr>
          <p:txBody>
            <a:bodyPr wrap="none" rtlCol="0">
              <a:spAutoFit/>
            </a:bodyPr>
            <a:lstStyle/>
            <a:p>
              <a:r>
                <a:rPr lang="en-US" dirty="0"/>
                <a:t>-0.03 &lt; r &lt; 0</a:t>
              </a:r>
            </a:p>
          </p:txBody>
        </p:sp>
      </p:grpSp>
      <p:grpSp>
        <p:nvGrpSpPr>
          <p:cNvPr id="30" name="Group 29">
            <a:extLst>
              <a:ext uri="{FF2B5EF4-FFF2-40B4-BE49-F238E27FC236}">
                <a16:creationId xmlns:a16="http://schemas.microsoft.com/office/drawing/2014/main" id="{E13AE69C-90F5-9046-B65B-B03A5467B854}"/>
              </a:ext>
            </a:extLst>
          </p:cNvPr>
          <p:cNvGrpSpPr/>
          <p:nvPr/>
        </p:nvGrpSpPr>
        <p:grpSpPr>
          <a:xfrm>
            <a:off x="8116405" y="3554613"/>
            <a:ext cx="3087525" cy="2689424"/>
            <a:chOff x="8116405" y="3554613"/>
            <a:chExt cx="3087525" cy="2689424"/>
          </a:xfrm>
        </p:grpSpPr>
        <p:grpSp>
          <p:nvGrpSpPr>
            <p:cNvPr id="10" name="Group 9">
              <a:extLst>
                <a:ext uri="{FF2B5EF4-FFF2-40B4-BE49-F238E27FC236}">
                  <a16:creationId xmlns:a16="http://schemas.microsoft.com/office/drawing/2014/main" id="{A9AD31BA-7441-D641-B94C-5969D55D73A6}"/>
                </a:ext>
              </a:extLst>
            </p:cNvPr>
            <p:cNvGrpSpPr/>
            <p:nvPr/>
          </p:nvGrpSpPr>
          <p:grpSpPr>
            <a:xfrm>
              <a:off x="8116405" y="3928392"/>
              <a:ext cx="3087525" cy="2315645"/>
              <a:chOff x="8273772" y="3993256"/>
              <a:chExt cx="3087525" cy="2315645"/>
            </a:xfrm>
          </p:grpSpPr>
          <p:grpSp>
            <p:nvGrpSpPr>
              <p:cNvPr id="3" name="Group 2">
                <a:extLst>
                  <a:ext uri="{FF2B5EF4-FFF2-40B4-BE49-F238E27FC236}">
                    <a16:creationId xmlns:a16="http://schemas.microsoft.com/office/drawing/2014/main" id="{ABC319F3-96CA-F042-B6D0-DA3AB8A33691}"/>
                  </a:ext>
                </a:extLst>
              </p:cNvPr>
              <p:cNvGrpSpPr/>
              <p:nvPr/>
            </p:nvGrpSpPr>
            <p:grpSpPr>
              <a:xfrm>
                <a:off x="8273772" y="3993256"/>
                <a:ext cx="3087525" cy="2315645"/>
                <a:chOff x="8273772" y="3993256"/>
                <a:chExt cx="3087525" cy="2315645"/>
              </a:xfrm>
            </p:grpSpPr>
            <p:grpSp>
              <p:nvGrpSpPr>
                <p:cNvPr id="66" name="Group 65">
                  <a:extLst>
                    <a:ext uri="{FF2B5EF4-FFF2-40B4-BE49-F238E27FC236}">
                      <a16:creationId xmlns:a16="http://schemas.microsoft.com/office/drawing/2014/main" id="{82CC84AE-FB38-6142-AFCB-827A938BB17E}"/>
                    </a:ext>
                  </a:extLst>
                </p:cNvPr>
                <p:cNvGrpSpPr/>
                <p:nvPr/>
              </p:nvGrpSpPr>
              <p:grpSpPr>
                <a:xfrm>
                  <a:off x="8273772" y="3993256"/>
                  <a:ext cx="3087525" cy="2315645"/>
                  <a:chOff x="3562163" y="2552996"/>
                  <a:chExt cx="5067674" cy="3800757"/>
                </a:xfrm>
              </p:grpSpPr>
              <p:grpSp>
                <p:nvGrpSpPr>
                  <p:cNvPr id="67" name="Group 66">
                    <a:extLst>
                      <a:ext uri="{FF2B5EF4-FFF2-40B4-BE49-F238E27FC236}">
                        <a16:creationId xmlns:a16="http://schemas.microsoft.com/office/drawing/2014/main" id="{ED8427F8-8846-6342-8621-9C11313BF177}"/>
                      </a:ext>
                    </a:extLst>
                  </p:cNvPr>
                  <p:cNvGrpSpPr/>
                  <p:nvPr/>
                </p:nvGrpSpPr>
                <p:grpSpPr>
                  <a:xfrm>
                    <a:off x="3562163" y="2552996"/>
                    <a:ext cx="5067674" cy="3800757"/>
                    <a:chOff x="6253247" y="2160077"/>
                    <a:chExt cx="5067674" cy="3800757"/>
                  </a:xfrm>
                  <a:solidFill>
                    <a:schemeClr val="bg1"/>
                  </a:solidFill>
                </p:grpSpPr>
                <p:grpSp>
                  <p:nvGrpSpPr>
                    <p:cNvPr id="77" name="Group 76">
                      <a:extLst>
                        <a:ext uri="{FF2B5EF4-FFF2-40B4-BE49-F238E27FC236}">
                          <a16:creationId xmlns:a16="http://schemas.microsoft.com/office/drawing/2014/main" id="{8299DEA5-91F3-A543-A4EC-B702E125DF5D}"/>
                        </a:ext>
                      </a:extLst>
                    </p:cNvPr>
                    <p:cNvGrpSpPr/>
                    <p:nvPr/>
                  </p:nvGrpSpPr>
                  <p:grpSpPr>
                    <a:xfrm>
                      <a:off x="6253247" y="2160077"/>
                      <a:ext cx="5067674" cy="3800757"/>
                      <a:chOff x="6456556" y="2714547"/>
                      <a:chExt cx="3657600" cy="2743201"/>
                    </a:xfrm>
                    <a:grpFill/>
                  </p:grpSpPr>
                  <p:sp>
                    <p:nvSpPr>
                      <p:cNvPr id="80" name="Rectangle 79">
                        <a:extLst>
                          <a:ext uri="{FF2B5EF4-FFF2-40B4-BE49-F238E27FC236}">
                            <a16:creationId xmlns:a16="http://schemas.microsoft.com/office/drawing/2014/main" id="{8BC2E6DD-6C05-6640-86DE-61616BFCF981}"/>
                          </a:ext>
                        </a:extLst>
                      </p:cNvPr>
                      <p:cNvSpPr/>
                      <p:nvPr/>
                    </p:nvSpPr>
                    <p:spPr>
                      <a:xfrm>
                        <a:off x="7364899" y="3635183"/>
                        <a:ext cx="914400" cy="914400"/>
                      </a:xfrm>
                      <a:prstGeom prst="rect">
                        <a:avLst/>
                      </a:prstGeom>
                      <a:solidFill>
                        <a:schemeClr val="bg2"/>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i="1" dirty="0"/>
                      </a:p>
                    </p:txBody>
                  </p:sp>
                  <p:sp>
                    <p:nvSpPr>
                      <p:cNvPr id="81" name="Rectangle 80">
                        <a:extLst>
                          <a:ext uri="{FF2B5EF4-FFF2-40B4-BE49-F238E27FC236}">
                            <a16:creationId xmlns:a16="http://schemas.microsoft.com/office/drawing/2014/main" id="{701B6186-91A9-DF44-949C-1A44FF19C1FE}"/>
                          </a:ext>
                        </a:extLst>
                      </p:cNvPr>
                      <p:cNvSpPr/>
                      <p:nvPr/>
                    </p:nvSpPr>
                    <p:spPr>
                      <a:xfrm>
                        <a:off x="9197683"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p:txBody>
                  </p:sp>
                  <p:sp>
                    <p:nvSpPr>
                      <p:cNvPr id="82" name="Rectangle 81">
                        <a:extLst>
                          <a:ext uri="{FF2B5EF4-FFF2-40B4-BE49-F238E27FC236}">
                            <a16:creationId xmlns:a16="http://schemas.microsoft.com/office/drawing/2014/main" id="{4FC15352-B99B-B948-9FFC-FA3A7DDF95B0}"/>
                          </a:ext>
                        </a:extLst>
                      </p:cNvPr>
                      <p:cNvSpPr/>
                      <p:nvPr/>
                    </p:nvSpPr>
                    <p:spPr>
                      <a:xfrm>
                        <a:off x="7370344"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p:txBody>
                  </p:sp>
                  <p:sp>
                    <p:nvSpPr>
                      <p:cNvPr id="83" name="Rectangle 82">
                        <a:extLst>
                          <a:ext uri="{FF2B5EF4-FFF2-40B4-BE49-F238E27FC236}">
                            <a16:creationId xmlns:a16="http://schemas.microsoft.com/office/drawing/2014/main" id="{FCB23B68-A670-6C4C-BDAF-C2C456D287CF}"/>
                          </a:ext>
                        </a:extLst>
                      </p:cNvPr>
                      <p:cNvSpPr/>
                      <p:nvPr/>
                    </p:nvSpPr>
                    <p:spPr>
                      <a:xfrm>
                        <a:off x="8285356" y="27145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a:p>
                    </p:txBody>
                  </p:sp>
                  <p:sp>
                    <p:nvSpPr>
                      <p:cNvPr id="84" name="Rectangle 83">
                        <a:extLst>
                          <a:ext uri="{FF2B5EF4-FFF2-40B4-BE49-F238E27FC236}">
                            <a16:creationId xmlns:a16="http://schemas.microsoft.com/office/drawing/2014/main" id="{E6E288A7-6EC1-D64C-9894-DF17AD8931DE}"/>
                          </a:ext>
                        </a:extLst>
                      </p:cNvPr>
                      <p:cNvSpPr/>
                      <p:nvPr/>
                    </p:nvSpPr>
                    <p:spPr>
                      <a:xfrm>
                        <a:off x="64565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p:txBody>
                  </p:sp>
                  <p:sp>
                    <p:nvSpPr>
                      <p:cNvPr id="85" name="Rectangle 84">
                        <a:extLst>
                          <a:ext uri="{FF2B5EF4-FFF2-40B4-BE49-F238E27FC236}">
                            <a16:creationId xmlns:a16="http://schemas.microsoft.com/office/drawing/2014/main" id="{3FF43401-C371-EB44-9E65-9752CD5F9B77}"/>
                          </a:ext>
                        </a:extLst>
                      </p:cNvPr>
                      <p:cNvSpPr/>
                      <p:nvPr/>
                    </p:nvSpPr>
                    <p:spPr>
                      <a:xfrm>
                        <a:off x="6457592"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err="1"/>
                          <a:t>ç</a:t>
                        </a:r>
                        <a:endParaRPr lang="en-US" sz="1000" b="1" dirty="0"/>
                      </a:p>
                    </p:txBody>
                  </p:sp>
                  <p:sp>
                    <p:nvSpPr>
                      <p:cNvPr id="86" name="Rectangle 85">
                        <a:extLst>
                          <a:ext uri="{FF2B5EF4-FFF2-40B4-BE49-F238E27FC236}">
                            <a16:creationId xmlns:a16="http://schemas.microsoft.com/office/drawing/2014/main" id="{7FB0C06E-ABFB-C14E-9F15-3FEE7F40F9DF}"/>
                          </a:ext>
                        </a:extLst>
                      </p:cNvPr>
                      <p:cNvSpPr/>
                      <p:nvPr/>
                    </p:nvSpPr>
                    <p:spPr>
                      <a:xfrm>
                        <a:off x="82853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p:txBody>
                  </p:sp>
                  <p:sp>
                    <p:nvSpPr>
                      <p:cNvPr id="87" name="Rectangle 86">
                        <a:extLst>
                          <a:ext uri="{FF2B5EF4-FFF2-40B4-BE49-F238E27FC236}">
                            <a16:creationId xmlns:a16="http://schemas.microsoft.com/office/drawing/2014/main" id="{0E0BB909-D539-B748-96F1-6DBD61CB9FDA}"/>
                          </a:ext>
                        </a:extLst>
                      </p:cNvPr>
                      <p:cNvSpPr/>
                      <p:nvPr/>
                    </p:nvSpPr>
                    <p:spPr>
                      <a:xfrm>
                        <a:off x="91997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a:p>
                    </p:txBody>
                  </p:sp>
                  <p:sp>
                    <p:nvSpPr>
                      <p:cNvPr id="88" name="Rectangle 87">
                        <a:extLst>
                          <a:ext uri="{FF2B5EF4-FFF2-40B4-BE49-F238E27FC236}">
                            <a16:creationId xmlns:a16="http://schemas.microsoft.com/office/drawing/2014/main" id="{84999D77-A645-3F44-A433-ED3119075E1F}"/>
                          </a:ext>
                        </a:extLst>
                      </p:cNvPr>
                      <p:cNvSpPr/>
                      <p:nvPr/>
                    </p:nvSpPr>
                    <p:spPr>
                      <a:xfrm>
                        <a:off x="64565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a:p>
                    </p:txBody>
                  </p:sp>
                  <p:sp>
                    <p:nvSpPr>
                      <p:cNvPr id="89" name="Rectangle 88">
                        <a:extLst>
                          <a:ext uri="{FF2B5EF4-FFF2-40B4-BE49-F238E27FC236}">
                            <a16:creationId xmlns:a16="http://schemas.microsoft.com/office/drawing/2014/main" id="{B9DF354E-1947-214B-889A-F92E34D667D8}"/>
                          </a:ext>
                        </a:extLst>
                      </p:cNvPr>
                      <p:cNvSpPr/>
                      <p:nvPr/>
                    </p:nvSpPr>
                    <p:spPr>
                      <a:xfrm>
                        <a:off x="73709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p:txBody>
                  </p:sp>
                  <p:sp>
                    <p:nvSpPr>
                      <p:cNvPr id="90" name="Rectangle 89">
                        <a:extLst>
                          <a:ext uri="{FF2B5EF4-FFF2-40B4-BE49-F238E27FC236}">
                            <a16:creationId xmlns:a16="http://schemas.microsoft.com/office/drawing/2014/main" id="{5CB2C5D5-5718-7743-AC4B-27292ACB75F4}"/>
                          </a:ext>
                        </a:extLst>
                      </p:cNvPr>
                      <p:cNvSpPr/>
                      <p:nvPr/>
                    </p:nvSpPr>
                    <p:spPr>
                      <a:xfrm>
                        <a:off x="82853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p:txBody>
                  </p:sp>
                  <p:sp>
                    <p:nvSpPr>
                      <p:cNvPr id="91" name="Rectangle 90">
                        <a:extLst>
                          <a:ext uri="{FF2B5EF4-FFF2-40B4-BE49-F238E27FC236}">
                            <a16:creationId xmlns:a16="http://schemas.microsoft.com/office/drawing/2014/main" id="{FAB95F1C-70A7-5E42-9A8E-19DAF0E92E74}"/>
                          </a:ext>
                        </a:extLst>
                      </p:cNvPr>
                      <p:cNvSpPr/>
                      <p:nvPr/>
                    </p:nvSpPr>
                    <p:spPr>
                      <a:xfrm>
                        <a:off x="91997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p:txBody>
                  </p:sp>
                </p:grpSp>
                <p:sp>
                  <p:nvSpPr>
                    <p:cNvPr id="78" name="Rectangle 77">
                      <a:extLst>
                        <a:ext uri="{FF2B5EF4-FFF2-40B4-BE49-F238E27FC236}">
                          <a16:creationId xmlns:a16="http://schemas.microsoft.com/office/drawing/2014/main" id="{6B248C6D-A1A8-4D43-93F3-1CDEF6828BA8}"/>
                        </a:ext>
                      </a:extLst>
                    </p:cNvPr>
                    <p:cNvSpPr/>
                    <p:nvPr/>
                  </p:nvSpPr>
                  <p:spPr>
                    <a:xfrm>
                      <a:off x="10506605" y="3869194"/>
                      <a:ext cx="529371" cy="404132"/>
                    </a:xfrm>
                    <a:prstGeom prst="rect">
                      <a:avLst/>
                    </a:prstGeom>
                    <a:grpFill/>
                    <a:ln w="38100">
                      <a:solidFill>
                        <a:schemeClr val="accent1">
                          <a:shade val="50000"/>
                        </a:schemeClr>
                      </a:solidFill>
                    </a:ln>
                  </p:spPr>
                  <p:txBody>
                    <a:bodyPr wrap="none">
                      <a:spAutoFit/>
                    </a:bodyPr>
                    <a:lstStyle/>
                    <a:p>
                      <a:r>
                        <a:rPr lang="en-US" sz="1000" b="1" dirty="0"/>
                        <a:t>–1</a:t>
                      </a:r>
                    </a:p>
                  </p:txBody>
                </p:sp>
                <p:sp>
                  <p:nvSpPr>
                    <p:cNvPr id="79" name="Rectangle 78">
                      <a:extLst>
                        <a:ext uri="{FF2B5EF4-FFF2-40B4-BE49-F238E27FC236}">
                          <a16:creationId xmlns:a16="http://schemas.microsoft.com/office/drawing/2014/main" id="{ED205C85-183E-FE4D-9B14-AF2CAB8F635E}"/>
                        </a:ext>
                      </a:extLst>
                    </p:cNvPr>
                    <p:cNvSpPr/>
                    <p:nvPr/>
                  </p:nvSpPr>
                  <p:spPr>
                    <a:xfrm>
                      <a:off x="10476864" y="2609047"/>
                      <a:ext cx="545157" cy="404132"/>
                    </a:xfrm>
                    <a:prstGeom prst="rect">
                      <a:avLst/>
                    </a:prstGeom>
                    <a:grpFill/>
                    <a:ln w="38100">
                      <a:solidFill>
                        <a:schemeClr val="accent1">
                          <a:shade val="50000"/>
                        </a:schemeClr>
                      </a:solidFill>
                    </a:ln>
                  </p:spPr>
                  <p:txBody>
                    <a:bodyPr wrap="none">
                      <a:spAutoFit/>
                    </a:bodyPr>
                    <a:lstStyle/>
                    <a:p>
                      <a:r>
                        <a:rPr lang="en-US" sz="1000" b="1" dirty="0"/>
                        <a:t>+1</a:t>
                      </a:r>
                    </a:p>
                  </p:txBody>
                </p:sp>
              </p:grpSp>
              <p:cxnSp>
                <p:nvCxnSpPr>
                  <p:cNvPr id="68" name="Straight Arrow Connector 67">
                    <a:extLst>
                      <a:ext uri="{FF2B5EF4-FFF2-40B4-BE49-F238E27FC236}">
                        <a16:creationId xmlns:a16="http://schemas.microsoft.com/office/drawing/2014/main" id="{460772EB-C812-8F40-9DCA-568405DA6E5C}"/>
                      </a:ext>
                    </a:extLst>
                  </p:cNvPr>
                  <p:cNvCxnSpPr/>
                  <p:nvPr/>
                </p:nvCxnSpPr>
                <p:spPr>
                  <a:xfrm>
                    <a:off x="4114291" y="3175213"/>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5C5C1613-7E54-0040-B21C-F31B6C8F35C5}"/>
                      </a:ext>
                    </a:extLst>
                  </p:cNvPr>
                  <p:cNvCxnSpPr>
                    <a:cxnSpLocks/>
                  </p:cNvCxnSpPr>
                  <p:nvPr/>
                </p:nvCxnSpPr>
                <p:spPr>
                  <a:xfrm rot="10800000">
                    <a:off x="6503828" y="3186456"/>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A5B3B940-6922-014E-99C9-2E8939B1F8D4}"/>
                      </a:ext>
                    </a:extLst>
                  </p:cNvPr>
                  <p:cNvCxnSpPr>
                    <a:cxnSpLocks/>
                  </p:cNvCxnSpPr>
                  <p:nvPr/>
                </p:nvCxnSpPr>
                <p:spPr>
                  <a:xfrm flipV="1">
                    <a:off x="4209709" y="2814107"/>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D0C97389-DD4A-7042-BF40-5A4ACE460400}"/>
                      </a:ext>
                    </a:extLst>
                  </p:cNvPr>
                  <p:cNvCxnSpPr>
                    <a:cxnSpLocks/>
                  </p:cNvCxnSpPr>
                  <p:nvPr/>
                </p:nvCxnSpPr>
                <p:spPr>
                  <a:xfrm flipH="1">
                    <a:off x="7758304" y="5720293"/>
                    <a:ext cx="47040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2E865F82-DB18-3B4C-8685-221ADE753BCE}"/>
                      </a:ext>
                    </a:extLst>
                  </p:cNvPr>
                  <p:cNvCxnSpPr>
                    <a:cxnSpLocks/>
                  </p:cNvCxnSpPr>
                  <p:nvPr/>
                </p:nvCxnSpPr>
                <p:spPr>
                  <a:xfrm rot="16200000" flipV="1">
                    <a:off x="6719888" y="4262113"/>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grpSp>
            <p:cxnSp>
              <p:nvCxnSpPr>
                <p:cNvPr id="119" name="Straight Arrow Connector 118">
                  <a:extLst>
                    <a:ext uri="{FF2B5EF4-FFF2-40B4-BE49-F238E27FC236}">
                      <a16:creationId xmlns:a16="http://schemas.microsoft.com/office/drawing/2014/main" id="{343AB97E-FB1A-7C4C-B299-19E288C78F02}"/>
                    </a:ext>
                  </a:extLst>
                </p:cNvPr>
                <p:cNvCxnSpPr>
                  <a:cxnSpLocks/>
                </p:cNvCxnSpPr>
                <p:nvPr/>
              </p:nvCxnSpPr>
              <p:spPr>
                <a:xfrm flipH="1">
                  <a:off x="8443673" y="4375489"/>
                  <a:ext cx="286596"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20" name="Straight Arrow Connector 119">
                  <a:extLst>
                    <a:ext uri="{FF2B5EF4-FFF2-40B4-BE49-F238E27FC236}">
                      <a16:creationId xmlns:a16="http://schemas.microsoft.com/office/drawing/2014/main" id="{0ED80E87-AA64-FF40-96BD-6E28AEF9B1E8}"/>
                    </a:ext>
                  </a:extLst>
                </p:cNvPr>
                <p:cNvCxnSpPr>
                  <a:cxnSpLocks/>
                </p:cNvCxnSpPr>
                <p:nvPr/>
              </p:nvCxnSpPr>
              <p:spPr>
                <a:xfrm rot="10800000" flipV="1">
                  <a:off x="8663900" y="4367758"/>
                  <a:ext cx="0" cy="24773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4D620B09-F1E4-8F48-9DA7-A1DCBE3C5F24}"/>
                  </a:ext>
                </a:extLst>
              </p:cNvPr>
              <p:cNvGrpSpPr/>
              <p:nvPr/>
            </p:nvGrpSpPr>
            <p:grpSpPr>
              <a:xfrm>
                <a:off x="8447583" y="4929290"/>
                <a:ext cx="441423" cy="463149"/>
                <a:chOff x="8362349" y="3429000"/>
                <a:chExt cx="441423" cy="463149"/>
              </a:xfrm>
            </p:grpSpPr>
            <p:cxnSp>
              <p:nvCxnSpPr>
                <p:cNvPr id="121" name="Straight Arrow Connector 120">
                  <a:extLst>
                    <a:ext uri="{FF2B5EF4-FFF2-40B4-BE49-F238E27FC236}">
                      <a16:creationId xmlns:a16="http://schemas.microsoft.com/office/drawing/2014/main" id="{B7AC8A5C-E6FC-8845-A45A-FB05084EA0DD}"/>
                    </a:ext>
                  </a:extLst>
                </p:cNvPr>
                <p:cNvCxnSpPr/>
                <p:nvPr/>
              </p:nvCxnSpPr>
              <p:spPr>
                <a:xfrm>
                  <a:off x="8528837" y="3649007"/>
                  <a:ext cx="274935"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22" name="Straight Arrow Connector 121">
                  <a:extLst>
                    <a:ext uri="{FF2B5EF4-FFF2-40B4-BE49-F238E27FC236}">
                      <a16:creationId xmlns:a16="http://schemas.microsoft.com/office/drawing/2014/main" id="{818B8EBD-F512-6140-B27E-A06989EB9CBE}"/>
                    </a:ext>
                  </a:extLst>
                </p:cNvPr>
                <p:cNvCxnSpPr>
                  <a:cxnSpLocks/>
                </p:cNvCxnSpPr>
                <p:nvPr/>
              </p:nvCxnSpPr>
              <p:spPr>
                <a:xfrm flipV="1">
                  <a:off x="8586971" y="3429000"/>
                  <a:ext cx="0" cy="24773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23" name="Straight Arrow Connector 122">
                  <a:extLst>
                    <a:ext uri="{FF2B5EF4-FFF2-40B4-BE49-F238E27FC236}">
                      <a16:creationId xmlns:a16="http://schemas.microsoft.com/office/drawing/2014/main" id="{A408CAB2-C949-A440-870D-05AD2F0D620D}"/>
                    </a:ext>
                  </a:extLst>
                </p:cNvPr>
                <p:cNvCxnSpPr>
                  <a:cxnSpLocks/>
                </p:cNvCxnSpPr>
                <p:nvPr/>
              </p:nvCxnSpPr>
              <p:spPr>
                <a:xfrm flipH="1">
                  <a:off x="8362349" y="3652149"/>
                  <a:ext cx="286596"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CBD9250D-1002-1140-BADF-162D0C7EB61A}"/>
                    </a:ext>
                  </a:extLst>
                </p:cNvPr>
                <p:cNvCxnSpPr>
                  <a:cxnSpLocks/>
                </p:cNvCxnSpPr>
                <p:nvPr/>
              </p:nvCxnSpPr>
              <p:spPr>
                <a:xfrm rot="10800000" flipV="1">
                  <a:off x="8582576" y="3644418"/>
                  <a:ext cx="0" cy="24773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grpSp>
          <p:cxnSp>
            <p:nvCxnSpPr>
              <p:cNvPr id="125" name="Straight Arrow Connector 124">
                <a:extLst>
                  <a:ext uri="{FF2B5EF4-FFF2-40B4-BE49-F238E27FC236}">
                    <a16:creationId xmlns:a16="http://schemas.microsoft.com/office/drawing/2014/main" id="{A5D617F2-08A6-3543-A13F-2E4F6932D9D8}"/>
                  </a:ext>
                </a:extLst>
              </p:cNvPr>
              <p:cNvCxnSpPr/>
              <p:nvPr/>
            </p:nvCxnSpPr>
            <p:spPr>
              <a:xfrm>
                <a:off x="8609676" y="5908885"/>
                <a:ext cx="274935"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26" name="Straight Arrow Connector 125">
                <a:extLst>
                  <a:ext uri="{FF2B5EF4-FFF2-40B4-BE49-F238E27FC236}">
                    <a16:creationId xmlns:a16="http://schemas.microsoft.com/office/drawing/2014/main" id="{973E9A64-F5E9-794F-A263-71C54597AA2B}"/>
                  </a:ext>
                </a:extLst>
              </p:cNvPr>
              <p:cNvCxnSpPr>
                <a:cxnSpLocks/>
              </p:cNvCxnSpPr>
              <p:nvPr/>
            </p:nvCxnSpPr>
            <p:spPr>
              <a:xfrm flipV="1">
                <a:off x="8667810" y="5688878"/>
                <a:ext cx="0" cy="24773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01424F03-D909-0D4E-8B93-C757BCAA5BE1}"/>
                  </a:ext>
                </a:extLst>
              </p:cNvPr>
              <p:cNvCxnSpPr>
                <a:cxnSpLocks/>
              </p:cNvCxnSpPr>
              <p:nvPr/>
            </p:nvCxnSpPr>
            <p:spPr>
              <a:xfrm flipH="1">
                <a:off x="8443188" y="5912027"/>
                <a:ext cx="286596"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28" name="Straight Arrow Connector 127">
                <a:extLst>
                  <a:ext uri="{FF2B5EF4-FFF2-40B4-BE49-F238E27FC236}">
                    <a16:creationId xmlns:a16="http://schemas.microsoft.com/office/drawing/2014/main" id="{E70C0055-5891-344E-A4A2-BC7C5D17D2FC}"/>
                  </a:ext>
                </a:extLst>
              </p:cNvPr>
              <p:cNvCxnSpPr>
                <a:cxnSpLocks/>
              </p:cNvCxnSpPr>
              <p:nvPr/>
            </p:nvCxnSpPr>
            <p:spPr>
              <a:xfrm rot="10800000" flipV="1">
                <a:off x="8663415" y="5904296"/>
                <a:ext cx="0" cy="24773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29" name="Straight Arrow Connector 128">
                <a:extLst>
                  <a:ext uri="{FF2B5EF4-FFF2-40B4-BE49-F238E27FC236}">
                    <a16:creationId xmlns:a16="http://schemas.microsoft.com/office/drawing/2014/main" id="{9BECBBFC-3C34-0E4E-BA6B-2985CEF5D55D}"/>
                  </a:ext>
                </a:extLst>
              </p:cNvPr>
              <p:cNvCxnSpPr/>
              <p:nvPr/>
            </p:nvCxnSpPr>
            <p:spPr>
              <a:xfrm>
                <a:off x="9368346" y="5908885"/>
                <a:ext cx="274935"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30" name="Straight Arrow Connector 129">
                <a:extLst>
                  <a:ext uri="{FF2B5EF4-FFF2-40B4-BE49-F238E27FC236}">
                    <a16:creationId xmlns:a16="http://schemas.microsoft.com/office/drawing/2014/main" id="{F5D77E5D-E16C-F243-8E9F-223C01684BDD}"/>
                  </a:ext>
                </a:extLst>
              </p:cNvPr>
              <p:cNvCxnSpPr>
                <a:cxnSpLocks/>
              </p:cNvCxnSpPr>
              <p:nvPr/>
            </p:nvCxnSpPr>
            <p:spPr>
              <a:xfrm flipV="1">
                <a:off x="9426480" y="5688878"/>
                <a:ext cx="0" cy="24773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31" name="Straight Arrow Connector 130">
                <a:extLst>
                  <a:ext uri="{FF2B5EF4-FFF2-40B4-BE49-F238E27FC236}">
                    <a16:creationId xmlns:a16="http://schemas.microsoft.com/office/drawing/2014/main" id="{CC443F37-C8C0-AB44-AEFF-5DF7E30ECDEE}"/>
                  </a:ext>
                </a:extLst>
              </p:cNvPr>
              <p:cNvCxnSpPr>
                <a:cxnSpLocks/>
              </p:cNvCxnSpPr>
              <p:nvPr/>
            </p:nvCxnSpPr>
            <p:spPr>
              <a:xfrm flipH="1">
                <a:off x="9201858" y="5912027"/>
                <a:ext cx="286596"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32" name="Straight Arrow Connector 131">
                <a:extLst>
                  <a:ext uri="{FF2B5EF4-FFF2-40B4-BE49-F238E27FC236}">
                    <a16:creationId xmlns:a16="http://schemas.microsoft.com/office/drawing/2014/main" id="{2FDBC13C-97C1-0A4D-8E8E-FF32FCE49AB9}"/>
                  </a:ext>
                </a:extLst>
              </p:cNvPr>
              <p:cNvCxnSpPr>
                <a:cxnSpLocks/>
              </p:cNvCxnSpPr>
              <p:nvPr/>
            </p:nvCxnSpPr>
            <p:spPr>
              <a:xfrm rot="10800000" flipV="1">
                <a:off x="9422085" y="5904296"/>
                <a:ext cx="0" cy="24773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33" name="Straight Arrow Connector 132">
                <a:extLst>
                  <a:ext uri="{FF2B5EF4-FFF2-40B4-BE49-F238E27FC236}">
                    <a16:creationId xmlns:a16="http://schemas.microsoft.com/office/drawing/2014/main" id="{D9324D9B-CFA8-1641-8453-4AFBFE8EDCB7}"/>
                  </a:ext>
                </a:extLst>
              </p:cNvPr>
              <p:cNvCxnSpPr/>
              <p:nvPr/>
            </p:nvCxnSpPr>
            <p:spPr>
              <a:xfrm>
                <a:off x="9372943" y="4372347"/>
                <a:ext cx="274935"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34" name="Straight Arrow Connector 133">
                <a:extLst>
                  <a:ext uri="{FF2B5EF4-FFF2-40B4-BE49-F238E27FC236}">
                    <a16:creationId xmlns:a16="http://schemas.microsoft.com/office/drawing/2014/main" id="{FDC9DEDF-3C90-DB4F-80C6-64A504173EB5}"/>
                  </a:ext>
                </a:extLst>
              </p:cNvPr>
              <p:cNvCxnSpPr>
                <a:cxnSpLocks/>
              </p:cNvCxnSpPr>
              <p:nvPr/>
            </p:nvCxnSpPr>
            <p:spPr>
              <a:xfrm flipV="1">
                <a:off x="9431077" y="4152340"/>
                <a:ext cx="0" cy="24773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35" name="Straight Arrow Connector 134">
                <a:extLst>
                  <a:ext uri="{FF2B5EF4-FFF2-40B4-BE49-F238E27FC236}">
                    <a16:creationId xmlns:a16="http://schemas.microsoft.com/office/drawing/2014/main" id="{48151B96-1D63-2F40-B1B2-29A6787D52F9}"/>
                  </a:ext>
                </a:extLst>
              </p:cNvPr>
              <p:cNvCxnSpPr>
                <a:cxnSpLocks/>
              </p:cNvCxnSpPr>
              <p:nvPr/>
            </p:nvCxnSpPr>
            <p:spPr>
              <a:xfrm flipH="1">
                <a:off x="9206455" y="4375489"/>
                <a:ext cx="286596"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36" name="Straight Arrow Connector 135">
                <a:extLst>
                  <a:ext uri="{FF2B5EF4-FFF2-40B4-BE49-F238E27FC236}">
                    <a16:creationId xmlns:a16="http://schemas.microsoft.com/office/drawing/2014/main" id="{E923C0DA-4B74-BD46-9E5C-24A6D5B13E7A}"/>
                  </a:ext>
                </a:extLst>
              </p:cNvPr>
              <p:cNvCxnSpPr>
                <a:cxnSpLocks/>
              </p:cNvCxnSpPr>
              <p:nvPr/>
            </p:nvCxnSpPr>
            <p:spPr>
              <a:xfrm rot="10800000" flipV="1">
                <a:off x="9426682" y="4367758"/>
                <a:ext cx="0" cy="24773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37" name="Straight Arrow Connector 136">
                <a:extLst>
                  <a:ext uri="{FF2B5EF4-FFF2-40B4-BE49-F238E27FC236}">
                    <a16:creationId xmlns:a16="http://schemas.microsoft.com/office/drawing/2014/main" id="{701FCE32-73BC-0840-9A77-6FEE56384D50}"/>
                  </a:ext>
                </a:extLst>
              </p:cNvPr>
              <p:cNvCxnSpPr/>
              <p:nvPr/>
            </p:nvCxnSpPr>
            <p:spPr>
              <a:xfrm>
                <a:off x="10156427" y="5901154"/>
                <a:ext cx="274935"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38" name="Straight Arrow Connector 137">
                <a:extLst>
                  <a:ext uri="{FF2B5EF4-FFF2-40B4-BE49-F238E27FC236}">
                    <a16:creationId xmlns:a16="http://schemas.microsoft.com/office/drawing/2014/main" id="{DDCC4B94-6BE1-D345-949B-C24EBA81DCFB}"/>
                  </a:ext>
                </a:extLst>
              </p:cNvPr>
              <p:cNvCxnSpPr>
                <a:cxnSpLocks/>
              </p:cNvCxnSpPr>
              <p:nvPr/>
            </p:nvCxnSpPr>
            <p:spPr>
              <a:xfrm flipV="1">
                <a:off x="10214561" y="5681147"/>
                <a:ext cx="0" cy="24773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39" name="Straight Arrow Connector 138">
                <a:extLst>
                  <a:ext uri="{FF2B5EF4-FFF2-40B4-BE49-F238E27FC236}">
                    <a16:creationId xmlns:a16="http://schemas.microsoft.com/office/drawing/2014/main" id="{464C405E-9536-0B41-94FC-FFD9DC4C63C8}"/>
                  </a:ext>
                </a:extLst>
              </p:cNvPr>
              <p:cNvCxnSpPr>
                <a:cxnSpLocks/>
              </p:cNvCxnSpPr>
              <p:nvPr/>
            </p:nvCxnSpPr>
            <p:spPr>
              <a:xfrm flipH="1">
                <a:off x="9989939" y="5904296"/>
                <a:ext cx="286596"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40" name="Straight Arrow Connector 139">
                <a:extLst>
                  <a:ext uri="{FF2B5EF4-FFF2-40B4-BE49-F238E27FC236}">
                    <a16:creationId xmlns:a16="http://schemas.microsoft.com/office/drawing/2014/main" id="{A9ED76F4-BF90-BB4D-8CCF-D484991D2105}"/>
                  </a:ext>
                </a:extLst>
              </p:cNvPr>
              <p:cNvCxnSpPr>
                <a:cxnSpLocks/>
              </p:cNvCxnSpPr>
              <p:nvPr/>
            </p:nvCxnSpPr>
            <p:spPr>
              <a:xfrm rot="10800000" flipV="1">
                <a:off x="10210166" y="5896565"/>
                <a:ext cx="0" cy="24773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grpSp>
        <p:sp>
          <p:nvSpPr>
            <p:cNvPr id="142" name="TextBox 141">
              <a:extLst>
                <a:ext uri="{FF2B5EF4-FFF2-40B4-BE49-F238E27FC236}">
                  <a16:creationId xmlns:a16="http://schemas.microsoft.com/office/drawing/2014/main" id="{F0CB90F0-6C28-3440-A828-FA720D1AE168}"/>
                </a:ext>
              </a:extLst>
            </p:cNvPr>
            <p:cNvSpPr txBox="1"/>
            <p:nvPr/>
          </p:nvSpPr>
          <p:spPr>
            <a:xfrm>
              <a:off x="9348446" y="3554613"/>
              <a:ext cx="660758" cy="369332"/>
            </a:xfrm>
            <a:prstGeom prst="rect">
              <a:avLst/>
            </a:prstGeom>
            <a:noFill/>
          </p:spPr>
          <p:txBody>
            <a:bodyPr wrap="none" rtlCol="0">
              <a:spAutoFit/>
            </a:bodyPr>
            <a:lstStyle/>
            <a:p>
              <a:r>
                <a:rPr lang="en-US" dirty="0"/>
                <a:t>r &gt; 0</a:t>
              </a:r>
            </a:p>
          </p:txBody>
        </p:sp>
      </p:grpSp>
      <p:grpSp>
        <p:nvGrpSpPr>
          <p:cNvPr id="144" name="Group 143">
            <a:extLst>
              <a:ext uri="{FF2B5EF4-FFF2-40B4-BE49-F238E27FC236}">
                <a16:creationId xmlns:a16="http://schemas.microsoft.com/office/drawing/2014/main" id="{D6F289D0-D105-614F-8980-67E832D60BEC}"/>
              </a:ext>
            </a:extLst>
          </p:cNvPr>
          <p:cNvGrpSpPr/>
          <p:nvPr/>
        </p:nvGrpSpPr>
        <p:grpSpPr>
          <a:xfrm>
            <a:off x="8106768" y="386608"/>
            <a:ext cx="3087525" cy="2699873"/>
            <a:chOff x="8106768" y="386608"/>
            <a:chExt cx="3087525" cy="2699873"/>
          </a:xfrm>
        </p:grpSpPr>
        <p:grpSp>
          <p:nvGrpSpPr>
            <p:cNvPr id="41" name="Group 40">
              <a:extLst>
                <a:ext uri="{FF2B5EF4-FFF2-40B4-BE49-F238E27FC236}">
                  <a16:creationId xmlns:a16="http://schemas.microsoft.com/office/drawing/2014/main" id="{96630785-DDFA-4E44-8E16-1550F374B0DF}"/>
                </a:ext>
              </a:extLst>
            </p:cNvPr>
            <p:cNvGrpSpPr/>
            <p:nvPr/>
          </p:nvGrpSpPr>
          <p:grpSpPr>
            <a:xfrm>
              <a:off x="8106768" y="770836"/>
              <a:ext cx="3087525" cy="2315645"/>
              <a:chOff x="3562163" y="2552996"/>
              <a:chExt cx="5067674" cy="3800757"/>
            </a:xfrm>
          </p:grpSpPr>
          <p:grpSp>
            <p:nvGrpSpPr>
              <p:cNvPr id="4" name="Group 3">
                <a:extLst>
                  <a:ext uri="{FF2B5EF4-FFF2-40B4-BE49-F238E27FC236}">
                    <a16:creationId xmlns:a16="http://schemas.microsoft.com/office/drawing/2014/main" id="{04C0D61C-2485-7845-856B-C410B1E1D01E}"/>
                  </a:ext>
                </a:extLst>
              </p:cNvPr>
              <p:cNvGrpSpPr/>
              <p:nvPr/>
            </p:nvGrpSpPr>
            <p:grpSpPr>
              <a:xfrm>
                <a:off x="3562163" y="2552996"/>
                <a:ext cx="5067674" cy="3800757"/>
                <a:chOff x="6253247" y="2160077"/>
                <a:chExt cx="5067674" cy="3800757"/>
              </a:xfrm>
              <a:solidFill>
                <a:schemeClr val="bg1"/>
              </a:solidFill>
            </p:grpSpPr>
            <p:grpSp>
              <p:nvGrpSpPr>
                <p:cNvPr id="6" name="Group 5">
                  <a:extLst>
                    <a:ext uri="{FF2B5EF4-FFF2-40B4-BE49-F238E27FC236}">
                      <a16:creationId xmlns:a16="http://schemas.microsoft.com/office/drawing/2014/main" id="{68D2D8BD-474B-574F-8F4C-D8D3A8E8F5DC}"/>
                    </a:ext>
                  </a:extLst>
                </p:cNvPr>
                <p:cNvGrpSpPr/>
                <p:nvPr/>
              </p:nvGrpSpPr>
              <p:grpSpPr>
                <a:xfrm>
                  <a:off x="6253247" y="2160077"/>
                  <a:ext cx="5067674" cy="3800757"/>
                  <a:chOff x="6456556" y="2714547"/>
                  <a:chExt cx="3657600" cy="2743201"/>
                </a:xfrm>
                <a:grpFill/>
              </p:grpSpPr>
              <p:sp>
                <p:nvSpPr>
                  <p:cNvPr id="13" name="Rectangle 12">
                    <a:extLst>
                      <a:ext uri="{FF2B5EF4-FFF2-40B4-BE49-F238E27FC236}">
                        <a16:creationId xmlns:a16="http://schemas.microsoft.com/office/drawing/2014/main" id="{681DAA95-28B3-C948-B538-33FA6B267571}"/>
                      </a:ext>
                    </a:extLst>
                  </p:cNvPr>
                  <p:cNvSpPr/>
                  <p:nvPr/>
                </p:nvSpPr>
                <p:spPr>
                  <a:xfrm>
                    <a:off x="7364899" y="3635183"/>
                    <a:ext cx="914400" cy="914400"/>
                  </a:xfrm>
                  <a:prstGeom prst="rect">
                    <a:avLst/>
                  </a:prstGeom>
                  <a:solidFill>
                    <a:schemeClr val="bg2"/>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i="1" dirty="0"/>
                  </a:p>
                </p:txBody>
              </p:sp>
              <p:sp>
                <p:nvSpPr>
                  <p:cNvPr id="14" name="Rectangle 13">
                    <a:extLst>
                      <a:ext uri="{FF2B5EF4-FFF2-40B4-BE49-F238E27FC236}">
                        <a16:creationId xmlns:a16="http://schemas.microsoft.com/office/drawing/2014/main" id="{1B4B2815-2A1E-C949-BAFF-FDAC70BC566B}"/>
                      </a:ext>
                    </a:extLst>
                  </p:cNvPr>
                  <p:cNvSpPr/>
                  <p:nvPr/>
                </p:nvSpPr>
                <p:spPr>
                  <a:xfrm>
                    <a:off x="9197683"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p:txBody>
              </p:sp>
              <p:sp>
                <p:nvSpPr>
                  <p:cNvPr id="15" name="Rectangle 14">
                    <a:extLst>
                      <a:ext uri="{FF2B5EF4-FFF2-40B4-BE49-F238E27FC236}">
                        <a16:creationId xmlns:a16="http://schemas.microsoft.com/office/drawing/2014/main" id="{527C6151-4575-E347-B635-742C8A4E0501}"/>
                      </a:ext>
                    </a:extLst>
                  </p:cNvPr>
                  <p:cNvSpPr/>
                  <p:nvPr/>
                </p:nvSpPr>
                <p:spPr>
                  <a:xfrm>
                    <a:off x="7370344"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p:txBody>
              </p:sp>
              <p:sp>
                <p:nvSpPr>
                  <p:cNvPr id="16" name="Rectangle 15">
                    <a:extLst>
                      <a:ext uri="{FF2B5EF4-FFF2-40B4-BE49-F238E27FC236}">
                        <a16:creationId xmlns:a16="http://schemas.microsoft.com/office/drawing/2014/main" id="{37B1059A-878D-B848-9671-F03C74A00278}"/>
                      </a:ext>
                    </a:extLst>
                  </p:cNvPr>
                  <p:cNvSpPr/>
                  <p:nvPr/>
                </p:nvSpPr>
                <p:spPr>
                  <a:xfrm>
                    <a:off x="8285356" y="27145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a:p>
                </p:txBody>
              </p:sp>
              <p:sp>
                <p:nvSpPr>
                  <p:cNvPr id="17" name="Rectangle 16">
                    <a:extLst>
                      <a:ext uri="{FF2B5EF4-FFF2-40B4-BE49-F238E27FC236}">
                        <a16:creationId xmlns:a16="http://schemas.microsoft.com/office/drawing/2014/main" id="{BED26B51-5026-4E42-A04C-8A8218B0914E}"/>
                      </a:ext>
                    </a:extLst>
                  </p:cNvPr>
                  <p:cNvSpPr/>
                  <p:nvPr/>
                </p:nvSpPr>
                <p:spPr>
                  <a:xfrm>
                    <a:off x="64565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p:txBody>
              </p:sp>
              <p:sp>
                <p:nvSpPr>
                  <p:cNvPr id="18" name="Rectangle 17">
                    <a:extLst>
                      <a:ext uri="{FF2B5EF4-FFF2-40B4-BE49-F238E27FC236}">
                        <a16:creationId xmlns:a16="http://schemas.microsoft.com/office/drawing/2014/main" id="{E74804B7-1B70-FE4D-928C-3002866CD0BB}"/>
                      </a:ext>
                    </a:extLst>
                  </p:cNvPr>
                  <p:cNvSpPr/>
                  <p:nvPr/>
                </p:nvSpPr>
                <p:spPr>
                  <a:xfrm>
                    <a:off x="6457592"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p:txBody>
              </p:sp>
              <p:sp>
                <p:nvSpPr>
                  <p:cNvPr id="19" name="Rectangle 18">
                    <a:extLst>
                      <a:ext uri="{FF2B5EF4-FFF2-40B4-BE49-F238E27FC236}">
                        <a16:creationId xmlns:a16="http://schemas.microsoft.com/office/drawing/2014/main" id="{2A5170FE-8D20-544F-8A6B-FFE7718EE2C3}"/>
                      </a:ext>
                    </a:extLst>
                  </p:cNvPr>
                  <p:cNvSpPr/>
                  <p:nvPr/>
                </p:nvSpPr>
                <p:spPr>
                  <a:xfrm>
                    <a:off x="82853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p:txBody>
              </p:sp>
              <p:sp>
                <p:nvSpPr>
                  <p:cNvPr id="20" name="Rectangle 19">
                    <a:extLst>
                      <a:ext uri="{FF2B5EF4-FFF2-40B4-BE49-F238E27FC236}">
                        <a16:creationId xmlns:a16="http://schemas.microsoft.com/office/drawing/2014/main" id="{92BD7515-B5C0-824E-87CF-AF440FEFEEC8}"/>
                      </a:ext>
                    </a:extLst>
                  </p:cNvPr>
                  <p:cNvSpPr/>
                  <p:nvPr/>
                </p:nvSpPr>
                <p:spPr>
                  <a:xfrm>
                    <a:off x="91997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a:p>
                </p:txBody>
              </p:sp>
              <p:sp>
                <p:nvSpPr>
                  <p:cNvPr id="21" name="Rectangle 20">
                    <a:extLst>
                      <a:ext uri="{FF2B5EF4-FFF2-40B4-BE49-F238E27FC236}">
                        <a16:creationId xmlns:a16="http://schemas.microsoft.com/office/drawing/2014/main" id="{DC834AE4-7DE8-BE47-BADB-50C4EECBA84F}"/>
                      </a:ext>
                    </a:extLst>
                  </p:cNvPr>
                  <p:cNvSpPr/>
                  <p:nvPr/>
                </p:nvSpPr>
                <p:spPr>
                  <a:xfrm>
                    <a:off x="64565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a:p>
                </p:txBody>
              </p:sp>
              <p:sp>
                <p:nvSpPr>
                  <p:cNvPr id="22" name="Rectangle 21">
                    <a:extLst>
                      <a:ext uri="{FF2B5EF4-FFF2-40B4-BE49-F238E27FC236}">
                        <a16:creationId xmlns:a16="http://schemas.microsoft.com/office/drawing/2014/main" id="{2B336957-3E6D-E249-94FE-91F5D5B1FE7D}"/>
                      </a:ext>
                    </a:extLst>
                  </p:cNvPr>
                  <p:cNvSpPr/>
                  <p:nvPr/>
                </p:nvSpPr>
                <p:spPr>
                  <a:xfrm>
                    <a:off x="73709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p:txBody>
              </p:sp>
              <p:sp>
                <p:nvSpPr>
                  <p:cNvPr id="23" name="Rectangle 22">
                    <a:extLst>
                      <a:ext uri="{FF2B5EF4-FFF2-40B4-BE49-F238E27FC236}">
                        <a16:creationId xmlns:a16="http://schemas.microsoft.com/office/drawing/2014/main" id="{4C45D773-1DDD-CF48-8562-73174092E481}"/>
                      </a:ext>
                    </a:extLst>
                  </p:cNvPr>
                  <p:cNvSpPr/>
                  <p:nvPr/>
                </p:nvSpPr>
                <p:spPr>
                  <a:xfrm>
                    <a:off x="82853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p:txBody>
              </p:sp>
              <p:sp>
                <p:nvSpPr>
                  <p:cNvPr id="24" name="Rectangle 23">
                    <a:extLst>
                      <a:ext uri="{FF2B5EF4-FFF2-40B4-BE49-F238E27FC236}">
                        <a16:creationId xmlns:a16="http://schemas.microsoft.com/office/drawing/2014/main" id="{A5C960A7-E996-6C4C-AC7E-CC764E97F4BD}"/>
                      </a:ext>
                    </a:extLst>
                  </p:cNvPr>
                  <p:cNvSpPr/>
                  <p:nvPr/>
                </p:nvSpPr>
                <p:spPr>
                  <a:xfrm>
                    <a:off x="91997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p:txBody>
              </p:sp>
            </p:grpSp>
            <p:sp>
              <p:nvSpPr>
                <p:cNvPr id="8" name="Rectangle 7">
                  <a:extLst>
                    <a:ext uri="{FF2B5EF4-FFF2-40B4-BE49-F238E27FC236}">
                      <a16:creationId xmlns:a16="http://schemas.microsoft.com/office/drawing/2014/main" id="{418EB9FA-63D6-6E40-B3BC-B3C18683B155}"/>
                    </a:ext>
                  </a:extLst>
                </p:cNvPr>
                <p:cNvSpPr/>
                <p:nvPr/>
              </p:nvSpPr>
              <p:spPr>
                <a:xfrm>
                  <a:off x="10506605" y="3869194"/>
                  <a:ext cx="529371" cy="404132"/>
                </a:xfrm>
                <a:prstGeom prst="rect">
                  <a:avLst/>
                </a:prstGeom>
                <a:grpFill/>
                <a:ln w="38100">
                  <a:solidFill>
                    <a:schemeClr val="accent1">
                      <a:shade val="50000"/>
                    </a:schemeClr>
                  </a:solidFill>
                </a:ln>
              </p:spPr>
              <p:txBody>
                <a:bodyPr wrap="none">
                  <a:spAutoFit/>
                </a:bodyPr>
                <a:lstStyle/>
                <a:p>
                  <a:r>
                    <a:rPr lang="en-US" sz="1000" b="1" dirty="0"/>
                    <a:t>–1</a:t>
                  </a:r>
                </a:p>
              </p:txBody>
            </p:sp>
            <p:sp>
              <p:nvSpPr>
                <p:cNvPr id="12" name="Rectangle 11">
                  <a:extLst>
                    <a:ext uri="{FF2B5EF4-FFF2-40B4-BE49-F238E27FC236}">
                      <a16:creationId xmlns:a16="http://schemas.microsoft.com/office/drawing/2014/main" id="{52B689B9-CD3C-534A-A204-8E6A863623EB}"/>
                    </a:ext>
                  </a:extLst>
                </p:cNvPr>
                <p:cNvSpPr/>
                <p:nvPr/>
              </p:nvSpPr>
              <p:spPr>
                <a:xfrm>
                  <a:off x="10476864" y="2609047"/>
                  <a:ext cx="545157" cy="404132"/>
                </a:xfrm>
                <a:prstGeom prst="rect">
                  <a:avLst/>
                </a:prstGeom>
                <a:grpFill/>
                <a:ln w="38100">
                  <a:solidFill>
                    <a:schemeClr val="accent1">
                      <a:shade val="50000"/>
                    </a:schemeClr>
                  </a:solidFill>
                </a:ln>
              </p:spPr>
              <p:txBody>
                <a:bodyPr wrap="none">
                  <a:spAutoFit/>
                </a:bodyPr>
                <a:lstStyle/>
                <a:p>
                  <a:r>
                    <a:rPr lang="en-US" sz="1000" b="1" dirty="0"/>
                    <a:t>+1</a:t>
                  </a:r>
                </a:p>
              </p:txBody>
            </p:sp>
          </p:grpSp>
          <p:cxnSp>
            <p:nvCxnSpPr>
              <p:cNvPr id="26" name="Straight Arrow Connector 25">
                <a:extLst>
                  <a:ext uri="{FF2B5EF4-FFF2-40B4-BE49-F238E27FC236}">
                    <a16:creationId xmlns:a16="http://schemas.microsoft.com/office/drawing/2014/main" id="{8269D3AB-19CA-804A-8DC9-122BD7C621E1}"/>
                  </a:ext>
                </a:extLst>
              </p:cNvPr>
              <p:cNvCxnSpPr/>
              <p:nvPr/>
            </p:nvCxnSpPr>
            <p:spPr>
              <a:xfrm>
                <a:off x="3997492" y="3186455"/>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3DAC39EE-3E39-F241-BA99-A6E93E581BC3}"/>
                  </a:ext>
                </a:extLst>
              </p:cNvPr>
              <p:cNvCxnSpPr/>
              <p:nvPr/>
            </p:nvCxnSpPr>
            <p:spPr>
              <a:xfrm>
                <a:off x="5236062" y="3186455"/>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68CD8EEC-C5A1-ED43-BD86-789203C2AE87}"/>
                  </a:ext>
                </a:extLst>
              </p:cNvPr>
              <p:cNvCxnSpPr/>
              <p:nvPr/>
            </p:nvCxnSpPr>
            <p:spPr>
              <a:xfrm>
                <a:off x="6503828" y="3186455"/>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3344E75B-76C0-EA42-9EEC-9A360FCFA6F2}"/>
                  </a:ext>
                </a:extLst>
              </p:cNvPr>
              <p:cNvCxnSpPr>
                <a:cxnSpLocks/>
              </p:cNvCxnSpPr>
              <p:nvPr/>
            </p:nvCxnSpPr>
            <p:spPr>
              <a:xfrm flipV="1">
                <a:off x="4223122" y="4243474"/>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38B7709E-58D3-6045-A780-C32E90C546EB}"/>
                  </a:ext>
                </a:extLst>
              </p:cNvPr>
              <p:cNvCxnSpPr>
                <a:cxnSpLocks/>
              </p:cNvCxnSpPr>
              <p:nvPr/>
            </p:nvCxnSpPr>
            <p:spPr>
              <a:xfrm flipV="1">
                <a:off x="4226669" y="5516988"/>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95849B1C-2D3B-DF48-9060-AAABEB088699}"/>
                  </a:ext>
                </a:extLst>
              </p:cNvPr>
              <p:cNvCxnSpPr>
                <a:cxnSpLocks/>
              </p:cNvCxnSpPr>
              <p:nvPr/>
            </p:nvCxnSpPr>
            <p:spPr>
              <a:xfrm flipH="1">
                <a:off x="5187072" y="5720293"/>
                <a:ext cx="47040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05E532BF-2A4F-9D45-8F12-91317C9E17C0}"/>
                  </a:ext>
                </a:extLst>
              </p:cNvPr>
              <p:cNvCxnSpPr>
                <a:cxnSpLocks/>
              </p:cNvCxnSpPr>
              <p:nvPr/>
            </p:nvCxnSpPr>
            <p:spPr>
              <a:xfrm flipH="1">
                <a:off x="6484688" y="5715935"/>
                <a:ext cx="47040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79C3F373-63AB-F74B-84BA-7F6E2D7A2A63}"/>
                  </a:ext>
                </a:extLst>
              </p:cNvPr>
              <p:cNvCxnSpPr>
                <a:cxnSpLocks/>
              </p:cNvCxnSpPr>
              <p:nvPr/>
            </p:nvCxnSpPr>
            <p:spPr>
              <a:xfrm flipH="1">
                <a:off x="7758304" y="5720293"/>
                <a:ext cx="47040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40DD11F0-E7A8-D446-A103-8E7A62C3F038}"/>
                  </a:ext>
                </a:extLst>
              </p:cNvPr>
              <p:cNvCxnSpPr>
                <a:cxnSpLocks/>
              </p:cNvCxnSpPr>
              <p:nvPr/>
            </p:nvCxnSpPr>
            <p:spPr>
              <a:xfrm flipV="1">
                <a:off x="6719888" y="4262113"/>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grpSp>
        <p:sp>
          <p:nvSpPr>
            <p:cNvPr id="143" name="TextBox 142">
              <a:extLst>
                <a:ext uri="{FF2B5EF4-FFF2-40B4-BE49-F238E27FC236}">
                  <a16:creationId xmlns:a16="http://schemas.microsoft.com/office/drawing/2014/main" id="{BAB79A39-08A8-3249-9E7D-5E822E30BB9D}"/>
                </a:ext>
              </a:extLst>
            </p:cNvPr>
            <p:cNvSpPr txBox="1"/>
            <p:nvPr/>
          </p:nvSpPr>
          <p:spPr>
            <a:xfrm>
              <a:off x="9078224" y="386608"/>
              <a:ext cx="1058303" cy="369332"/>
            </a:xfrm>
            <a:prstGeom prst="rect">
              <a:avLst/>
            </a:prstGeom>
            <a:noFill/>
          </p:spPr>
          <p:txBody>
            <a:bodyPr wrap="none" rtlCol="0">
              <a:spAutoFit/>
            </a:bodyPr>
            <a:lstStyle/>
            <a:p>
              <a:r>
                <a:rPr lang="en-US" dirty="0"/>
                <a:t>r = -0.04</a:t>
              </a:r>
            </a:p>
          </p:txBody>
        </p:sp>
      </p:grpSp>
    </p:spTree>
    <p:extLst>
      <p:ext uri="{BB962C8B-B14F-4D97-AF65-F5344CB8AC3E}">
        <p14:creationId xmlns:p14="http://schemas.microsoft.com/office/powerpoint/2010/main" val="2822394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31769E-627C-4446-BC78-2AA5CD1DA84A}"/>
              </a:ext>
            </a:extLst>
          </p:cNvPr>
          <p:cNvSpPr>
            <a:spLocks noGrp="1"/>
          </p:cNvSpPr>
          <p:nvPr>
            <p:ph type="title"/>
          </p:nvPr>
        </p:nvSpPr>
        <p:spPr/>
        <p:txBody>
          <a:bodyPr/>
          <a:lstStyle/>
          <a:p>
            <a:r>
              <a:rPr lang="en-US" dirty="0"/>
              <a:t>Sequences of Rewards</a:t>
            </a:r>
          </a:p>
        </p:txBody>
      </p:sp>
      <p:sp>
        <p:nvSpPr>
          <p:cNvPr id="3" name="Content Placeholder 2">
            <a:extLst>
              <a:ext uri="{FF2B5EF4-FFF2-40B4-BE49-F238E27FC236}">
                <a16:creationId xmlns:a16="http://schemas.microsoft.com/office/drawing/2014/main" id="{A2563EC7-D394-C84D-8869-5098438E4155}"/>
              </a:ext>
            </a:extLst>
          </p:cNvPr>
          <p:cNvSpPr>
            <a:spLocks noGrp="1"/>
          </p:cNvSpPr>
          <p:nvPr>
            <p:ph idx="1"/>
          </p:nvPr>
        </p:nvSpPr>
        <p:spPr>
          <a:xfrm>
            <a:off x="399673" y="1348547"/>
            <a:ext cx="6318255" cy="4793836"/>
          </a:xfrm>
        </p:spPr>
        <p:txBody>
          <a:bodyPr/>
          <a:lstStyle/>
          <a:p>
            <a:r>
              <a:rPr lang="en-US" dirty="0"/>
              <a:t>The performance of an agent in an MDP is the sum of the rewards for the transitions it takes.</a:t>
            </a:r>
          </a:p>
          <a:p>
            <a:endParaRPr lang="en-US" dirty="0"/>
          </a:p>
          <a:p>
            <a:pPr algn="ctr"/>
            <a:r>
              <a:rPr lang="en-US" b="1" dirty="0"/>
              <a:t>U</a:t>
            </a:r>
            <a:r>
              <a:rPr lang="en-US" b="1" baseline="-25000" dirty="0"/>
              <a:t>h</a:t>
            </a:r>
            <a:r>
              <a:rPr lang="en-US" b="1" dirty="0"/>
              <a:t>([ s</a:t>
            </a:r>
            <a:r>
              <a:rPr lang="en-US" b="1" baseline="-25000" dirty="0"/>
              <a:t>0</a:t>
            </a:r>
            <a:r>
              <a:rPr lang="en-US" b="1" dirty="0"/>
              <a:t>, a</a:t>
            </a:r>
            <a:r>
              <a:rPr lang="en-US" b="1" baseline="-25000" dirty="0"/>
              <a:t>0</a:t>
            </a:r>
            <a:r>
              <a:rPr lang="en-US" b="1" dirty="0"/>
              <a:t>,  s</a:t>
            </a:r>
            <a:r>
              <a:rPr lang="en-US" b="1" baseline="-25000" dirty="0"/>
              <a:t>1</a:t>
            </a:r>
            <a:r>
              <a:rPr lang="en-US" b="1" dirty="0"/>
              <a:t>, a</a:t>
            </a:r>
            <a:r>
              <a:rPr lang="en-US" b="1" baseline="-25000" dirty="0"/>
              <a:t>1  </a:t>
            </a:r>
            <a:r>
              <a:rPr lang="en-US" b="1" dirty="0"/>
              <a:t>…,   </a:t>
            </a:r>
            <a:r>
              <a:rPr lang="en-US" b="1" dirty="0" err="1"/>
              <a:t>s</a:t>
            </a:r>
            <a:r>
              <a:rPr lang="en-US" b="1" baseline="-25000" dirty="0" err="1"/>
              <a:t>n</a:t>
            </a:r>
            <a:r>
              <a:rPr lang="en-US" b="1" dirty="0"/>
              <a:t>])</a:t>
            </a:r>
          </a:p>
        </p:txBody>
      </p:sp>
      <p:sp>
        <p:nvSpPr>
          <p:cNvPr id="55" name="Google Shape;75;g92b3bf485b_0_0">
            <a:extLst>
              <a:ext uri="{FF2B5EF4-FFF2-40B4-BE49-F238E27FC236}">
                <a16:creationId xmlns:a16="http://schemas.microsoft.com/office/drawing/2014/main" id="{579A81EB-E4DA-DB48-85A0-26BCEE4FF518}"/>
              </a:ext>
            </a:extLst>
          </p:cNvPr>
          <p:cNvSpPr/>
          <p:nvPr/>
        </p:nvSpPr>
        <p:spPr>
          <a:xfrm>
            <a:off x="572104" y="3506266"/>
            <a:ext cx="2530692" cy="1045185"/>
          </a:xfrm>
          <a:prstGeom prst="wedgeRoundRectCallout">
            <a:avLst>
              <a:gd name="adj1" fmla="val 17848"/>
              <a:gd name="adj2" fmla="val -123345"/>
              <a:gd name="adj3" fmla="val 0"/>
            </a:avLst>
          </a:prstGeom>
          <a:solidFill>
            <a:schemeClr val="accent3"/>
          </a:solidFill>
          <a:ln>
            <a:noFill/>
          </a:ln>
        </p:spPr>
        <p:txBody>
          <a:bodyPr spcFirstLastPara="1" wrap="square" lIns="91425" tIns="91425" rIns="91425" bIns="91425" anchor="ctr" anchorCtr="0">
            <a:noAutofit/>
          </a:bodyPr>
          <a:lstStyle/>
          <a:p>
            <a:pPr algn="ctr">
              <a:buSzPts val="2500"/>
            </a:pPr>
            <a:r>
              <a:rPr lang="en-US" sz="2000" dirty="0"/>
              <a:t>Utility function on an environment history.</a:t>
            </a:r>
            <a:endParaRPr lang="en-US" sz="2000" dirty="0">
              <a:latin typeface="Open Sans"/>
              <a:ea typeface="Open Sans"/>
              <a:cs typeface="Open Sans"/>
              <a:sym typeface="Open Sans"/>
            </a:endParaRPr>
          </a:p>
        </p:txBody>
      </p:sp>
      <p:sp>
        <p:nvSpPr>
          <p:cNvPr id="56" name="Google Shape;75;g92b3bf485b_0_0">
            <a:extLst>
              <a:ext uri="{FF2B5EF4-FFF2-40B4-BE49-F238E27FC236}">
                <a16:creationId xmlns:a16="http://schemas.microsoft.com/office/drawing/2014/main" id="{DFE3E5E9-B8B1-B344-BA67-E5B8445D4290}"/>
              </a:ext>
            </a:extLst>
          </p:cNvPr>
          <p:cNvSpPr/>
          <p:nvPr/>
        </p:nvSpPr>
        <p:spPr>
          <a:xfrm>
            <a:off x="3296197" y="3527301"/>
            <a:ext cx="2479242" cy="1024149"/>
          </a:xfrm>
          <a:prstGeom prst="wedgeRoundRectCallout">
            <a:avLst>
              <a:gd name="adj1" fmla="val -43049"/>
              <a:gd name="adj2" fmla="val -127277"/>
              <a:gd name="adj3" fmla="val 0"/>
            </a:avLst>
          </a:prstGeom>
          <a:solidFill>
            <a:schemeClr val="accent3"/>
          </a:solidFill>
          <a:ln>
            <a:noFill/>
          </a:ln>
        </p:spPr>
        <p:txBody>
          <a:bodyPr spcFirstLastPara="1" wrap="square" lIns="91425" tIns="91425" rIns="91425" bIns="91425" anchor="ctr" anchorCtr="0">
            <a:noAutofit/>
          </a:bodyPr>
          <a:lstStyle/>
          <a:p>
            <a:pPr algn="ctr">
              <a:buSzPts val="2500"/>
            </a:pPr>
            <a:r>
              <a:rPr lang="en-US" sz="2000" dirty="0"/>
              <a:t>Sequence of states and actions</a:t>
            </a:r>
            <a:endParaRPr lang="en-US" sz="2000" dirty="0">
              <a:latin typeface="Open Sans"/>
              <a:ea typeface="Open Sans"/>
              <a:cs typeface="Open Sans"/>
              <a:sym typeface="Open Sans"/>
            </a:endParaRPr>
          </a:p>
        </p:txBody>
      </p:sp>
      <p:grpSp>
        <p:nvGrpSpPr>
          <p:cNvPr id="57" name="Group 56">
            <a:extLst>
              <a:ext uri="{FF2B5EF4-FFF2-40B4-BE49-F238E27FC236}">
                <a16:creationId xmlns:a16="http://schemas.microsoft.com/office/drawing/2014/main" id="{F53C5F1D-53EA-3044-B8C4-9E22291923EB}"/>
              </a:ext>
            </a:extLst>
          </p:cNvPr>
          <p:cNvGrpSpPr/>
          <p:nvPr/>
        </p:nvGrpSpPr>
        <p:grpSpPr>
          <a:xfrm>
            <a:off x="6513008" y="1373273"/>
            <a:ext cx="4926612" cy="4308055"/>
            <a:chOff x="8106768" y="386608"/>
            <a:chExt cx="3087525" cy="2699873"/>
          </a:xfrm>
        </p:grpSpPr>
        <p:grpSp>
          <p:nvGrpSpPr>
            <p:cNvPr id="58" name="Group 57">
              <a:extLst>
                <a:ext uri="{FF2B5EF4-FFF2-40B4-BE49-F238E27FC236}">
                  <a16:creationId xmlns:a16="http://schemas.microsoft.com/office/drawing/2014/main" id="{261423DD-42E4-D547-B89A-032272A4E697}"/>
                </a:ext>
              </a:extLst>
            </p:cNvPr>
            <p:cNvGrpSpPr/>
            <p:nvPr/>
          </p:nvGrpSpPr>
          <p:grpSpPr>
            <a:xfrm>
              <a:off x="8106768" y="770836"/>
              <a:ext cx="3087525" cy="2315645"/>
              <a:chOff x="3562163" y="2552996"/>
              <a:chExt cx="5067674" cy="3800757"/>
            </a:xfrm>
          </p:grpSpPr>
          <p:grpSp>
            <p:nvGrpSpPr>
              <p:cNvPr id="60" name="Group 59">
                <a:extLst>
                  <a:ext uri="{FF2B5EF4-FFF2-40B4-BE49-F238E27FC236}">
                    <a16:creationId xmlns:a16="http://schemas.microsoft.com/office/drawing/2014/main" id="{0783FC6B-2FC7-DF42-A3DC-EA460C86A33A}"/>
                  </a:ext>
                </a:extLst>
              </p:cNvPr>
              <p:cNvGrpSpPr/>
              <p:nvPr/>
            </p:nvGrpSpPr>
            <p:grpSpPr>
              <a:xfrm>
                <a:off x="3562163" y="2552996"/>
                <a:ext cx="5067674" cy="3800757"/>
                <a:chOff x="6253247" y="2160077"/>
                <a:chExt cx="5067674" cy="3800757"/>
              </a:xfrm>
              <a:solidFill>
                <a:schemeClr val="bg1"/>
              </a:solidFill>
            </p:grpSpPr>
            <p:grpSp>
              <p:nvGrpSpPr>
                <p:cNvPr id="70" name="Group 69">
                  <a:extLst>
                    <a:ext uri="{FF2B5EF4-FFF2-40B4-BE49-F238E27FC236}">
                      <a16:creationId xmlns:a16="http://schemas.microsoft.com/office/drawing/2014/main" id="{7C4F3512-93C8-F84A-9E6F-6226C599AD2A}"/>
                    </a:ext>
                  </a:extLst>
                </p:cNvPr>
                <p:cNvGrpSpPr/>
                <p:nvPr/>
              </p:nvGrpSpPr>
              <p:grpSpPr>
                <a:xfrm>
                  <a:off x="6253247" y="2160077"/>
                  <a:ext cx="5067674" cy="3800757"/>
                  <a:chOff x="6456556" y="2714547"/>
                  <a:chExt cx="3657600" cy="2743201"/>
                </a:xfrm>
                <a:grpFill/>
              </p:grpSpPr>
              <p:sp>
                <p:nvSpPr>
                  <p:cNvPr id="73" name="Rectangle 72">
                    <a:extLst>
                      <a:ext uri="{FF2B5EF4-FFF2-40B4-BE49-F238E27FC236}">
                        <a16:creationId xmlns:a16="http://schemas.microsoft.com/office/drawing/2014/main" id="{0D3988A8-F070-064F-BF4B-0F2FF5BC615C}"/>
                      </a:ext>
                    </a:extLst>
                  </p:cNvPr>
                  <p:cNvSpPr/>
                  <p:nvPr/>
                </p:nvSpPr>
                <p:spPr>
                  <a:xfrm>
                    <a:off x="7364899" y="3635183"/>
                    <a:ext cx="914400" cy="914400"/>
                  </a:xfrm>
                  <a:prstGeom prst="rect">
                    <a:avLst/>
                  </a:prstGeom>
                  <a:solidFill>
                    <a:schemeClr val="bg2"/>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i="1" dirty="0"/>
                  </a:p>
                </p:txBody>
              </p:sp>
              <p:sp>
                <p:nvSpPr>
                  <p:cNvPr id="74" name="Rectangle 73">
                    <a:extLst>
                      <a:ext uri="{FF2B5EF4-FFF2-40B4-BE49-F238E27FC236}">
                        <a16:creationId xmlns:a16="http://schemas.microsoft.com/office/drawing/2014/main" id="{343F3C02-A6B8-6649-A627-3827E214A14B}"/>
                      </a:ext>
                    </a:extLst>
                  </p:cNvPr>
                  <p:cNvSpPr/>
                  <p:nvPr/>
                </p:nvSpPr>
                <p:spPr>
                  <a:xfrm>
                    <a:off x="9197683"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p:txBody>
              </p:sp>
              <p:sp>
                <p:nvSpPr>
                  <p:cNvPr id="75" name="Rectangle 74">
                    <a:extLst>
                      <a:ext uri="{FF2B5EF4-FFF2-40B4-BE49-F238E27FC236}">
                        <a16:creationId xmlns:a16="http://schemas.microsoft.com/office/drawing/2014/main" id="{5E299D2E-A9C3-BF43-94AA-D9302D17AE41}"/>
                      </a:ext>
                    </a:extLst>
                  </p:cNvPr>
                  <p:cNvSpPr/>
                  <p:nvPr/>
                </p:nvSpPr>
                <p:spPr>
                  <a:xfrm>
                    <a:off x="7370344"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p:txBody>
              </p:sp>
              <p:sp>
                <p:nvSpPr>
                  <p:cNvPr id="76" name="Rectangle 75">
                    <a:extLst>
                      <a:ext uri="{FF2B5EF4-FFF2-40B4-BE49-F238E27FC236}">
                        <a16:creationId xmlns:a16="http://schemas.microsoft.com/office/drawing/2014/main" id="{1CACE2FA-C804-694A-8A77-27CF08F2A231}"/>
                      </a:ext>
                    </a:extLst>
                  </p:cNvPr>
                  <p:cNvSpPr/>
                  <p:nvPr/>
                </p:nvSpPr>
                <p:spPr>
                  <a:xfrm>
                    <a:off x="8285356" y="27145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a:p>
                </p:txBody>
              </p:sp>
              <p:sp>
                <p:nvSpPr>
                  <p:cNvPr id="77" name="Rectangle 76">
                    <a:extLst>
                      <a:ext uri="{FF2B5EF4-FFF2-40B4-BE49-F238E27FC236}">
                        <a16:creationId xmlns:a16="http://schemas.microsoft.com/office/drawing/2014/main" id="{F4749A93-A514-BD42-8D7C-39FEDF129784}"/>
                      </a:ext>
                    </a:extLst>
                  </p:cNvPr>
                  <p:cNvSpPr/>
                  <p:nvPr/>
                </p:nvSpPr>
                <p:spPr>
                  <a:xfrm>
                    <a:off x="64565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p:txBody>
              </p:sp>
              <p:sp>
                <p:nvSpPr>
                  <p:cNvPr id="78" name="Rectangle 77">
                    <a:extLst>
                      <a:ext uri="{FF2B5EF4-FFF2-40B4-BE49-F238E27FC236}">
                        <a16:creationId xmlns:a16="http://schemas.microsoft.com/office/drawing/2014/main" id="{D426C081-659D-734A-A7F9-2DF192AD463F}"/>
                      </a:ext>
                    </a:extLst>
                  </p:cNvPr>
                  <p:cNvSpPr/>
                  <p:nvPr/>
                </p:nvSpPr>
                <p:spPr>
                  <a:xfrm>
                    <a:off x="6457592"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p:txBody>
              </p:sp>
              <p:sp>
                <p:nvSpPr>
                  <p:cNvPr id="79" name="Rectangle 78">
                    <a:extLst>
                      <a:ext uri="{FF2B5EF4-FFF2-40B4-BE49-F238E27FC236}">
                        <a16:creationId xmlns:a16="http://schemas.microsoft.com/office/drawing/2014/main" id="{9D178BD3-22F2-4F41-BF09-D1A5D6633D23}"/>
                      </a:ext>
                    </a:extLst>
                  </p:cNvPr>
                  <p:cNvSpPr/>
                  <p:nvPr/>
                </p:nvSpPr>
                <p:spPr>
                  <a:xfrm>
                    <a:off x="82853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p:txBody>
              </p:sp>
              <p:sp>
                <p:nvSpPr>
                  <p:cNvPr id="80" name="Rectangle 79">
                    <a:extLst>
                      <a:ext uri="{FF2B5EF4-FFF2-40B4-BE49-F238E27FC236}">
                        <a16:creationId xmlns:a16="http://schemas.microsoft.com/office/drawing/2014/main" id="{CD49F425-41E8-DD48-8EDA-DD4BBB4B4A49}"/>
                      </a:ext>
                    </a:extLst>
                  </p:cNvPr>
                  <p:cNvSpPr/>
                  <p:nvPr/>
                </p:nvSpPr>
                <p:spPr>
                  <a:xfrm>
                    <a:off x="91997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a:p>
                </p:txBody>
              </p:sp>
              <p:sp>
                <p:nvSpPr>
                  <p:cNvPr id="81" name="Rectangle 80">
                    <a:extLst>
                      <a:ext uri="{FF2B5EF4-FFF2-40B4-BE49-F238E27FC236}">
                        <a16:creationId xmlns:a16="http://schemas.microsoft.com/office/drawing/2014/main" id="{B671669E-384F-C548-A716-45C995E84C04}"/>
                      </a:ext>
                    </a:extLst>
                  </p:cNvPr>
                  <p:cNvSpPr/>
                  <p:nvPr/>
                </p:nvSpPr>
                <p:spPr>
                  <a:xfrm>
                    <a:off x="64565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a:p>
                </p:txBody>
              </p:sp>
              <p:sp>
                <p:nvSpPr>
                  <p:cNvPr id="82" name="Rectangle 81">
                    <a:extLst>
                      <a:ext uri="{FF2B5EF4-FFF2-40B4-BE49-F238E27FC236}">
                        <a16:creationId xmlns:a16="http://schemas.microsoft.com/office/drawing/2014/main" id="{3B73AB89-0F12-D14A-8830-C88D3036E746}"/>
                      </a:ext>
                    </a:extLst>
                  </p:cNvPr>
                  <p:cNvSpPr/>
                  <p:nvPr/>
                </p:nvSpPr>
                <p:spPr>
                  <a:xfrm>
                    <a:off x="73709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p:txBody>
              </p:sp>
              <p:sp>
                <p:nvSpPr>
                  <p:cNvPr id="83" name="Rectangle 82">
                    <a:extLst>
                      <a:ext uri="{FF2B5EF4-FFF2-40B4-BE49-F238E27FC236}">
                        <a16:creationId xmlns:a16="http://schemas.microsoft.com/office/drawing/2014/main" id="{1EB13788-EE9A-6D48-B6B9-4FB23CC7B635}"/>
                      </a:ext>
                    </a:extLst>
                  </p:cNvPr>
                  <p:cNvSpPr/>
                  <p:nvPr/>
                </p:nvSpPr>
                <p:spPr>
                  <a:xfrm>
                    <a:off x="82853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p:txBody>
              </p:sp>
              <p:sp>
                <p:nvSpPr>
                  <p:cNvPr id="84" name="Rectangle 83">
                    <a:extLst>
                      <a:ext uri="{FF2B5EF4-FFF2-40B4-BE49-F238E27FC236}">
                        <a16:creationId xmlns:a16="http://schemas.microsoft.com/office/drawing/2014/main" id="{4DA473CE-1B4F-194B-AF22-1D13B4BF4EA9}"/>
                      </a:ext>
                    </a:extLst>
                  </p:cNvPr>
                  <p:cNvSpPr/>
                  <p:nvPr/>
                </p:nvSpPr>
                <p:spPr>
                  <a:xfrm>
                    <a:off x="91997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p:txBody>
              </p:sp>
            </p:grpSp>
            <p:sp>
              <p:nvSpPr>
                <p:cNvPr id="71" name="Rectangle 70">
                  <a:extLst>
                    <a:ext uri="{FF2B5EF4-FFF2-40B4-BE49-F238E27FC236}">
                      <a16:creationId xmlns:a16="http://schemas.microsoft.com/office/drawing/2014/main" id="{B1A08619-4B32-AF40-8326-2FF69F6EC601}"/>
                    </a:ext>
                  </a:extLst>
                </p:cNvPr>
                <p:cNvSpPr/>
                <p:nvPr/>
              </p:nvSpPr>
              <p:spPr>
                <a:xfrm>
                  <a:off x="10506605" y="3869194"/>
                  <a:ext cx="471916" cy="411566"/>
                </a:xfrm>
                <a:prstGeom prst="rect">
                  <a:avLst/>
                </a:prstGeom>
                <a:grpFill/>
                <a:ln w="38100">
                  <a:solidFill>
                    <a:schemeClr val="accent1">
                      <a:shade val="50000"/>
                    </a:schemeClr>
                  </a:solidFill>
                </a:ln>
              </p:spPr>
              <p:txBody>
                <a:bodyPr wrap="none">
                  <a:spAutoFit/>
                </a:bodyPr>
                <a:lstStyle/>
                <a:p>
                  <a:r>
                    <a:rPr lang="en-US" sz="2000" b="1" dirty="0"/>
                    <a:t>–1</a:t>
                  </a:r>
                </a:p>
              </p:txBody>
            </p:sp>
            <p:sp>
              <p:nvSpPr>
                <p:cNvPr id="72" name="Rectangle 71">
                  <a:extLst>
                    <a:ext uri="{FF2B5EF4-FFF2-40B4-BE49-F238E27FC236}">
                      <a16:creationId xmlns:a16="http://schemas.microsoft.com/office/drawing/2014/main" id="{BE7D9042-7D17-1E40-A01D-544838E73673}"/>
                    </a:ext>
                  </a:extLst>
                </p:cNvPr>
                <p:cNvSpPr/>
                <p:nvPr/>
              </p:nvSpPr>
              <p:spPr>
                <a:xfrm>
                  <a:off x="10476864" y="2609047"/>
                  <a:ext cx="490053" cy="411566"/>
                </a:xfrm>
                <a:prstGeom prst="rect">
                  <a:avLst/>
                </a:prstGeom>
                <a:grpFill/>
                <a:ln w="38100">
                  <a:solidFill>
                    <a:schemeClr val="accent1">
                      <a:shade val="50000"/>
                    </a:schemeClr>
                  </a:solidFill>
                </a:ln>
              </p:spPr>
              <p:txBody>
                <a:bodyPr wrap="none">
                  <a:spAutoFit/>
                </a:bodyPr>
                <a:lstStyle/>
                <a:p>
                  <a:r>
                    <a:rPr lang="en-US" sz="2000" b="1" dirty="0"/>
                    <a:t>+1</a:t>
                  </a:r>
                </a:p>
              </p:txBody>
            </p:sp>
          </p:grpSp>
          <p:cxnSp>
            <p:nvCxnSpPr>
              <p:cNvPr id="61" name="Straight Arrow Connector 60">
                <a:extLst>
                  <a:ext uri="{FF2B5EF4-FFF2-40B4-BE49-F238E27FC236}">
                    <a16:creationId xmlns:a16="http://schemas.microsoft.com/office/drawing/2014/main" id="{BE5C79B3-9C32-5247-9480-8DC29814623D}"/>
                  </a:ext>
                </a:extLst>
              </p:cNvPr>
              <p:cNvCxnSpPr/>
              <p:nvPr/>
            </p:nvCxnSpPr>
            <p:spPr>
              <a:xfrm>
                <a:off x="3997492" y="3186455"/>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B20B49A7-DCBF-3348-820D-1FB67B55D4A1}"/>
                  </a:ext>
                </a:extLst>
              </p:cNvPr>
              <p:cNvCxnSpPr/>
              <p:nvPr/>
            </p:nvCxnSpPr>
            <p:spPr>
              <a:xfrm>
                <a:off x="5236062" y="3186455"/>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8C7506AB-B7B5-314D-9037-A063D943AA1B}"/>
                  </a:ext>
                </a:extLst>
              </p:cNvPr>
              <p:cNvCxnSpPr/>
              <p:nvPr/>
            </p:nvCxnSpPr>
            <p:spPr>
              <a:xfrm>
                <a:off x="6503828" y="3186455"/>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EB8DF505-E5AC-D942-B04E-57D716BAC6B4}"/>
                  </a:ext>
                </a:extLst>
              </p:cNvPr>
              <p:cNvCxnSpPr>
                <a:cxnSpLocks/>
              </p:cNvCxnSpPr>
              <p:nvPr/>
            </p:nvCxnSpPr>
            <p:spPr>
              <a:xfrm flipV="1">
                <a:off x="4223122" y="4243474"/>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1989836D-D516-7141-802A-AB12EA6CB825}"/>
                  </a:ext>
                </a:extLst>
              </p:cNvPr>
              <p:cNvCxnSpPr>
                <a:cxnSpLocks/>
              </p:cNvCxnSpPr>
              <p:nvPr/>
            </p:nvCxnSpPr>
            <p:spPr>
              <a:xfrm flipV="1">
                <a:off x="4226669" y="5516988"/>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94FD4F6B-67FF-8347-A51D-8B2A19F51E14}"/>
                  </a:ext>
                </a:extLst>
              </p:cNvPr>
              <p:cNvCxnSpPr>
                <a:cxnSpLocks/>
              </p:cNvCxnSpPr>
              <p:nvPr/>
            </p:nvCxnSpPr>
            <p:spPr>
              <a:xfrm flipH="1">
                <a:off x="5187072" y="5720293"/>
                <a:ext cx="47040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EC8612A6-5211-1149-A77C-99B3503DC5EA}"/>
                  </a:ext>
                </a:extLst>
              </p:cNvPr>
              <p:cNvCxnSpPr>
                <a:cxnSpLocks/>
              </p:cNvCxnSpPr>
              <p:nvPr/>
            </p:nvCxnSpPr>
            <p:spPr>
              <a:xfrm flipH="1">
                <a:off x="6484688" y="5715935"/>
                <a:ext cx="47040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4BC5DAAB-7FF2-0845-A01F-EF6FFA6AA4F7}"/>
                  </a:ext>
                </a:extLst>
              </p:cNvPr>
              <p:cNvCxnSpPr>
                <a:cxnSpLocks/>
              </p:cNvCxnSpPr>
              <p:nvPr/>
            </p:nvCxnSpPr>
            <p:spPr>
              <a:xfrm flipH="1">
                <a:off x="7758304" y="5720293"/>
                <a:ext cx="47040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077D1267-AC79-8E41-911B-7D89ACC65472}"/>
                  </a:ext>
                </a:extLst>
              </p:cNvPr>
              <p:cNvCxnSpPr>
                <a:cxnSpLocks/>
              </p:cNvCxnSpPr>
              <p:nvPr/>
            </p:nvCxnSpPr>
            <p:spPr>
              <a:xfrm flipV="1">
                <a:off x="6719888" y="4262113"/>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grpSp>
        <p:sp>
          <p:nvSpPr>
            <p:cNvPr id="59" name="TextBox 58">
              <a:extLst>
                <a:ext uri="{FF2B5EF4-FFF2-40B4-BE49-F238E27FC236}">
                  <a16:creationId xmlns:a16="http://schemas.microsoft.com/office/drawing/2014/main" id="{46A67C69-4A84-9544-A3ED-1A4999C499B0}"/>
                </a:ext>
              </a:extLst>
            </p:cNvPr>
            <p:cNvSpPr txBox="1"/>
            <p:nvPr/>
          </p:nvSpPr>
          <p:spPr>
            <a:xfrm>
              <a:off x="9078224" y="386608"/>
              <a:ext cx="1058303" cy="369332"/>
            </a:xfrm>
            <a:prstGeom prst="rect">
              <a:avLst/>
            </a:prstGeom>
            <a:noFill/>
          </p:spPr>
          <p:txBody>
            <a:bodyPr wrap="none" rtlCol="0">
              <a:spAutoFit/>
            </a:bodyPr>
            <a:lstStyle/>
            <a:p>
              <a:r>
                <a:rPr lang="en-US" dirty="0"/>
                <a:t>r = -0.04</a:t>
              </a:r>
            </a:p>
          </p:txBody>
        </p:sp>
      </p:grpSp>
    </p:spTree>
    <p:extLst>
      <p:ext uri="{BB962C8B-B14F-4D97-AF65-F5344CB8AC3E}">
        <p14:creationId xmlns:p14="http://schemas.microsoft.com/office/powerpoint/2010/main" val="26442906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56"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Content Placeholder 35">
            <a:extLst>
              <a:ext uri="{FF2B5EF4-FFF2-40B4-BE49-F238E27FC236}">
                <a16:creationId xmlns:a16="http://schemas.microsoft.com/office/drawing/2014/main" id="{83FF81B6-353D-F74E-8C64-67854A7ED442}"/>
              </a:ext>
            </a:extLst>
          </p:cNvPr>
          <p:cNvSpPr>
            <a:spLocks noGrp="1"/>
          </p:cNvSpPr>
          <p:nvPr>
            <p:ph sz="half" idx="1"/>
          </p:nvPr>
        </p:nvSpPr>
        <p:spPr/>
        <p:txBody>
          <a:bodyPr/>
          <a:lstStyle/>
          <a:p>
            <a:r>
              <a:rPr lang="en-US" dirty="0"/>
              <a:t>For action sequence </a:t>
            </a:r>
          </a:p>
          <a:p>
            <a:pPr algn="ctr"/>
            <a:r>
              <a:rPr lang="en-US" dirty="0"/>
              <a:t>[</a:t>
            </a:r>
            <a:r>
              <a:rPr lang="en-US" i="1" dirty="0"/>
              <a:t>Up, Up, Right, Right, Right</a:t>
            </a:r>
            <a:r>
              <a:rPr lang="en-US" dirty="0"/>
              <a:t>], </a:t>
            </a:r>
          </a:p>
          <a:p>
            <a:r>
              <a:rPr lang="en-US" dirty="0"/>
              <a:t>what’s the probability that the millennium falcon reaches the intended goal? </a:t>
            </a:r>
          </a:p>
        </p:txBody>
      </p:sp>
      <p:sp>
        <p:nvSpPr>
          <p:cNvPr id="2" name="Title 1">
            <a:extLst>
              <a:ext uri="{FF2B5EF4-FFF2-40B4-BE49-F238E27FC236}">
                <a16:creationId xmlns:a16="http://schemas.microsoft.com/office/drawing/2014/main" id="{97664E13-4AF8-044D-9B57-F8C9D2A92989}"/>
              </a:ext>
            </a:extLst>
          </p:cNvPr>
          <p:cNvSpPr>
            <a:spLocks noGrp="1"/>
          </p:cNvSpPr>
          <p:nvPr>
            <p:ph type="title"/>
          </p:nvPr>
        </p:nvSpPr>
        <p:spPr/>
        <p:txBody>
          <a:bodyPr/>
          <a:lstStyle/>
          <a:p>
            <a:r>
              <a:rPr lang="en-US" dirty="0"/>
              <a:t>Navigating an Asteroid Field</a:t>
            </a:r>
          </a:p>
        </p:txBody>
      </p:sp>
      <p:sp>
        <p:nvSpPr>
          <p:cNvPr id="87" name="TextBox 86">
            <a:extLst>
              <a:ext uri="{FF2B5EF4-FFF2-40B4-BE49-F238E27FC236}">
                <a16:creationId xmlns:a16="http://schemas.microsoft.com/office/drawing/2014/main" id="{145228C1-4197-6D4F-BEF0-85A5E127FA42}"/>
              </a:ext>
            </a:extLst>
          </p:cNvPr>
          <p:cNvSpPr txBox="1"/>
          <p:nvPr/>
        </p:nvSpPr>
        <p:spPr>
          <a:xfrm>
            <a:off x="6765984" y="6042130"/>
            <a:ext cx="316112" cy="369332"/>
          </a:xfrm>
          <a:prstGeom prst="rect">
            <a:avLst/>
          </a:prstGeom>
          <a:noFill/>
        </p:spPr>
        <p:txBody>
          <a:bodyPr wrap="none" rtlCol="0">
            <a:spAutoFit/>
          </a:bodyPr>
          <a:lstStyle/>
          <a:p>
            <a:r>
              <a:rPr lang="en-US" dirty="0"/>
              <a:t>1</a:t>
            </a:r>
          </a:p>
        </p:txBody>
      </p:sp>
      <p:sp>
        <p:nvSpPr>
          <p:cNvPr id="88" name="TextBox 87">
            <a:extLst>
              <a:ext uri="{FF2B5EF4-FFF2-40B4-BE49-F238E27FC236}">
                <a16:creationId xmlns:a16="http://schemas.microsoft.com/office/drawing/2014/main" id="{F62FC5C0-709E-BB4E-BCC8-799F3BA9B16A}"/>
              </a:ext>
            </a:extLst>
          </p:cNvPr>
          <p:cNvSpPr txBox="1"/>
          <p:nvPr/>
        </p:nvSpPr>
        <p:spPr>
          <a:xfrm>
            <a:off x="8010050" y="6040506"/>
            <a:ext cx="316112" cy="369332"/>
          </a:xfrm>
          <a:prstGeom prst="rect">
            <a:avLst/>
          </a:prstGeom>
          <a:noFill/>
        </p:spPr>
        <p:txBody>
          <a:bodyPr wrap="none" rtlCol="0">
            <a:spAutoFit/>
          </a:bodyPr>
          <a:lstStyle/>
          <a:p>
            <a:r>
              <a:rPr lang="en-US" dirty="0"/>
              <a:t>2</a:t>
            </a:r>
          </a:p>
        </p:txBody>
      </p:sp>
      <p:sp>
        <p:nvSpPr>
          <p:cNvPr id="89" name="TextBox 88">
            <a:extLst>
              <a:ext uri="{FF2B5EF4-FFF2-40B4-BE49-F238E27FC236}">
                <a16:creationId xmlns:a16="http://schemas.microsoft.com/office/drawing/2014/main" id="{5562E0BB-142A-1545-B844-B9456E7F3F91}"/>
              </a:ext>
            </a:extLst>
          </p:cNvPr>
          <p:cNvSpPr txBox="1"/>
          <p:nvPr/>
        </p:nvSpPr>
        <p:spPr>
          <a:xfrm>
            <a:off x="9254116" y="6053089"/>
            <a:ext cx="316112" cy="369332"/>
          </a:xfrm>
          <a:prstGeom prst="rect">
            <a:avLst/>
          </a:prstGeom>
          <a:noFill/>
        </p:spPr>
        <p:txBody>
          <a:bodyPr wrap="none" rtlCol="0">
            <a:spAutoFit/>
          </a:bodyPr>
          <a:lstStyle/>
          <a:p>
            <a:r>
              <a:rPr lang="en-US" dirty="0"/>
              <a:t>3</a:t>
            </a:r>
          </a:p>
        </p:txBody>
      </p:sp>
      <p:sp>
        <p:nvSpPr>
          <p:cNvPr id="90" name="TextBox 89">
            <a:extLst>
              <a:ext uri="{FF2B5EF4-FFF2-40B4-BE49-F238E27FC236}">
                <a16:creationId xmlns:a16="http://schemas.microsoft.com/office/drawing/2014/main" id="{DD599B05-4CDF-4F48-AC4B-A905844794CC}"/>
              </a:ext>
            </a:extLst>
          </p:cNvPr>
          <p:cNvSpPr txBox="1"/>
          <p:nvPr/>
        </p:nvSpPr>
        <p:spPr>
          <a:xfrm>
            <a:off x="10498182" y="6051465"/>
            <a:ext cx="316112" cy="369332"/>
          </a:xfrm>
          <a:prstGeom prst="rect">
            <a:avLst/>
          </a:prstGeom>
          <a:noFill/>
        </p:spPr>
        <p:txBody>
          <a:bodyPr wrap="none" rtlCol="0">
            <a:spAutoFit/>
          </a:bodyPr>
          <a:lstStyle/>
          <a:p>
            <a:r>
              <a:rPr lang="en-US" dirty="0"/>
              <a:t>4</a:t>
            </a:r>
          </a:p>
        </p:txBody>
      </p:sp>
      <p:sp>
        <p:nvSpPr>
          <p:cNvPr id="91" name="TextBox 90">
            <a:extLst>
              <a:ext uri="{FF2B5EF4-FFF2-40B4-BE49-F238E27FC236}">
                <a16:creationId xmlns:a16="http://schemas.microsoft.com/office/drawing/2014/main" id="{8CF6042F-C503-654C-A7D7-A937C7DA96E6}"/>
              </a:ext>
            </a:extLst>
          </p:cNvPr>
          <p:cNvSpPr txBox="1"/>
          <p:nvPr/>
        </p:nvSpPr>
        <p:spPr>
          <a:xfrm>
            <a:off x="5933414" y="5183012"/>
            <a:ext cx="316112" cy="369332"/>
          </a:xfrm>
          <a:prstGeom prst="rect">
            <a:avLst/>
          </a:prstGeom>
          <a:noFill/>
        </p:spPr>
        <p:txBody>
          <a:bodyPr wrap="none" rtlCol="0">
            <a:spAutoFit/>
          </a:bodyPr>
          <a:lstStyle/>
          <a:p>
            <a:r>
              <a:rPr lang="en-US" dirty="0"/>
              <a:t>1</a:t>
            </a:r>
          </a:p>
        </p:txBody>
      </p:sp>
      <p:sp>
        <p:nvSpPr>
          <p:cNvPr id="92" name="TextBox 91">
            <a:extLst>
              <a:ext uri="{FF2B5EF4-FFF2-40B4-BE49-F238E27FC236}">
                <a16:creationId xmlns:a16="http://schemas.microsoft.com/office/drawing/2014/main" id="{0BD35F00-0DA7-4D4E-BC17-5B61E488A39E}"/>
              </a:ext>
            </a:extLst>
          </p:cNvPr>
          <p:cNvSpPr txBox="1"/>
          <p:nvPr/>
        </p:nvSpPr>
        <p:spPr>
          <a:xfrm>
            <a:off x="5925264" y="3875790"/>
            <a:ext cx="316112" cy="369332"/>
          </a:xfrm>
          <a:prstGeom prst="rect">
            <a:avLst/>
          </a:prstGeom>
          <a:noFill/>
        </p:spPr>
        <p:txBody>
          <a:bodyPr wrap="none" rtlCol="0">
            <a:spAutoFit/>
          </a:bodyPr>
          <a:lstStyle/>
          <a:p>
            <a:r>
              <a:rPr lang="en-US" dirty="0"/>
              <a:t>2</a:t>
            </a:r>
          </a:p>
        </p:txBody>
      </p:sp>
      <p:sp>
        <p:nvSpPr>
          <p:cNvPr id="93" name="TextBox 92">
            <a:extLst>
              <a:ext uri="{FF2B5EF4-FFF2-40B4-BE49-F238E27FC236}">
                <a16:creationId xmlns:a16="http://schemas.microsoft.com/office/drawing/2014/main" id="{DEF87A9B-2F65-6A48-860C-9F38C97DB77E}"/>
              </a:ext>
            </a:extLst>
          </p:cNvPr>
          <p:cNvSpPr txBox="1"/>
          <p:nvPr/>
        </p:nvSpPr>
        <p:spPr>
          <a:xfrm>
            <a:off x="5918274" y="2609046"/>
            <a:ext cx="316112" cy="369332"/>
          </a:xfrm>
          <a:prstGeom prst="rect">
            <a:avLst/>
          </a:prstGeom>
          <a:noFill/>
        </p:spPr>
        <p:txBody>
          <a:bodyPr wrap="none" rtlCol="0">
            <a:spAutoFit/>
          </a:bodyPr>
          <a:lstStyle/>
          <a:p>
            <a:r>
              <a:rPr lang="en-US" dirty="0"/>
              <a:t>3</a:t>
            </a:r>
          </a:p>
        </p:txBody>
      </p:sp>
      <p:sp>
        <p:nvSpPr>
          <p:cNvPr id="29" name="TextBox 28">
            <a:extLst>
              <a:ext uri="{FF2B5EF4-FFF2-40B4-BE49-F238E27FC236}">
                <a16:creationId xmlns:a16="http://schemas.microsoft.com/office/drawing/2014/main" id="{B65F4E63-A38D-3C46-AA3C-CAF7C3150C9A}"/>
              </a:ext>
            </a:extLst>
          </p:cNvPr>
          <p:cNvSpPr txBox="1"/>
          <p:nvPr/>
        </p:nvSpPr>
        <p:spPr>
          <a:xfrm>
            <a:off x="709223" y="4333223"/>
            <a:ext cx="2061783" cy="369332"/>
          </a:xfrm>
          <a:prstGeom prst="rect">
            <a:avLst/>
          </a:prstGeom>
          <a:noFill/>
        </p:spPr>
        <p:txBody>
          <a:bodyPr wrap="none" rtlCol="0">
            <a:spAutoFit/>
          </a:bodyPr>
          <a:lstStyle/>
          <a:p>
            <a:r>
              <a:rPr lang="en-US" dirty="0"/>
              <a:t>Transition Model:</a:t>
            </a:r>
          </a:p>
        </p:txBody>
      </p:sp>
      <p:grpSp>
        <p:nvGrpSpPr>
          <p:cNvPr id="30" name="Group 29">
            <a:extLst>
              <a:ext uri="{FF2B5EF4-FFF2-40B4-BE49-F238E27FC236}">
                <a16:creationId xmlns:a16="http://schemas.microsoft.com/office/drawing/2014/main" id="{D660ACAB-2D90-1246-BF9B-1580CD6E12F5}"/>
              </a:ext>
            </a:extLst>
          </p:cNvPr>
          <p:cNvGrpSpPr/>
          <p:nvPr/>
        </p:nvGrpSpPr>
        <p:grpSpPr>
          <a:xfrm>
            <a:off x="2976325" y="3934757"/>
            <a:ext cx="2361945" cy="2116708"/>
            <a:chOff x="2346595" y="1672526"/>
            <a:chExt cx="2361945" cy="2116708"/>
          </a:xfrm>
        </p:grpSpPr>
        <p:sp>
          <p:nvSpPr>
            <p:cNvPr id="31" name="Rectangle 30">
              <a:extLst>
                <a:ext uri="{FF2B5EF4-FFF2-40B4-BE49-F238E27FC236}">
                  <a16:creationId xmlns:a16="http://schemas.microsoft.com/office/drawing/2014/main" id="{CF0047BF-3AA7-AA42-BFEF-8CA8D6711366}"/>
                </a:ext>
              </a:extLst>
            </p:cNvPr>
            <p:cNvSpPr/>
            <p:nvPr/>
          </p:nvSpPr>
          <p:spPr>
            <a:xfrm>
              <a:off x="2933150" y="2522315"/>
              <a:ext cx="1266918" cy="1266919"/>
            </a:xfrm>
            <a:prstGeom prst="rect">
              <a:avLst/>
            </a:prstGeom>
            <a:blipFill>
              <a:blip r:embed="rId3"/>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a:p>
              <a:pPr algn="ctr"/>
              <a:r>
                <a:rPr lang="en-US" dirty="0"/>
                <a:t>Action: Up</a:t>
              </a:r>
            </a:p>
          </p:txBody>
        </p:sp>
        <p:sp>
          <p:nvSpPr>
            <p:cNvPr id="32" name="Up Arrow 31">
              <a:extLst>
                <a:ext uri="{FF2B5EF4-FFF2-40B4-BE49-F238E27FC236}">
                  <a16:creationId xmlns:a16="http://schemas.microsoft.com/office/drawing/2014/main" id="{6088E6D7-4169-AA48-BE10-937CBC726EAD}"/>
                </a:ext>
              </a:extLst>
            </p:cNvPr>
            <p:cNvSpPr/>
            <p:nvPr/>
          </p:nvSpPr>
          <p:spPr>
            <a:xfrm>
              <a:off x="3221894" y="2003758"/>
              <a:ext cx="689429" cy="1157533"/>
            </a:xfrm>
            <a:prstGeom prst="up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Left-Right Arrow 32">
              <a:extLst>
                <a:ext uri="{FF2B5EF4-FFF2-40B4-BE49-F238E27FC236}">
                  <a16:creationId xmlns:a16="http://schemas.microsoft.com/office/drawing/2014/main" id="{8F7E5BFB-7D46-AA47-918F-F9581B1E8365}"/>
                </a:ext>
              </a:extLst>
            </p:cNvPr>
            <p:cNvSpPr/>
            <p:nvPr/>
          </p:nvSpPr>
          <p:spPr>
            <a:xfrm>
              <a:off x="2567764" y="2831810"/>
              <a:ext cx="1997687" cy="323964"/>
            </a:xfrm>
            <a:prstGeom prst="lef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F1397CC3-F8BF-F545-9119-455B7E9D3EC2}"/>
                </a:ext>
              </a:extLst>
            </p:cNvPr>
            <p:cNvSpPr txBox="1"/>
            <p:nvPr/>
          </p:nvSpPr>
          <p:spPr>
            <a:xfrm>
              <a:off x="3299287" y="1672526"/>
              <a:ext cx="508473" cy="369332"/>
            </a:xfrm>
            <a:prstGeom prst="rect">
              <a:avLst/>
            </a:prstGeom>
            <a:noFill/>
          </p:spPr>
          <p:txBody>
            <a:bodyPr wrap="none" rtlCol="0">
              <a:spAutoFit/>
            </a:bodyPr>
            <a:lstStyle/>
            <a:p>
              <a:r>
                <a:rPr lang="en-US" dirty="0"/>
                <a:t>0.8</a:t>
              </a:r>
            </a:p>
          </p:txBody>
        </p:sp>
        <p:sp>
          <p:nvSpPr>
            <p:cNvPr id="37" name="TextBox 36">
              <a:extLst>
                <a:ext uri="{FF2B5EF4-FFF2-40B4-BE49-F238E27FC236}">
                  <a16:creationId xmlns:a16="http://schemas.microsoft.com/office/drawing/2014/main" id="{4D0AC9C6-679A-5F47-857F-AA1B08920A13}"/>
                </a:ext>
              </a:extLst>
            </p:cNvPr>
            <p:cNvSpPr txBox="1"/>
            <p:nvPr/>
          </p:nvSpPr>
          <p:spPr>
            <a:xfrm>
              <a:off x="2346595" y="2462478"/>
              <a:ext cx="508473" cy="369332"/>
            </a:xfrm>
            <a:prstGeom prst="rect">
              <a:avLst/>
            </a:prstGeom>
            <a:noFill/>
          </p:spPr>
          <p:txBody>
            <a:bodyPr wrap="none" rtlCol="0">
              <a:spAutoFit/>
            </a:bodyPr>
            <a:lstStyle/>
            <a:p>
              <a:r>
                <a:rPr lang="en-US" dirty="0"/>
                <a:t>0.1</a:t>
              </a:r>
            </a:p>
          </p:txBody>
        </p:sp>
        <p:sp>
          <p:nvSpPr>
            <p:cNvPr id="38" name="TextBox 37">
              <a:extLst>
                <a:ext uri="{FF2B5EF4-FFF2-40B4-BE49-F238E27FC236}">
                  <a16:creationId xmlns:a16="http://schemas.microsoft.com/office/drawing/2014/main" id="{D0320526-45DC-1341-8CA9-F6AC340CC826}"/>
                </a:ext>
              </a:extLst>
            </p:cNvPr>
            <p:cNvSpPr txBox="1"/>
            <p:nvPr/>
          </p:nvSpPr>
          <p:spPr>
            <a:xfrm>
              <a:off x="4200067" y="2462478"/>
              <a:ext cx="508473" cy="369332"/>
            </a:xfrm>
            <a:prstGeom prst="rect">
              <a:avLst/>
            </a:prstGeom>
            <a:noFill/>
          </p:spPr>
          <p:txBody>
            <a:bodyPr wrap="none" rtlCol="0">
              <a:spAutoFit/>
            </a:bodyPr>
            <a:lstStyle/>
            <a:p>
              <a:r>
                <a:rPr lang="en-US" dirty="0"/>
                <a:t>0.1</a:t>
              </a:r>
            </a:p>
          </p:txBody>
        </p:sp>
      </p:grpSp>
      <p:grpSp>
        <p:nvGrpSpPr>
          <p:cNvPr id="40" name="Group 39">
            <a:extLst>
              <a:ext uri="{FF2B5EF4-FFF2-40B4-BE49-F238E27FC236}">
                <a16:creationId xmlns:a16="http://schemas.microsoft.com/office/drawing/2014/main" id="{DDF13A72-0423-7D49-904D-A94A6C467960}"/>
              </a:ext>
            </a:extLst>
          </p:cNvPr>
          <p:cNvGrpSpPr/>
          <p:nvPr/>
        </p:nvGrpSpPr>
        <p:grpSpPr>
          <a:xfrm>
            <a:off x="6253247" y="2151925"/>
            <a:ext cx="5100553" cy="3808909"/>
            <a:chOff x="6253247" y="2151925"/>
            <a:chExt cx="5100553" cy="3808909"/>
          </a:xfrm>
        </p:grpSpPr>
        <p:pic>
          <p:nvPicPr>
            <p:cNvPr id="41" name="Picture 2" descr="Starfield Dark – stylish, high-quality wallpaper with fast delivery –  Photowall">
              <a:extLst>
                <a:ext uri="{FF2B5EF4-FFF2-40B4-BE49-F238E27FC236}">
                  <a16:creationId xmlns:a16="http://schemas.microsoft.com/office/drawing/2014/main" id="{A4CCD99F-D897-1243-82F0-9B24567C8B8A}"/>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99572" y="2151925"/>
              <a:ext cx="5054228" cy="3795995"/>
            </a:xfrm>
            <a:prstGeom prst="rect">
              <a:avLst/>
            </a:prstGeom>
            <a:noFill/>
            <a:extLst>
              <a:ext uri="{909E8E84-426E-40DD-AFC4-6F175D3DCCD1}">
                <a14:hiddenFill xmlns:a14="http://schemas.microsoft.com/office/drawing/2010/main">
                  <a:solidFill>
                    <a:srgbClr val="FFFFFF"/>
                  </a:solidFill>
                </a14:hiddenFill>
              </a:ext>
            </a:extLst>
          </p:spPr>
        </p:pic>
        <p:grpSp>
          <p:nvGrpSpPr>
            <p:cNvPr id="42" name="Group 41">
              <a:extLst>
                <a:ext uri="{FF2B5EF4-FFF2-40B4-BE49-F238E27FC236}">
                  <a16:creationId xmlns:a16="http://schemas.microsoft.com/office/drawing/2014/main" id="{2237A3EC-89FE-7F40-B531-3F6FB7EAF144}"/>
                </a:ext>
              </a:extLst>
            </p:cNvPr>
            <p:cNvGrpSpPr/>
            <p:nvPr/>
          </p:nvGrpSpPr>
          <p:grpSpPr>
            <a:xfrm>
              <a:off x="6253247" y="2160077"/>
              <a:ext cx="5067674" cy="3800757"/>
              <a:chOff x="6456556" y="2714547"/>
              <a:chExt cx="3657600" cy="2743201"/>
            </a:xfrm>
            <a:solidFill>
              <a:schemeClr val="tx1"/>
            </a:solidFill>
          </p:grpSpPr>
          <p:sp>
            <p:nvSpPr>
              <p:cNvPr id="49" name="Rectangle 48">
                <a:extLst>
                  <a:ext uri="{FF2B5EF4-FFF2-40B4-BE49-F238E27FC236}">
                    <a16:creationId xmlns:a16="http://schemas.microsoft.com/office/drawing/2014/main" id="{905F2BDA-CCB5-6E4A-9B88-C3C8DBE3702F}"/>
                  </a:ext>
                </a:extLst>
              </p:cNvPr>
              <p:cNvSpPr/>
              <p:nvPr/>
            </p:nvSpPr>
            <p:spPr>
              <a:xfrm>
                <a:off x="7364899" y="3635183"/>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p>
            </p:txBody>
          </p:sp>
          <p:sp>
            <p:nvSpPr>
              <p:cNvPr id="50" name="Rectangle 49">
                <a:extLst>
                  <a:ext uri="{FF2B5EF4-FFF2-40B4-BE49-F238E27FC236}">
                    <a16:creationId xmlns:a16="http://schemas.microsoft.com/office/drawing/2014/main" id="{B23A0C64-C523-ED45-8140-3907F02B05A1}"/>
                  </a:ext>
                </a:extLst>
              </p:cNvPr>
              <p:cNvSpPr/>
              <p:nvPr/>
            </p:nvSpPr>
            <p:spPr>
              <a:xfrm>
                <a:off x="9197683" y="2714547"/>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Rectangle 50">
                <a:extLst>
                  <a:ext uri="{FF2B5EF4-FFF2-40B4-BE49-F238E27FC236}">
                    <a16:creationId xmlns:a16="http://schemas.microsoft.com/office/drawing/2014/main" id="{BE673C0C-F7C4-C649-8EA6-B6C844D09F5D}"/>
                  </a:ext>
                </a:extLst>
              </p:cNvPr>
              <p:cNvSpPr/>
              <p:nvPr/>
            </p:nvSpPr>
            <p:spPr>
              <a:xfrm>
                <a:off x="7370344" y="2714547"/>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Rectangle 51">
                <a:extLst>
                  <a:ext uri="{FF2B5EF4-FFF2-40B4-BE49-F238E27FC236}">
                    <a16:creationId xmlns:a16="http://schemas.microsoft.com/office/drawing/2014/main" id="{C636FD7C-CBE5-6A4B-BE0C-5DC6CA9303D2}"/>
                  </a:ext>
                </a:extLst>
              </p:cNvPr>
              <p:cNvSpPr/>
              <p:nvPr/>
            </p:nvSpPr>
            <p:spPr>
              <a:xfrm>
                <a:off x="8285356" y="27145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67968675-ACCF-2545-815B-BAA25F2D54B8}"/>
                  </a:ext>
                </a:extLst>
              </p:cNvPr>
              <p:cNvSpPr/>
              <p:nvPr/>
            </p:nvSpPr>
            <p:spPr>
              <a:xfrm>
                <a:off x="6456556" y="36289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Rectangle 53">
                <a:extLst>
                  <a:ext uri="{FF2B5EF4-FFF2-40B4-BE49-F238E27FC236}">
                    <a16:creationId xmlns:a16="http://schemas.microsoft.com/office/drawing/2014/main" id="{636179FD-7B98-5D4D-8C6E-2354E263109E}"/>
                  </a:ext>
                </a:extLst>
              </p:cNvPr>
              <p:cNvSpPr/>
              <p:nvPr/>
            </p:nvSpPr>
            <p:spPr>
              <a:xfrm>
                <a:off x="6457592" y="2714547"/>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Rectangle 54">
                <a:extLst>
                  <a:ext uri="{FF2B5EF4-FFF2-40B4-BE49-F238E27FC236}">
                    <a16:creationId xmlns:a16="http://schemas.microsoft.com/office/drawing/2014/main" id="{C3A566E2-C4A0-5E43-AE47-0BD96B6D2BE9}"/>
                  </a:ext>
                </a:extLst>
              </p:cNvPr>
              <p:cNvSpPr/>
              <p:nvPr/>
            </p:nvSpPr>
            <p:spPr>
              <a:xfrm>
                <a:off x="8285356" y="36289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Rectangle 55">
                <a:extLst>
                  <a:ext uri="{FF2B5EF4-FFF2-40B4-BE49-F238E27FC236}">
                    <a16:creationId xmlns:a16="http://schemas.microsoft.com/office/drawing/2014/main" id="{22B6D49F-B5B2-2A41-8E56-E13C1CF18B9B}"/>
                  </a:ext>
                </a:extLst>
              </p:cNvPr>
              <p:cNvSpPr/>
              <p:nvPr/>
            </p:nvSpPr>
            <p:spPr>
              <a:xfrm>
                <a:off x="9199756" y="36289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C0DA490F-3124-4B4B-AEB3-2379C273F46C}"/>
                  </a:ext>
                </a:extLst>
              </p:cNvPr>
              <p:cNvSpPr/>
              <p:nvPr/>
            </p:nvSpPr>
            <p:spPr>
              <a:xfrm>
                <a:off x="64565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8198BCC2-F3F6-7646-9C17-1A38B294BF0F}"/>
                  </a:ext>
                </a:extLst>
              </p:cNvPr>
              <p:cNvSpPr/>
              <p:nvPr/>
            </p:nvSpPr>
            <p:spPr>
              <a:xfrm>
                <a:off x="73709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Rectangle 58">
                <a:extLst>
                  <a:ext uri="{FF2B5EF4-FFF2-40B4-BE49-F238E27FC236}">
                    <a16:creationId xmlns:a16="http://schemas.microsoft.com/office/drawing/2014/main" id="{5A5E912C-B52B-9349-A4A6-8FAAF97C7EDA}"/>
                  </a:ext>
                </a:extLst>
              </p:cNvPr>
              <p:cNvSpPr/>
              <p:nvPr/>
            </p:nvSpPr>
            <p:spPr>
              <a:xfrm>
                <a:off x="82853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Rectangle 59">
                <a:extLst>
                  <a:ext uri="{FF2B5EF4-FFF2-40B4-BE49-F238E27FC236}">
                    <a16:creationId xmlns:a16="http://schemas.microsoft.com/office/drawing/2014/main" id="{6D6A9504-6266-B34A-9FF3-C953E45887AB}"/>
                  </a:ext>
                </a:extLst>
              </p:cNvPr>
              <p:cNvSpPr/>
              <p:nvPr/>
            </p:nvSpPr>
            <p:spPr>
              <a:xfrm>
                <a:off x="91997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43" name="Picture 42">
              <a:extLst>
                <a:ext uri="{FF2B5EF4-FFF2-40B4-BE49-F238E27FC236}">
                  <a16:creationId xmlns:a16="http://schemas.microsoft.com/office/drawing/2014/main" id="{B4D071E8-4BF2-B34D-9A55-5E1405701D88}"/>
                </a:ext>
              </a:extLst>
            </p:cNvPr>
            <p:cNvPicPr>
              <a:picLocks noChangeAspect="1"/>
            </p:cNvPicPr>
            <p:nvPr/>
          </p:nvPicPr>
          <p:blipFill>
            <a:blip r:embed="rId5"/>
            <a:stretch>
              <a:fillRect/>
            </a:stretch>
          </p:blipFill>
          <p:spPr>
            <a:xfrm>
              <a:off x="10165337" y="3636708"/>
              <a:ext cx="941527" cy="826430"/>
            </a:xfrm>
            <a:prstGeom prst="rect">
              <a:avLst/>
            </a:prstGeom>
          </p:spPr>
        </p:pic>
        <p:sp>
          <p:nvSpPr>
            <p:cNvPr id="44" name="Rectangle 43">
              <a:extLst>
                <a:ext uri="{FF2B5EF4-FFF2-40B4-BE49-F238E27FC236}">
                  <a16:creationId xmlns:a16="http://schemas.microsoft.com/office/drawing/2014/main" id="{F51D6254-0F0E-784C-BF68-8CF4F57B16F8}"/>
                </a:ext>
              </a:extLst>
            </p:cNvPr>
            <p:cNvSpPr/>
            <p:nvPr/>
          </p:nvSpPr>
          <p:spPr>
            <a:xfrm>
              <a:off x="10787652" y="3506633"/>
              <a:ext cx="431528" cy="369332"/>
            </a:xfrm>
            <a:prstGeom prst="rect">
              <a:avLst/>
            </a:prstGeom>
            <a:solidFill>
              <a:schemeClr val="accent2"/>
            </a:solidFill>
            <a:ln w="38100">
              <a:solidFill>
                <a:schemeClr val="accent1">
                  <a:shade val="50000"/>
                </a:schemeClr>
              </a:solidFill>
            </a:ln>
          </p:spPr>
          <p:txBody>
            <a:bodyPr wrap="none">
              <a:spAutoFit/>
            </a:bodyPr>
            <a:lstStyle/>
            <a:p>
              <a:r>
                <a:rPr lang="en-US" dirty="0"/>
                <a:t>–1</a:t>
              </a:r>
            </a:p>
          </p:txBody>
        </p:sp>
        <p:pic>
          <p:nvPicPr>
            <p:cNvPr id="45" name="Picture 44">
              <a:extLst>
                <a:ext uri="{FF2B5EF4-FFF2-40B4-BE49-F238E27FC236}">
                  <a16:creationId xmlns:a16="http://schemas.microsoft.com/office/drawing/2014/main" id="{B06FFBE8-291A-9347-B87E-6D94DD3293DC}"/>
                </a:ext>
              </a:extLst>
            </p:cNvPr>
            <p:cNvPicPr>
              <a:picLocks noChangeAspect="1"/>
            </p:cNvPicPr>
            <p:nvPr/>
          </p:nvPicPr>
          <p:blipFill>
            <a:blip r:embed="rId5"/>
            <a:stretch>
              <a:fillRect/>
            </a:stretch>
          </p:blipFill>
          <p:spPr>
            <a:xfrm>
              <a:off x="7576993" y="3732787"/>
              <a:ext cx="968790" cy="850360"/>
            </a:xfrm>
            <a:prstGeom prst="rect">
              <a:avLst/>
            </a:prstGeom>
          </p:spPr>
        </p:pic>
        <p:sp>
          <p:nvSpPr>
            <p:cNvPr id="46" name="Rectangle 45">
              <a:extLst>
                <a:ext uri="{FF2B5EF4-FFF2-40B4-BE49-F238E27FC236}">
                  <a16:creationId xmlns:a16="http://schemas.microsoft.com/office/drawing/2014/main" id="{F25034D6-7C19-F34F-A312-4692954A7760}"/>
                </a:ext>
              </a:extLst>
            </p:cNvPr>
            <p:cNvSpPr/>
            <p:nvPr/>
          </p:nvSpPr>
          <p:spPr>
            <a:xfrm>
              <a:off x="8224245" y="3506633"/>
              <a:ext cx="431528" cy="369332"/>
            </a:xfrm>
            <a:prstGeom prst="rect">
              <a:avLst/>
            </a:prstGeom>
            <a:solidFill>
              <a:schemeClr val="accent2"/>
            </a:solidFill>
            <a:ln w="38100">
              <a:solidFill>
                <a:schemeClr val="accent1">
                  <a:shade val="50000"/>
                </a:schemeClr>
              </a:solidFill>
            </a:ln>
          </p:spPr>
          <p:txBody>
            <a:bodyPr wrap="none">
              <a:spAutoFit/>
            </a:bodyPr>
            <a:lstStyle/>
            <a:p>
              <a:r>
                <a:rPr lang="en-US" dirty="0"/>
                <a:t>–1</a:t>
              </a:r>
            </a:p>
          </p:txBody>
        </p:sp>
        <p:pic>
          <p:nvPicPr>
            <p:cNvPr id="47" name="Picture 46">
              <a:extLst>
                <a:ext uri="{FF2B5EF4-FFF2-40B4-BE49-F238E27FC236}">
                  <a16:creationId xmlns:a16="http://schemas.microsoft.com/office/drawing/2014/main" id="{5E0284F0-52E0-3144-A2C7-CE9C227CDFDB}"/>
                </a:ext>
              </a:extLst>
            </p:cNvPr>
            <p:cNvPicPr>
              <a:picLocks noChangeAspect="1"/>
            </p:cNvPicPr>
            <p:nvPr/>
          </p:nvPicPr>
          <p:blipFill>
            <a:blip r:embed="rId6"/>
            <a:stretch>
              <a:fillRect/>
            </a:stretch>
          </p:blipFill>
          <p:spPr>
            <a:xfrm>
              <a:off x="10104965" y="2252033"/>
              <a:ext cx="1153898" cy="1153898"/>
            </a:xfrm>
            <a:prstGeom prst="rect">
              <a:avLst/>
            </a:prstGeom>
          </p:spPr>
        </p:pic>
        <p:sp>
          <p:nvSpPr>
            <p:cNvPr id="48" name="Rectangle 47">
              <a:extLst>
                <a:ext uri="{FF2B5EF4-FFF2-40B4-BE49-F238E27FC236}">
                  <a16:creationId xmlns:a16="http://schemas.microsoft.com/office/drawing/2014/main" id="{B2BE1B46-56C6-0C4F-BA80-F7F50E1CB393}"/>
                </a:ext>
              </a:extLst>
            </p:cNvPr>
            <p:cNvSpPr/>
            <p:nvPr/>
          </p:nvSpPr>
          <p:spPr>
            <a:xfrm>
              <a:off x="10787652" y="2239714"/>
              <a:ext cx="447558" cy="369332"/>
            </a:xfrm>
            <a:prstGeom prst="rect">
              <a:avLst/>
            </a:prstGeom>
            <a:solidFill>
              <a:schemeClr val="accent5"/>
            </a:solidFill>
            <a:ln w="38100">
              <a:solidFill>
                <a:schemeClr val="accent1">
                  <a:shade val="50000"/>
                </a:schemeClr>
              </a:solidFill>
            </a:ln>
          </p:spPr>
          <p:txBody>
            <a:bodyPr wrap="none">
              <a:spAutoFit/>
            </a:bodyPr>
            <a:lstStyle/>
            <a:p>
              <a:r>
                <a:rPr lang="en-US" dirty="0"/>
                <a:t>+1</a:t>
              </a:r>
            </a:p>
          </p:txBody>
        </p:sp>
      </p:grpSp>
      <p:pic>
        <p:nvPicPr>
          <p:cNvPr id="61" name="Picture 60">
            <a:extLst>
              <a:ext uri="{FF2B5EF4-FFF2-40B4-BE49-F238E27FC236}">
                <a16:creationId xmlns:a16="http://schemas.microsoft.com/office/drawing/2014/main" id="{481DE7BA-50E0-6140-BA5D-2E624C552125}"/>
              </a:ext>
            </a:extLst>
          </p:cNvPr>
          <p:cNvPicPr>
            <a:picLocks noChangeAspect="1"/>
          </p:cNvPicPr>
          <p:nvPr/>
        </p:nvPicPr>
        <p:blipFill>
          <a:blip r:embed="rId7"/>
          <a:stretch>
            <a:fillRect/>
          </a:stretch>
        </p:blipFill>
        <p:spPr>
          <a:xfrm>
            <a:off x="6443298" y="4713371"/>
            <a:ext cx="1043985" cy="1241006"/>
          </a:xfrm>
          <a:prstGeom prst="rect">
            <a:avLst/>
          </a:prstGeom>
        </p:spPr>
      </p:pic>
    </p:spTree>
    <p:extLst>
      <p:ext uri="{BB962C8B-B14F-4D97-AF65-F5344CB8AC3E}">
        <p14:creationId xmlns:p14="http://schemas.microsoft.com/office/powerpoint/2010/main" val="25031079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31769E-627C-4446-BC78-2AA5CD1DA84A}"/>
              </a:ext>
            </a:extLst>
          </p:cNvPr>
          <p:cNvSpPr>
            <a:spLocks noGrp="1"/>
          </p:cNvSpPr>
          <p:nvPr>
            <p:ph type="title"/>
          </p:nvPr>
        </p:nvSpPr>
        <p:spPr/>
        <p:txBody>
          <a:bodyPr/>
          <a:lstStyle/>
          <a:p>
            <a:r>
              <a:rPr lang="en-US" dirty="0"/>
              <a:t>Sequences of Rewards</a:t>
            </a:r>
          </a:p>
        </p:txBody>
      </p:sp>
      <p:sp>
        <p:nvSpPr>
          <p:cNvPr id="3" name="Content Placeholder 2">
            <a:extLst>
              <a:ext uri="{FF2B5EF4-FFF2-40B4-BE49-F238E27FC236}">
                <a16:creationId xmlns:a16="http://schemas.microsoft.com/office/drawing/2014/main" id="{A2563EC7-D394-C84D-8869-5098438E4155}"/>
              </a:ext>
            </a:extLst>
          </p:cNvPr>
          <p:cNvSpPr>
            <a:spLocks noGrp="1"/>
          </p:cNvSpPr>
          <p:nvPr>
            <p:ph idx="1"/>
          </p:nvPr>
        </p:nvSpPr>
        <p:spPr>
          <a:xfrm>
            <a:off x="399673" y="1348547"/>
            <a:ext cx="6318255" cy="4793836"/>
          </a:xfrm>
        </p:spPr>
        <p:txBody>
          <a:bodyPr/>
          <a:lstStyle/>
          <a:p>
            <a:r>
              <a:rPr lang="en-US" dirty="0"/>
              <a:t>The performance of an agent in an MDP is the sum of the rewards for the transitions it takes.</a:t>
            </a:r>
          </a:p>
          <a:p>
            <a:endParaRPr lang="en-US" dirty="0"/>
          </a:p>
          <a:p>
            <a:pPr algn="ctr"/>
            <a:r>
              <a:rPr lang="en-US" b="1" dirty="0"/>
              <a:t>U</a:t>
            </a:r>
            <a:r>
              <a:rPr lang="en-US" b="1" baseline="-25000" dirty="0"/>
              <a:t>h</a:t>
            </a:r>
            <a:r>
              <a:rPr lang="en-US" b="1" dirty="0"/>
              <a:t>([ s</a:t>
            </a:r>
            <a:r>
              <a:rPr lang="en-US" b="1" baseline="-25000" dirty="0"/>
              <a:t>0</a:t>
            </a:r>
            <a:r>
              <a:rPr lang="en-US" b="1" dirty="0"/>
              <a:t>, a</a:t>
            </a:r>
            <a:r>
              <a:rPr lang="en-US" b="1" baseline="-25000" dirty="0"/>
              <a:t>0</a:t>
            </a:r>
            <a:r>
              <a:rPr lang="en-US" b="1" dirty="0"/>
              <a:t>,  s</a:t>
            </a:r>
            <a:r>
              <a:rPr lang="en-US" b="1" baseline="-25000" dirty="0"/>
              <a:t>1</a:t>
            </a:r>
            <a:r>
              <a:rPr lang="en-US" b="1" dirty="0"/>
              <a:t>, a</a:t>
            </a:r>
            <a:r>
              <a:rPr lang="en-US" b="1" baseline="-25000" dirty="0"/>
              <a:t>1  </a:t>
            </a:r>
            <a:r>
              <a:rPr lang="en-US" b="1" dirty="0"/>
              <a:t>…,   </a:t>
            </a:r>
            <a:r>
              <a:rPr lang="en-US" b="1" dirty="0" err="1"/>
              <a:t>s</a:t>
            </a:r>
            <a:r>
              <a:rPr lang="en-US" b="1" baseline="-25000" dirty="0" err="1"/>
              <a:t>n</a:t>
            </a:r>
            <a:r>
              <a:rPr lang="en-US" b="1" dirty="0"/>
              <a:t>])</a:t>
            </a:r>
          </a:p>
        </p:txBody>
      </p:sp>
      <p:grpSp>
        <p:nvGrpSpPr>
          <p:cNvPr id="4" name="Group 3">
            <a:extLst>
              <a:ext uri="{FF2B5EF4-FFF2-40B4-BE49-F238E27FC236}">
                <a16:creationId xmlns:a16="http://schemas.microsoft.com/office/drawing/2014/main" id="{7FB281DA-F25A-534F-BF9A-6CF811B6E0E7}"/>
              </a:ext>
            </a:extLst>
          </p:cNvPr>
          <p:cNvGrpSpPr/>
          <p:nvPr/>
        </p:nvGrpSpPr>
        <p:grpSpPr>
          <a:xfrm>
            <a:off x="6360740" y="1675006"/>
            <a:ext cx="4803130" cy="4140917"/>
            <a:chOff x="8116405" y="3554613"/>
            <a:chExt cx="3087525" cy="2689424"/>
          </a:xfrm>
        </p:grpSpPr>
        <p:grpSp>
          <p:nvGrpSpPr>
            <p:cNvPr id="5" name="Group 4">
              <a:extLst>
                <a:ext uri="{FF2B5EF4-FFF2-40B4-BE49-F238E27FC236}">
                  <a16:creationId xmlns:a16="http://schemas.microsoft.com/office/drawing/2014/main" id="{5D689052-7439-F24D-B3D0-B9462A2A3849}"/>
                </a:ext>
              </a:extLst>
            </p:cNvPr>
            <p:cNvGrpSpPr/>
            <p:nvPr/>
          </p:nvGrpSpPr>
          <p:grpSpPr>
            <a:xfrm>
              <a:off x="8116405" y="3928392"/>
              <a:ext cx="3087525" cy="2315645"/>
              <a:chOff x="8273772" y="3993256"/>
              <a:chExt cx="3087525" cy="2315645"/>
            </a:xfrm>
          </p:grpSpPr>
          <p:grpSp>
            <p:nvGrpSpPr>
              <p:cNvPr id="7" name="Group 6">
                <a:extLst>
                  <a:ext uri="{FF2B5EF4-FFF2-40B4-BE49-F238E27FC236}">
                    <a16:creationId xmlns:a16="http://schemas.microsoft.com/office/drawing/2014/main" id="{65449D74-B72D-7F4F-BE91-4444BFD57D1C}"/>
                  </a:ext>
                </a:extLst>
              </p:cNvPr>
              <p:cNvGrpSpPr/>
              <p:nvPr/>
            </p:nvGrpSpPr>
            <p:grpSpPr>
              <a:xfrm>
                <a:off x="8273772" y="3993256"/>
                <a:ext cx="3087525" cy="2315645"/>
                <a:chOff x="8273772" y="3993256"/>
                <a:chExt cx="3087525" cy="2315645"/>
              </a:xfrm>
            </p:grpSpPr>
            <p:grpSp>
              <p:nvGrpSpPr>
                <p:cNvPr id="29" name="Group 28">
                  <a:extLst>
                    <a:ext uri="{FF2B5EF4-FFF2-40B4-BE49-F238E27FC236}">
                      <a16:creationId xmlns:a16="http://schemas.microsoft.com/office/drawing/2014/main" id="{467D91B4-0FB9-4B4D-8CE8-FEE53F9F9D30}"/>
                    </a:ext>
                  </a:extLst>
                </p:cNvPr>
                <p:cNvGrpSpPr/>
                <p:nvPr/>
              </p:nvGrpSpPr>
              <p:grpSpPr>
                <a:xfrm>
                  <a:off x="8273772" y="3993256"/>
                  <a:ext cx="3087525" cy="2315645"/>
                  <a:chOff x="3562163" y="2552996"/>
                  <a:chExt cx="5067674" cy="3800757"/>
                </a:xfrm>
              </p:grpSpPr>
              <p:grpSp>
                <p:nvGrpSpPr>
                  <p:cNvPr id="32" name="Group 31">
                    <a:extLst>
                      <a:ext uri="{FF2B5EF4-FFF2-40B4-BE49-F238E27FC236}">
                        <a16:creationId xmlns:a16="http://schemas.microsoft.com/office/drawing/2014/main" id="{D11D7407-9552-4543-860A-99D7279A45BE}"/>
                      </a:ext>
                    </a:extLst>
                  </p:cNvPr>
                  <p:cNvGrpSpPr/>
                  <p:nvPr/>
                </p:nvGrpSpPr>
                <p:grpSpPr>
                  <a:xfrm>
                    <a:off x="3562163" y="2552996"/>
                    <a:ext cx="5067674" cy="3800757"/>
                    <a:chOff x="6253247" y="2160077"/>
                    <a:chExt cx="5067674" cy="3800757"/>
                  </a:xfrm>
                  <a:solidFill>
                    <a:schemeClr val="bg1"/>
                  </a:solidFill>
                </p:grpSpPr>
                <p:grpSp>
                  <p:nvGrpSpPr>
                    <p:cNvPr id="38" name="Group 37">
                      <a:extLst>
                        <a:ext uri="{FF2B5EF4-FFF2-40B4-BE49-F238E27FC236}">
                          <a16:creationId xmlns:a16="http://schemas.microsoft.com/office/drawing/2014/main" id="{15D010CC-09A8-8043-A6B9-BCFD475233A5}"/>
                        </a:ext>
                      </a:extLst>
                    </p:cNvPr>
                    <p:cNvGrpSpPr/>
                    <p:nvPr/>
                  </p:nvGrpSpPr>
                  <p:grpSpPr>
                    <a:xfrm>
                      <a:off x="6253247" y="2160077"/>
                      <a:ext cx="5067674" cy="3800757"/>
                      <a:chOff x="6456556" y="2714547"/>
                      <a:chExt cx="3657600" cy="2743201"/>
                    </a:xfrm>
                    <a:grpFill/>
                  </p:grpSpPr>
                  <p:sp>
                    <p:nvSpPr>
                      <p:cNvPr id="41" name="Rectangle 40">
                        <a:extLst>
                          <a:ext uri="{FF2B5EF4-FFF2-40B4-BE49-F238E27FC236}">
                            <a16:creationId xmlns:a16="http://schemas.microsoft.com/office/drawing/2014/main" id="{3E214E53-843C-9644-A54C-17442E9B9B70}"/>
                          </a:ext>
                        </a:extLst>
                      </p:cNvPr>
                      <p:cNvSpPr/>
                      <p:nvPr/>
                    </p:nvSpPr>
                    <p:spPr>
                      <a:xfrm>
                        <a:off x="7364899" y="3635183"/>
                        <a:ext cx="914400" cy="914400"/>
                      </a:xfrm>
                      <a:prstGeom prst="rect">
                        <a:avLst/>
                      </a:prstGeom>
                      <a:solidFill>
                        <a:schemeClr val="bg2"/>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i="1" dirty="0"/>
                      </a:p>
                    </p:txBody>
                  </p:sp>
                  <p:sp>
                    <p:nvSpPr>
                      <p:cNvPr id="42" name="Rectangle 41">
                        <a:extLst>
                          <a:ext uri="{FF2B5EF4-FFF2-40B4-BE49-F238E27FC236}">
                            <a16:creationId xmlns:a16="http://schemas.microsoft.com/office/drawing/2014/main" id="{5E7F3A8A-6E46-074C-8D8B-BD2CBD37FA27}"/>
                          </a:ext>
                        </a:extLst>
                      </p:cNvPr>
                      <p:cNvSpPr/>
                      <p:nvPr/>
                    </p:nvSpPr>
                    <p:spPr>
                      <a:xfrm>
                        <a:off x="9197683"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p:txBody>
                  </p:sp>
                  <p:sp>
                    <p:nvSpPr>
                      <p:cNvPr id="43" name="Rectangle 42">
                        <a:extLst>
                          <a:ext uri="{FF2B5EF4-FFF2-40B4-BE49-F238E27FC236}">
                            <a16:creationId xmlns:a16="http://schemas.microsoft.com/office/drawing/2014/main" id="{617C4D8E-4406-5546-AAA0-27590423AD4D}"/>
                          </a:ext>
                        </a:extLst>
                      </p:cNvPr>
                      <p:cNvSpPr/>
                      <p:nvPr/>
                    </p:nvSpPr>
                    <p:spPr>
                      <a:xfrm>
                        <a:off x="7370344"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p:txBody>
                  </p:sp>
                  <p:sp>
                    <p:nvSpPr>
                      <p:cNvPr id="44" name="Rectangle 43">
                        <a:extLst>
                          <a:ext uri="{FF2B5EF4-FFF2-40B4-BE49-F238E27FC236}">
                            <a16:creationId xmlns:a16="http://schemas.microsoft.com/office/drawing/2014/main" id="{5ED1AF47-CC00-0A41-98B4-771D09C77502}"/>
                          </a:ext>
                        </a:extLst>
                      </p:cNvPr>
                      <p:cNvSpPr/>
                      <p:nvPr/>
                    </p:nvSpPr>
                    <p:spPr>
                      <a:xfrm>
                        <a:off x="8285356" y="27145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a:p>
                    </p:txBody>
                  </p:sp>
                  <p:sp>
                    <p:nvSpPr>
                      <p:cNvPr id="45" name="Rectangle 44">
                        <a:extLst>
                          <a:ext uri="{FF2B5EF4-FFF2-40B4-BE49-F238E27FC236}">
                            <a16:creationId xmlns:a16="http://schemas.microsoft.com/office/drawing/2014/main" id="{F2BF0659-F714-9247-981A-7C3C001948BF}"/>
                          </a:ext>
                        </a:extLst>
                      </p:cNvPr>
                      <p:cNvSpPr/>
                      <p:nvPr/>
                    </p:nvSpPr>
                    <p:spPr>
                      <a:xfrm>
                        <a:off x="64565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p:txBody>
                  </p:sp>
                  <p:sp>
                    <p:nvSpPr>
                      <p:cNvPr id="46" name="Rectangle 45">
                        <a:extLst>
                          <a:ext uri="{FF2B5EF4-FFF2-40B4-BE49-F238E27FC236}">
                            <a16:creationId xmlns:a16="http://schemas.microsoft.com/office/drawing/2014/main" id="{8E7586BF-4CA2-154D-AB08-F1CFC22798DC}"/>
                          </a:ext>
                        </a:extLst>
                      </p:cNvPr>
                      <p:cNvSpPr/>
                      <p:nvPr/>
                    </p:nvSpPr>
                    <p:spPr>
                      <a:xfrm>
                        <a:off x="6457592"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err="1"/>
                          <a:t>ç</a:t>
                        </a:r>
                        <a:endParaRPr lang="en-US" sz="1000" b="1" dirty="0"/>
                      </a:p>
                    </p:txBody>
                  </p:sp>
                  <p:sp>
                    <p:nvSpPr>
                      <p:cNvPr id="47" name="Rectangle 46">
                        <a:extLst>
                          <a:ext uri="{FF2B5EF4-FFF2-40B4-BE49-F238E27FC236}">
                            <a16:creationId xmlns:a16="http://schemas.microsoft.com/office/drawing/2014/main" id="{5F9ACFA1-4A0D-984A-B239-BC4AC566F31D}"/>
                          </a:ext>
                        </a:extLst>
                      </p:cNvPr>
                      <p:cNvSpPr/>
                      <p:nvPr/>
                    </p:nvSpPr>
                    <p:spPr>
                      <a:xfrm>
                        <a:off x="82853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p:txBody>
                  </p:sp>
                  <p:sp>
                    <p:nvSpPr>
                      <p:cNvPr id="48" name="Rectangle 47">
                        <a:extLst>
                          <a:ext uri="{FF2B5EF4-FFF2-40B4-BE49-F238E27FC236}">
                            <a16:creationId xmlns:a16="http://schemas.microsoft.com/office/drawing/2014/main" id="{A255338C-EDA2-B247-9308-4C58FDDED942}"/>
                          </a:ext>
                        </a:extLst>
                      </p:cNvPr>
                      <p:cNvSpPr/>
                      <p:nvPr/>
                    </p:nvSpPr>
                    <p:spPr>
                      <a:xfrm>
                        <a:off x="91997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a:p>
                    </p:txBody>
                  </p:sp>
                  <p:sp>
                    <p:nvSpPr>
                      <p:cNvPr id="49" name="Rectangle 48">
                        <a:extLst>
                          <a:ext uri="{FF2B5EF4-FFF2-40B4-BE49-F238E27FC236}">
                            <a16:creationId xmlns:a16="http://schemas.microsoft.com/office/drawing/2014/main" id="{EDEB78B2-06DB-624A-8487-6B3C67C227CD}"/>
                          </a:ext>
                        </a:extLst>
                      </p:cNvPr>
                      <p:cNvSpPr/>
                      <p:nvPr/>
                    </p:nvSpPr>
                    <p:spPr>
                      <a:xfrm>
                        <a:off x="64565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a:p>
                    </p:txBody>
                  </p:sp>
                  <p:sp>
                    <p:nvSpPr>
                      <p:cNvPr id="50" name="Rectangle 49">
                        <a:extLst>
                          <a:ext uri="{FF2B5EF4-FFF2-40B4-BE49-F238E27FC236}">
                            <a16:creationId xmlns:a16="http://schemas.microsoft.com/office/drawing/2014/main" id="{F4C70C89-2BEC-5549-9239-078BA31F2F4D}"/>
                          </a:ext>
                        </a:extLst>
                      </p:cNvPr>
                      <p:cNvSpPr/>
                      <p:nvPr/>
                    </p:nvSpPr>
                    <p:spPr>
                      <a:xfrm>
                        <a:off x="73709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p:txBody>
                  </p:sp>
                  <p:sp>
                    <p:nvSpPr>
                      <p:cNvPr id="51" name="Rectangle 50">
                        <a:extLst>
                          <a:ext uri="{FF2B5EF4-FFF2-40B4-BE49-F238E27FC236}">
                            <a16:creationId xmlns:a16="http://schemas.microsoft.com/office/drawing/2014/main" id="{FD21DFB9-68E9-F54C-B78A-816DB4143955}"/>
                          </a:ext>
                        </a:extLst>
                      </p:cNvPr>
                      <p:cNvSpPr/>
                      <p:nvPr/>
                    </p:nvSpPr>
                    <p:spPr>
                      <a:xfrm>
                        <a:off x="82853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p:txBody>
                  </p:sp>
                  <p:sp>
                    <p:nvSpPr>
                      <p:cNvPr id="52" name="Rectangle 51">
                        <a:extLst>
                          <a:ext uri="{FF2B5EF4-FFF2-40B4-BE49-F238E27FC236}">
                            <a16:creationId xmlns:a16="http://schemas.microsoft.com/office/drawing/2014/main" id="{04C7E290-FC34-7645-B1D2-C988DB4EF0F4}"/>
                          </a:ext>
                        </a:extLst>
                      </p:cNvPr>
                      <p:cNvSpPr/>
                      <p:nvPr/>
                    </p:nvSpPr>
                    <p:spPr>
                      <a:xfrm>
                        <a:off x="91997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p:txBody>
                  </p:sp>
                </p:grpSp>
                <p:sp>
                  <p:nvSpPr>
                    <p:cNvPr id="39" name="Rectangle 38">
                      <a:extLst>
                        <a:ext uri="{FF2B5EF4-FFF2-40B4-BE49-F238E27FC236}">
                          <a16:creationId xmlns:a16="http://schemas.microsoft.com/office/drawing/2014/main" id="{2D947DF8-2AC2-1B4D-8891-8FE671ED16E9}"/>
                        </a:ext>
                      </a:extLst>
                    </p:cNvPr>
                    <p:cNvSpPr/>
                    <p:nvPr/>
                  </p:nvSpPr>
                  <p:spPr>
                    <a:xfrm>
                      <a:off x="10506605" y="3869194"/>
                      <a:ext cx="484048" cy="426521"/>
                    </a:xfrm>
                    <a:prstGeom prst="rect">
                      <a:avLst/>
                    </a:prstGeom>
                    <a:grpFill/>
                    <a:ln w="38100">
                      <a:solidFill>
                        <a:schemeClr val="accent1">
                          <a:shade val="50000"/>
                        </a:schemeClr>
                      </a:solidFill>
                    </a:ln>
                  </p:spPr>
                  <p:txBody>
                    <a:bodyPr wrap="none">
                      <a:spAutoFit/>
                    </a:bodyPr>
                    <a:lstStyle/>
                    <a:p>
                      <a:r>
                        <a:rPr lang="en-US" sz="2000" b="1" dirty="0"/>
                        <a:t>–1</a:t>
                      </a:r>
                    </a:p>
                  </p:txBody>
                </p:sp>
                <p:sp>
                  <p:nvSpPr>
                    <p:cNvPr id="40" name="Rectangle 39">
                      <a:extLst>
                        <a:ext uri="{FF2B5EF4-FFF2-40B4-BE49-F238E27FC236}">
                          <a16:creationId xmlns:a16="http://schemas.microsoft.com/office/drawing/2014/main" id="{2C15D746-682A-284D-AA20-1B7EEB982EFA}"/>
                        </a:ext>
                      </a:extLst>
                    </p:cNvPr>
                    <p:cNvSpPr/>
                    <p:nvPr/>
                  </p:nvSpPr>
                  <p:spPr>
                    <a:xfrm>
                      <a:off x="10476864" y="2609047"/>
                      <a:ext cx="502652" cy="426521"/>
                    </a:xfrm>
                    <a:prstGeom prst="rect">
                      <a:avLst/>
                    </a:prstGeom>
                    <a:grpFill/>
                    <a:ln w="38100">
                      <a:solidFill>
                        <a:schemeClr val="accent1">
                          <a:shade val="50000"/>
                        </a:schemeClr>
                      </a:solidFill>
                    </a:ln>
                  </p:spPr>
                  <p:txBody>
                    <a:bodyPr wrap="none">
                      <a:spAutoFit/>
                    </a:bodyPr>
                    <a:lstStyle/>
                    <a:p>
                      <a:r>
                        <a:rPr lang="en-US" sz="2000" b="1" dirty="0"/>
                        <a:t>+1</a:t>
                      </a:r>
                    </a:p>
                  </p:txBody>
                </p:sp>
              </p:grpSp>
              <p:cxnSp>
                <p:nvCxnSpPr>
                  <p:cNvPr id="33" name="Straight Arrow Connector 32">
                    <a:extLst>
                      <a:ext uri="{FF2B5EF4-FFF2-40B4-BE49-F238E27FC236}">
                        <a16:creationId xmlns:a16="http://schemas.microsoft.com/office/drawing/2014/main" id="{F2A9563F-38E0-474C-B6B0-61470CC77B9F}"/>
                      </a:ext>
                    </a:extLst>
                  </p:cNvPr>
                  <p:cNvCxnSpPr/>
                  <p:nvPr/>
                </p:nvCxnSpPr>
                <p:spPr>
                  <a:xfrm>
                    <a:off x="4114291" y="3175213"/>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02296828-B4AB-0D42-90A4-1149D1F2AE54}"/>
                      </a:ext>
                    </a:extLst>
                  </p:cNvPr>
                  <p:cNvCxnSpPr>
                    <a:cxnSpLocks/>
                  </p:cNvCxnSpPr>
                  <p:nvPr/>
                </p:nvCxnSpPr>
                <p:spPr>
                  <a:xfrm rot="10800000">
                    <a:off x="6503828" y="3186456"/>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0F44CB16-6CD7-3E42-99AA-301A786DC891}"/>
                      </a:ext>
                    </a:extLst>
                  </p:cNvPr>
                  <p:cNvCxnSpPr>
                    <a:cxnSpLocks/>
                  </p:cNvCxnSpPr>
                  <p:nvPr/>
                </p:nvCxnSpPr>
                <p:spPr>
                  <a:xfrm flipV="1">
                    <a:off x="4209709" y="2814107"/>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31FB3BAF-BF23-074B-A050-8F8D67B09526}"/>
                      </a:ext>
                    </a:extLst>
                  </p:cNvPr>
                  <p:cNvCxnSpPr>
                    <a:cxnSpLocks/>
                  </p:cNvCxnSpPr>
                  <p:nvPr/>
                </p:nvCxnSpPr>
                <p:spPr>
                  <a:xfrm flipH="1">
                    <a:off x="7758304" y="5720293"/>
                    <a:ext cx="47040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4E40780A-89AD-0448-917C-E60410283977}"/>
                      </a:ext>
                    </a:extLst>
                  </p:cNvPr>
                  <p:cNvCxnSpPr>
                    <a:cxnSpLocks/>
                  </p:cNvCxnSpPr>
                  <p:nvPr/>
                </p:nvCxnSpPr>
                <p:spPr>
                  <a:xfrm rot="16200000" flipV="1">
                    <a:off x="6719888" y="4262113"/>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grpSp>
            <p:cxnSp>
              <p:nvCxnSpPr>
                <p:cNvPr id="30" name="Straight Arrow Connector 29">
                  <a:extLst>
                    <a:ext uri="{FF2B5EF4-FFF2-40B4-BE49-F238E27FC236}">
                      <a16:creationId xmlns:a16="http://schemas.microsoft.com/office/drawing/2014/main" id="{AE4B7290-9F67-174D-BAAB-6BCD6F68B727}"/>
                    </a:ext>
                  </a:extLst>
                </p:cNvPr>
                <p:cNvCxnSpPr>
                  <a:cxnSpLocks/>
                </p:cNvCxnSpPr>
                <p:nvPr/>
              </p:nvCxnSpPr>
              <p:spPr>
                <a:xfrm flipH="1">
                  <a:off x="8443673" y="4368247"/>
                  <a:ext cx="286596"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AECC5016-81C1-7649-ADBA-AD7F949A8819}"/>
                    </a:ext>
                  </a:extLst>
                </p:cNvPr>
                <p:cNvCxnSpPr>
                  <a:cxnSpLocks/>
                </p:cNvCxnSpPr>
                <p:nvPr/>
              </p:nvCxnSpPr>
              <p:spPr>
                <a:xfrm rot="10800000" flipV="1">
                  <a:off x="8663900" y="4367758"/>
                  <a:ext cx="0" cy="24773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grpSp>
          <p:grpSp>
            <p:nvGrpSpPr>
              <p:cNvPr id="8" name="Group 7">
                <a:extLst>
                  <a:ext uri="{FF2B5EF4-FFF2-40B4-BE49-F238E27FC236}">
                    <a16:creationId xmlns:a16="http://schemas.microsoft.com/office/drawing/2014/main" id="{5DDB44E8-1716-4C44-A2F5-4E203A9BD42E}"/>
                  </a:ext>
                </a:extLst>
              </p:cNvPr>
              <p:cNvGrpSpPr/>
              <p:nvPr/>
            </p:nvGrpSpPr>
            <p:grpSpPr>
              <a:xfrm>
                <a:off x="8447583" y="4929290"/>
                <a:ext cx="441423" cy="463149"/>
                <a:chOff x="8362349" y="3429000"/>
                <a:chExt cx="441423" cy="463149"/>
              </a:xfrm>
            </p:grpSpPr>
            <p:cxnSp>
              <p:nvCxnSpPr>
                <p:cNvPr id="25" name="Straight Arrow Connector 24">
                  <a:extLst>
                    <a:ext uri="{FF2B5EF4-FFF2-40B4-BE49-F238E27FC236}">
                      <a16:creationId xmlns:a16="http://schemas.microsoft.com/office/drawing/2014/main" id="{067AE7E2-9E68-0E4F-A27E-B4C8FA628E13}"/>
                    </a:ext>
                  </a:extLst>
                </p:cNvPr>
                <p:cNvCxnSpPr/>
                <p:nvPr/>
              </p:nvCxnSpPr>
              <p:spPr>
                <a:xfrm>
                  <a:off x="8528837" y="3649007"/>
                  <a:ext cx="274935"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E9144626-1A5A-F748-8B9A-676CDB3956B0}"/>
                    </a:ext>
                  </a:extLst>
                </p:cNvPr>
                <p:cNvCxnSpPr>
                  <a:cxnSpLocks/>
                </p:cNvCxnSpPr>
                <p:nvPr/>
              </p:nvCxnSpPr>
              <p:spPr>
                <a:xfrm flipV="1">
                  <a:off x="8586971" y="3429000"/>
                  <a:ext cx="0" cy="24773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67081CC6-5127-CE42-B007-F502FA65BF22}"/>
                    </a:ext>
                  </a:extLst>
                </p:cNvPr>
                <p:cNvCxnSpPr>
                  <a:cxnSpLocks/>
                </p:cNvCxnSpPr>
                <p:nvPr/>
              </p:nvCxnSpPr>
              <p:spPr>
                <a:xfrm flipH="1">
                  <a:off x="8362349" y="3644907"/>
                  <a:ext cx="286596"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FFFA461C-B4A3-2C44-9C10-0432858BC716}"/>
                    </a:ext>
                  </a:extLst>
                </p:cNvPr>
                <p:cNvCxnSpPr>
                  <a:cxnSpLocks/>
                </p:cNvCxnSpPr>
                <p:nvPr/>
              </p:nvCxnSpPr>
              <p:spPr>
                <a:xfrm rot="10800000" flipV="1">
                  <a:off x="8582576" y="3644418"/>
                  <a:ext cx="0" cy="24773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grpSp>
          <p:cxnSp>
            <p:nvCxnSpPr>
              <p:cNvPr id="9" name="Straight Arrow Connector 8">
                <a:extLst>
                  <a:ext uri="{FF2B5EF4-FFF2-40B4-BE49-F238E27FC236}">
                    <a16:creationId xmlns:a16="http://schemas.microsoft.com/office/drawing/2014/main" id="{565BAA40-D943-6345-BD06-07F82DDCB2EF}"/>
                  </a:ext>
                </a:extLst>
              </p:cNvPr>
              <p:cNvCxnSpPr/>
              <p:nvPr/>
            </p:nvCxnSpPr>
            <p:spPr>
              <a:xfrm>
                <a:off x="8609676" y="5908885"/>
                <a:ext cx="274935"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778F901E-280E-1748-A69C-CD6E9BC58602}"/>
                  </a:ext>
                </a:extLst>
              </p:cNvPr>
              <p:cNvCxnSpPr>
                <a:cxnSpLocks/>
              </p:cNvCxnSpPr>
              <p:nvPr/>
            </p:nvCxnSpPr>
            <p:spPr>
              <a:xfrm flipV="1">
                <a:off x="8667810" y="5688878"/>
                <a:ext cx="0" cy="24773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47915928-E9D8-8C4F-AB51-C898576DA055}"/>
                  </a:ext>
                </a:extLst>
              </p:cNvPr>
              <p:cNvCxnSpPr>
                <a:cxnSpLocks/>
              </p:cNvCxnSpPr>
              <p:nvPr/>
            </p:nvCxnSpPr>
            <p:spPr>
              <a:xfrm flipH="1">
                <a:off x="8443188" y="5904784"/>
                <a:ext cx="286596"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44885FC6-7C31-F547-AD46-E1D8137E88FF}"/>
                  </a:ext>
                </a:extLst>
              </p:cNvPr>
              <p:cNvCxnSpPr>
                <a:cxnSpLocks/>
              </p:cNvCxnSpPr>
              <p:nvPr/>
            </p:nvCxnSpPr>
            <p:spPr>
              <a:xfrm rot="10800000" flipV="1">
                <a:off x="8663415" y="5904296"/>
                <a:ext cx="0" cy="24773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DF36FDF-5C01-554B-AF1A-9D086E683F73}"/>
                  </a:ext>
                </a:extLst>
              </p:cNvPr>
              <p:cNvCxnSpPr/>
              <p:nvPr/>
            </p:nvCxnSpPr>
            <p:spPr>
              <a:xfrm>
                <a:off x="9368346" y="5908885"/>
                <a:ext cx="274935"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3C2AC60C-D29F-5541-AC27-5B63A891F4C9}"/>
                  </a:ext>
                </a:extLst>
              </p:cNvPr>
              <p:cNvCxnSpPr>
                <a:cxnSpLocks/>
              </p:cNvCxnSpPr>
              <p:nvPr/>
            </p:nvCxnSpPr>
            <p:spPr>
              <a:xfrm flipV="1">
                <a:off x="9426480" y="5688878"/>
                <a:ext cx="0" cy="24773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13306745-6F92-764F-B1FA-BD029433684D}"/>
                  </a:ext>
                </a:extLst>
              </p:cNvPr>
              <p:cNvCxnSpPr>
                <a:cxnSpLocks/>
              </p:cNvCxnSpPr>
              <p:nvPr/>
            </p:nvCxnSpPr>
            <p:spPr>
              <a:xfrm flipH="1">
                <a:off x="9201858" y="5904784"/>
                <a:ext cx="286596"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44CE3BB0-20AF-4045-903B-50BFB748E0D8}"/>
                  </a:ext>
                </a:extLst>
              </p:cNvPr>
              <p:cNvCxnSpPr>
                <a:cxnSpLocks/>
              </p:cNvCxnSpPr>
              <p:nvPr/>
            </p:nvCxnSpPr>
            <p:spPr>
              <a:xfrm rot="10800000" flipV="1">
                <a:off x="9422085" y="5904296"/>
                <a:ext cx="0" cy="24773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9E20CEC3-0A96-5B46-878C-A33D67DFED3E}"/>
                  </a:ext>
                </a:extLst>
              </p:cNvPr>
              <p:cNvCxnSpPr/>
              <p:nvPr/>
            </p:nvCxnSpPr>
            <p:spPr>
              <a:xfrm>
                <a:off x="9372943" y="4372347"/>
                <a:ext cx="274935"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4045F43-497B-C442-BE27-82EF82B318CF}"/>
                  </a:ext>
                </a:extLst>
              </p:cNvPr>
              <p:cNvCxnSpPr>
                <a:cxnSpLocks/>
              </p:cNvCxnSpPr>
              <p:nvPr/>
            </p:nvCxnSpPr>
            <p:spPr>
              <a:xfrm flipV="1">
                <a:off x="9431077" y="4152340"/>
                <a:ext cx="0" cy="24773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BC684510-739A-B643-BCF6-D22C83BBBDD4}"/>
                  </a:ext>
                </a:extLst>
              </p:cNvPr>
              <p:cNvCxnSpPr>
                <a:cxnSpLocks/>
              </p:cNvCxnSpPr>
              <p:nvPr/>
            </p:nvCxnSpPr>
            <p:spPr>
              <a:xfrm flipH="1">
                <a:off x="9206455" y="4368247"/>
                <a:ext cx="286596"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34C1FB98-A590-7841-8EF6-79344BB401AC}"/>
                  </a:ext>
                </a:extLst>
              </p:cNvPr>
              <p:cNvCxnSpPr>
                <a:cxnSpLocks/>
              </p:cNvCxnSpPr>
              <p:nvPr/>
            </p:nvCxnSpPr>
            <p:spPr>
              <a:xfrm rot="10800000" flipV="1">
                <a:off x="9433850" y="4367758"/>
                <a:ext cx="0" cy="24773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72337BF4-AA00-CD4C-AB09-FCF3A4C7A262}"/>
                  </a:ext>
                </a:extLst>
              </p:cNvPr>
              <p:cNvCxnSpPr/>
              <p:nvPr/>
            </p:nvCxnSpPr>
            <p:spPr>
              <a:xfrm>
                <a:off x="10156427" y="5901154"/>
                <a:ext cx="274935"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BF5CD8DF-2E3F-9F42-B8FA-06104ACB916B}"/>
                  </a:ext>
                </a:extLst>
              </p:cNvPr>
              <p:cNvCxnSpPr>
                <a:cxnSpLocks/>
              </p:cNvCxnSpPr>
              <p:nvPr/>
            </p:nvCxnSpPr>
            <p:spPr>
              <a:xfrm flipV="1">
                <a:off x="10214561" y="5681147"/>
                <a:ext cx="0" cy="24773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39F640B5-9AF5-F343-AE39-8A61453FE906}"/>
                  </a:ext>
                </a:extLst>
              </p:cNvPr>
              <p:cNvCxnSpPr>
                <a:cxnSpLocks/>
              </p:cNvCxnSpPr>
              <p:nvPr/>
            </p:nvCxnSpPr>
            <p:spPr>
              <a:xfrm flipH="1">
                <a:off x="9989939" y="5897054"/>
                <a:ext cx="286596"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08C5ECE-B0FC-1A46-AB51-F47774680256}"/>
                  </a:ext>
                </a:extLst>
              </p:cNvPr>
              <p:cNvCxnSpPr>
                <a:cxnSpLocks/>
              </p:cNvCxnSpPr>
              <p:nvPr/>
            </p:nvCxnSpPr>
            <p:spPr>
              <a:xfrm rot="10800000" flipV="1">
                <a:off x="10210166" y="5896565"/>
                <a:ext cx="0" cy="24773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grpSp>
        <p:sp>
          <p:nvSpPr>
            <p:cNvPr id="6" name="TextBox 5">
              <a:extLst>
                <a:ext uri="{FF2B5EF4-FFF2-40B4-BE49-F238E27FC236}">
                  <a16:creationId xmlns:a16="http://schemas.microsoft.com/office/drawing/2014/main" id="{5937FDFF-7519-1B48-850F-7BB90FEF5333}"/>
                </a:ext>
              </a:extLst>
            </p:cNvPr>
            <p:cNvSpPr txBox="1"/>
            <p:nvPr/>
          </p:nvSpPr>
          <p:spPr>
            <a:xfrm>
              <a:off x="9348446" y="3554613"/>
              <a:ext cx="502028" cy="279851"/>
            </a:xfrm>
            <a:prstGeom prst="rect">
              <a:avLst/>
            </a:prstGeom>
            <a:noFill/>
          </p:spPr>
          <p:txBody>
            <a:bodyPr wrap="none" rtlCol="0">
              <a:spAutoFit/>
            </a:bodyPr>
            <a:lstStyle/>
            <a:p>
              <a:r>
                <a:rPr lang="en-US" sz="2200" b="1" dirty="0"/>
                <a:t>r &gt; 0</a:t>
              </a:r>
            </a:p>
          </p:txBody>
        </p:sp>
      </p:grpSp>
      <p:sp>
        <p:nvSpPr>
          <p:cNvPr id="53" name="Google Shape;75;g92b3bf485b_0_0">
            <a:extLst>
              <a:ext uri="{FF2B5EF4-FFF2-40B4-BE49-F238E27FC236}">
                <a16:creationId xmlns:a16="http://schemas.microsoft.com/office/drawing/2014/main" id="{54138C02-81A9-5B42-9CB6-82A06295B4D1}"/>
              </a:ext>
            </a:extLst>
          </p:cNvPr>
          <p:cNvSpPr/>
          <p:nvPr/>
        </p:nvSpPr>
        <p:spPr>
          <a:xfrm>
            <a:off x="1715548" y="4796204"/>
            <a:ext cx="3216038" cy="1188469"/>
          </a:xfrm>
          <a:prstGeom prst="wedgeRoundRectCallout">
            <a:avLst>
              <a:gd name="adj1" fmla="val 103094"/>
              <a:gd name="adj2" fmla="val 7261"/>
              <a:gd name="adj3" fmla="val 0"/>
            </a:avLst>
          </a:prstGeom>
          <a:solidFill>
            <a:schemeClr val="accent2"/>
          </a:solidFill>
          <a:ln>
            <a:noFill/>
          </a:ln>
        </p:spPr>
        <p:txBody>
          <a:bodyPr spcFirstLastPara="1" wrap="square" lIns="91425" tIns="91425" rIns="91425" bIns="91425" anchor="ctr" anchorCtr="0">
            <a:noAutofit/>
          </a:bodyPr>
          <a:lstStyle/>
          <a:p>
            <a:pPr algn="ctr">
              <a:buSzPts val="2500"/>
            </a:pPr>
            <a:r>
              <a:rPr lang="en-US" sz="2000" dirty="0">
                <a:latin typeface="Open Sans"/>
                <a:ea typeface="Open Sans"/>
                <a:cs typeface="Open Sans"/>
                <a:sym typeface="Open Sans"/>
              </a:rPr>
              <a:t>Bounce around forever, and avoid the exits …</a:t>
            </a:r>
            <a:r>
              <a:rPr lang="en-US" sz="2000" b="1" dirty="0">
                <a:latin typeface="Open Sans"/>
                <a:ea typeface="Open Sans"/>
                <a:cs typeface="Open Sans"/>
                <a:sym typeface="Open Sans"/>
              </a:rPr>
              <a:t> infinite rewards!!</a:t>
            </a:r>
          </a:p>
        </p:txBody>
      </p:sp>
      <p:sp>
        <p:nvSpPr>
          <p:cNvPr id="55" name="Google Shape;75;g92b3bf485b_0_0">
            <a:extLst>
              <a:ext uri="{FF2B5EF4-FFF2-40B4-BE49-F238E27FC236}">
                <a16:creationId xmlns:a16="http://schemas.microsoft.com/office/drawing/2014/main" id="{579A81EB-E4DA-DB48-85A0-26BCEE4FF518}"/>
              </a:ext>
            </a:extLst>
          </p:cNvPr>
          <p:cNvSpPr/>
          <p:nvPr/>
        </p:nvSpPr>
        <p:spPr>
          <a:xfrm>
            <a:off x="572104" y="3506266"/>
            <a:ext cx="2530692" cy="1045185"/>
          </a:xfrm>
          <a:prstGeom prst="wedgeRoundRectCallout">
            <a:avLst>
              <a:gd name="adj1" fmla="val 17848"/>
              <a:gd name="adj2" fmla="val -123345"/>
              <a:gd name="adj3" fmla="val 0"/>
            </a:avLst>
          </a:prstGeom>
          <a:solidFill>
            <a:schemeClr val="accent3"/>
          </a:solidFill>
          <a:ln>
            <a:noFill/>
          </a:ln>
        </p:spPr>
        <p:txBody>
          <a:bodyPr spcFirstLastPara="1" wrap="square" lIns="91425" tIns="91425" rIns="91425" bIns="91425" anchor="ctr" anchorCtr="0">
            <a:noAutofit/>
          </a:bodyPr>
          <a:lstStyle/>
          <a:p>
            <a:pPr algn="ctr">
              <a:buSzPts val="2500"/>
            </a:pPr>
            <a:r>
              <a:rPr lang="en-US" sz="2000" dirty="0"/>
              <a:t>Utility function on an environment history.</a:t>
            </a:r>
            <a:endParaRPr lang="en-US" sz="2000" dirty="0">
              <a:latin typeface="Open Sans"/>
              <a:ea typeface="Open Sans"/>
              <a:cs typeface="Open Sans"/>
              <a:sym typeface="Open Sans"/>
            </a:endParaRPr>
          </a:p>
        </p:txBody>
      </p:sp>
      <p:sp>
        <p:nvSpPr>
          <p:cNvPr id="56" name="Google Shape;75;g92b3bf485b_0_0">
            <a:extLst>
              <a:ext uri="{FF2B5EF4-FFF2-40B4-BE49-F238E27FC236}">
                <a16:creationId xmlns:a16="http://schemas.microsoft.com/office/drawing/2014/main" id="{DFE3E5E9-B8B1-B344-BA67-E5B8445D4290}"/>
              </a:ext>
            </a:extLst>
          </p:cNvPr>
          <p:cNvSpPr/>
          <p:nvPr/>
        </p:nvSpPr>
        <p:spPr>
          <a:xfrm>
            <a:off x="3296197" y="3527301"/>
            <a:ext cx="2479242" cy="1024149"/>
          </a:xfrm>
          <a:prstGeom prst="wedgeRoundRectCallout">
            <a:avLst>
              <a:gd name="adj1" fmla="val -43049"/>
              <a:gd name="adj2" fmla="val -127277"/>
              <a:gd name="adj3" fmla="val 0"/>
            </a:avLst>
          </a:prstGeom>
          <a:solidFill>
            <a:schemeClr val="accent3"/>
          </a:solidFill>
          <a:ln>
            <a:noFill/>
          </a:ln>
        </p:spPr>
        <p:txBody>
          <a:bodyPr spcFirstLastPara="1" wrap="square" lIns="91425" tIns="91425" rIns="91425" bIns="91425" anchor="ctr" anchorCtr="0">
            <a:noAutofit/>
          </a:bodyPr>
          <a:lstStyle/>
          <a:p>
            <a:pPr algn="ctr">
              <a:buSzPts val="2500"/>
            </a:pPr>
            <a:r>
              <a:rPr lang="en-US" sz="2000" dirty="0"/>
              <a:t>Sequence of states and actions</a:t>
            </a:r>
            <a:endParaRPr lang="en-US" sz="2000" dirty="0">
              <a:latin typeface="Open Sans"/>
              <a:ea typeface="Open Sans"/>
              <a:cs typeface="Open Sans"/>
              <a:sym typeface="Open Sans"/>
            </a:endParaRPr>
          </a:p>
        </p:txBody>
      </p:sp>
      <p:sp>
        <p:nvSpPr>
          <p:cNvPr id="54" name="Rectangle 53">
            <a:extLst>
              <a:ext uri="{FF2B5EF4-FFF2-40B4-BE49-F238E27FC236}">
                <a16:creationId xmlns:a16="http://schemas.microsoft.com/office/drawing/2014/main" id="{02AFFAEB-D71F-F54F-B59B-DAE150571777}"/>
              </a:ext>
            </a:extLst>
          </p:cNvPr>
          <p:cNvSpPr/>
          <p:nvPr/>
        </p:nvSpPr>
        <p:spPr>
          <a:xfrm>
            <a:off x="250246" y="2878766"/>
            <a:ext cx="6202340" cy="400110"/>
          </a:xfrm>
          <a:prstGeom prst="rect">
            <a:avLst/>
          </a:prstGeom>
        </p:spPr>
        <p:txBody>
          <a:bodyPr wrap="none">
            <a:spAutoFit/>
          </a:bodyPr>
          <a:lstStyle/>
          <a:p>
            <a:pPr algn="ctr"/>
            <a:r>
              <a:rPr lang="en-US" sz="2000" b="1" dirty="0"/>
              <a:t>= R(s</a:t>
            </a:r>
            <a:r>
              <a:rPr lang="en-US" sz="2000" b="1" baseline="-25000" dirty="0"/>
              <a:t>0</a:t>
            </a:r>
            <a:r>
              <a:rPr lang="en-US" sz="2000" b="1" dirty="0"/>
              <a:t>, a</a:t>
            </a:r>
            <a:r>
              <a:rPr lang="en-US" sz="2000" b="1" baseline="-25000" dirty="0"/>
              <a:t>0</a:t>
            </a:r>
            <a:r>
              <a:rPr lang="en-US" sz="2000" b="1" dirty="0"/>
              <a:t>,  s</a:t>
            </a:r>
            <a:r>
              <a:rPr lang="en-US" sz="2000" b="1" baseline="-25000" dirty="0"/>
              <a:t>1</a:t>
            </a:r>
            <a:r>
              <a:rPr lang="en-US" sz="2000" b="1" dirty="0"/>
              <a:t>) + R(s</a:t>
            </a:r>
            <a:r>
              <a:rPr lang="en-US" sz="2000" b="1" baseline="-25000" dirty="0"/>
              <a:t>1</a:t>
            </a:r>
            <a:r>
              <a:rPr lang="en-US" sz="2000" b="1" dirty="0"/>
              <a:t>, a</a:t>
            </a:r>
            <a:r>
              <a:rPr lang="en-US" sz="2000" b="1" baseline="-25000" dirty="0"/>
              <a:t>1</a:t>
            </a:r>
            <a:r>
              <a:rPr lang="en-US" sz="2000" b="1" dirty="0"/>
              <a:t>,  s</a:t>
            </a:r>
            <a:r>
              <a:rPr lang="en-US" sz="2000" b="1" baseline="-25000" dirty="0"/>
              <a:t>2</a:t>
            </a:r>
            <a:r>
              <a:rPr lang="en-US" sz="2000" b="1" dirty="0"/>
              <a:t> ) + … + R(s</a:t>
            </a:r>
            <a:r>
              <a:rPr lang="en-US" sz="2000" b="1" baseline="-25000" dirty="0"/>
              <a:t>n-1</a:t>
            </a:r>
            <a:r>
              <a:rPr lang="en-US" sz="2000" b="1" dirty="0"/>
              <a:t>, a</a:t>
            </a:r>
            <a:r>
              <a:rPr lang="en-US" sz="2000" b="1" baseline="-25000" dirty="0"/>
              <a:t>n-1</a:t>
            </a:r>
            <a:r>
              <a:rPr lang="en-US" sz="2000" b="1" dirty="0"/>
              <a:t>,  </a:t>
            </a:r>
            <a:r>
              <a:rPr lang="en-US" sz="2000" b="1" dirty="0" err="1"/>
              <a:t>s</a:t>
            </a:r>
            <a:r>
              <a:rPr lang="en-US" sz="2000" b="1" baseline="-25000" dirty="0" err="1"/>
              <a:t>n</a:t>
            </a:r>
            <a:r>
              <a:rPr lang="en-US" sz="2000" b="1" dirty="0"/>
              <a:t> ) </a:t>
            </a:r>
          </a:p>
        </p:txBody>
      </p:sp>
    </p:spTree>
    <p:extLst>
      <p:ext uri="{BB962C8B-B14F-4D97-AF65-F5344CB8AC3E}">
        <p14:creationId xmlns:p14="http://schemas.microsoft.com/office/powerpoint/2010/main" val="37374723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55"/>
                                        </p:tgtEl>
                                        <p:attrNameLst>
                                          <p:attrName>style.visibility</p:attrName>
                                        </p:attrNameLst>
                                      </p:cBhvr>
                                      <p:to>
                                        <p:strVal val="hidden"/>
                                      </p:to>
                                    </p:set>
                                  </p:childTnLst>
                                </p:cTn>
                              </p:par>
                              <p:par>
                                <p:cTn id="19" presetID="1" presetClass="exit" presetSubtype="0" fill="hold" grpId="1" nodeType="withEffect">
                                  <p:stCondLst>
                                    <p:cond delay="0"/>
                                  </p:stCondLst>
                                  <p:childTnLst>
                                    <p:set>
                                      <p:cBhvr>
                                        <p:cTn id="20" dur="1" fill="hold">
                                          <p:stCondLst>
                                            <p:cond delay="0"/>
                                          </p:stCondLst>
                                        </p:cTn>
                                        <p:tgtEl>
                                          <p:spTgt spid="56"/>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4">
                                            <p:txEl>
                                              <p:pRg st="0" end="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5" grpId="0" animBg="1"/>
      <p:bldP spid="55" grpId="1" animBg="1"/>
      <p:bldP spid="56" grpId="0" animBg="1"/>
      <p:bldP spid="56" grpId="1" animBg="1"/>
    </p:bld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31769E-627C-4446-BC78-2AA5CD1DA84A}"/>
              </a:ext>
            </a:extLst>
          </p:cNvPr>
          <p:cNvSpPr>
            <a:spLocks noGrp="1"/>
          </p:cNvSpPr>
          <p:nvPr>
            <p:ph type="title"/>
          </p:nvPr>
        </p:nvSpPr>
        <p:spPr/>
        <p:txBody>
          <a:bodyPr/>
          <a:lstStyle/>
          <a:p>
            <a:r>
              <a:rPr lang="en-US" dirty="0"/>
              <a:t>Sequences of Rewards</a:t>
            </a:r>
          </a:p>
        </p:txBody>
      </p:sp>
      <p:sp>
        <p:nvSpPr>
          <p:cNvPr id="3" name="Content Placeholder 2">
            <a:extLst>
              <a:ext uri="{FF2B5EF4-FFF2-40B4-BE49-F238E27FC236}">
                <a16:creationId xmlns:a16="http://schemas.microsoft.com/office/drawing/2014/main" id="{A2563EC7-D394-C84D-8869-5098438E4155}"/>
              </a:ext>
            </a:extLst>
          </p:cNvPr>
          <p:cNvSpPr>
            <a:spLocks noGrp="1"/>
          </p:cNvSpPr>
          <p:nvPr>
            <p:ph sz="half" idx="1"/>
          </p:nvPr>
        </p:nvSpPr>
        <p:spPr/>
        <p:txBody>
          <a:bodyPr/>
          <a:lstStyle/>
          <a:p>
            <a:r>
              <a:rPr lang="en-US" dirty="0"/>
              <a:t>Fixed time (</a:t>
            </a:r>
            <a:r>
              <a:rPr lang="en-US" b="1" dirty="0"/>
              <a:t>N </a:t>
            </a:r>
            <a:r>
              <a:rPr lang="en-US" dirty="0"/>
              <a:t>actions) after which the game ends and the agent gets no additional score.</a:t>
            </a:r>
          </a:p>
          <a:p>
            <a:endParaRPr lang="en-US" dirty="0"/>
          </a:p>
          <a:p>
            <a:r>
              <a:rPr lang="en-US" dirty="0"/>
              <a:t>An optimal action can depend on how much time is left.</a:t>
            </a:r>
          </a:p>
          <a:p>
            <a:endParaRPr lang="en-US" dirty="0"/>
          </a:p>
          <a:p>
            <a:r>
              <a:rPr lang="en-US" dirty="0"/>
              <a:t>Policies that depend on time are called </a:t>
            </a:r>
            <a:r>
              <a:rPr lang="en-US" b="1" dirty="0"/>
              <a:t>nonstationary. </a:t>
            </a:r>
            <a:endParaRPr lang="en-US" dirty="0"/>
          </a:p>
          <a:p>
            <a:endParaRPr lang="en-US" b="1" dirty="0"/>
          </a:p>
        </p:txBody>
      </p:sp>
      <p:sp>
        <p:nvSpPr>
          <p:cNvPr id="54" name="Content Placeholder 53">
            <a:extLst>
              <a:ext uri="{FF2B5EF4-FFF2-40B4-BE49-F238E27FC236}">
                <a16:creationId xmlns:a16="http://schemas.microsoft.com/office/drawing/2014/main" id="{06CC2E95-3B76-3A4D-94B7-92329B384CA9}"/>
              </a:ext>
            </a:extLst>
          </p:cNvPr>
          <p:cNvSpPr>
            <a:spLocks noGrp="1"/>
          </p:cNvSpPr>
          <p:nvPr>
            <p:ph sz="half" idx="2"/>
          </p:nvPr>
        </p:nvSpPr>
        <p:spPr/>
        <p:txBody>
          <a:bodyPr/>
          <a:lstStyle/>
          <a:p>
            <a:r>
              <a:rPr lang="en-US" dirty="0"/>
              <a:t>With no fixed time limit, there is no reason to behave differently in the same state at different times.</a:t>
            </a:r>
          </a:p>
          <a:p>
            <a:endParaRPr lang="en-US" dirty="0"/>
          </a:p>
          <a:p>
            <a:r>
              <a:rPr lang="en-US" dirty="0"/>
              <a:t>The optimal policy is </a:t>
            </a:r>
            <a:r>
              <a:rPr lang="en-US" b="1" dirty="0"/>
              <a:t>stationary</a:t>
            </a:r>
            <a:r>
              <a:rPr lang="en-US" dirty="0"/>
              <a:t>.</a:t>
            </a:r>
          </a:p>
          <a:p>
            <a:endParaRPr lang="en-US" dirty="0"/>
          </a:p>
          <a:p>
            <a:r>
              <a:rPr lang="en-US" dirty="0"/>
              <a:t>Infinite horizons are therefore easier.  </a:t>
            </a:r>
          </a:p>
        </p:txBody>
      </p:sp>
      <p:sp>
        <p:nvSpPr>
          <p:cNvPr id="59" name="TextBox 58">
            <a:extLst>
              <a:ext uri="{FF2B5EF4-FFF2-40B4-BE49-F238E27FC236}">
                <a16:creationId xmlns:a16="http://schemas.microsoft.com/office/drawing/2014/main" id="{A211CAE3-43C5-C049-9677-5AAAC2050A55}"/>
              </a:ext>
            </a:extLst>
          </p:cNvPr>
          <p:cNvSpPr txBox="1"/>
          <p:nvPr/>
        </p:nvSpPr>
        <p:spPr>
          <a:xfrm>
            <a:off x="7703820" y="1358568"/>
            <a:ext cx="2109873" cy="369332"/>
          </a:xfrm>
          <a:prstGeom prst="rect">
            <a:avLst/>
          </a:prstGeom>
          <a:noFill/>
        </p:spPr>
        <p:txBody>
          <a:bodyPr wrap="none" rtlCol="0">
            <a:spAutoFit/>
          </a:bodyPr>
          <a:lstStyle/>
          <a:p>
            <a:r>
              <a:rPr lang="en-US" b="1" dirty="0"/>
              <a:t>Infinite Horizons</a:t>
            </a:r>
          </a:p>
        </p:txBody>
      </p:sp>
      <p:sp>
        <p:nvSpPr>
          <p:cNvPr id="60" name="TextBox 59">
            <a:extLst>
              <a:ext uri="{FF2B5EF4-FFF2-40B4-BE49-F238E27FC236}">
                <a16:creationId xmlns:a16="http://schemas.microsoft.com/office/drawing/2014/main" id="{4FEC4C3A-1F42-FF44-93F9-322C90978AD1}"/>
              </a:ext>
            </a:extLst>
          </p:cNvPr>
          <p:cNvSpPr txBox="1"/>
          <p:nvPr/>
        </p:nvSpPr>
        <p:spPr>
          <a:xfrm>
            <a:off x="2374063" y="1358568"/>
            <a:ext cx="1917513" cy="369332"/>
          </a:xfrm>
          <a:prstGeom prst="rect">
            <a:avLst/>
          </a:prstGeom>
          <a:noFill/>
        </p:spPr>
        <p:txBody>
          <a:bodyPr wrap="none" rtlCol="0">
            <a:spAutoFit/>
          </a:bodyPr>
          <a:lstStyle/>
          <a:p>
            <a:r>
              <a:rPr lang="en-US" b="1" dirty="0"/>
              <a:t>Finite Horizons</a:t>
            </a:r>
          </a:p>
        </p:txBody>
      </p:sp>
    </p:spTree>
    <p:extLst>
      <p:ext uri="{BB962C8B-B14F-4D97-AF65-F5344CB8AC3E}">
        <p14:creationId xmlns:p14="http://schemas.microsoft.com/office/powerpoint/2010/main" val="16123571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31769E-627C-4446-BC78-2AA5CD1DA84A}"/>
              </a:ext>
            </a:extLst>
          </p:cNvPr>
          <p:cNvSpPr>
            <a:spLocks noGrp="1"/>
          </p:cNvSpPr>
          <p:nvPr>
            <p:ph type="title"/>
          </p:nvPr>
        </p:nvSpPr>
        <p:spPr/>
        <p:txBody>
          <a:bodyPr/>
          <a:lstStyle/>
          <a:p>
            <a:r>
              <a:rPr lang="en-US" dirty="0"/>
              <a:t>Utilities Over Time</a:t>
            </a:r>
          </a:p>
        </p:txBody>
      </p:sp>
      <p:sp>
        <p:nvSpPr>
          <p:cNvPr id="3" name="Content Placeholder 2">
            <a:extLst>
              <a:ext uri="{FF2B5EF4-FFF2-40B4-BE49-F238E27FC236}">
                <a16:creationId xmlns:a16="http://schemas.microsoft.com/office/drawing/2014/main" id="{A2563EC7-D394-C84D-8869-5098438E4155}"/>
              </a:ext>
            </a:extLst>
          </p:cNvPr>
          <p:cNvSpPr>
            <a:spLocks noGrp="1"/>
          </p:cNvSpPr>
          <p:nvPr>
            <p:ph idx="1"/>
          </p:nvPr>
        </p:nvSpPr>
        <p:spPr>
          <a:xfrm>
            <a:off x="399673" y="1348547"/>
            <a:ext cx="6318255" cy="4793836"/>
          </a:xfrm>
        </p:spPr>
        <p:txBody>
          <a:bodyPr/>
          <a:lstStyle/>
          <a:p>
            <a:r>
              <a:rPr lang="en-US" dirty="0"/>
              <a:t>The performance of an agent in an MDP is the sum of the rewards for the transitions it takes.</a:t>
            </a:r>
          </a:p>
          <a:p>
            <a:endParaRPr lang="en-US" dirty="0"/>
          </a:p>
          <a:p>
            <a:pPr algn="ctr"/>
            <a:r>
              <a:rPr lang="en-US" b="1" dirty="0"/>
              <a:t>U</a:t>
            </a:r>
            <a:r>
              <a:rPr lang="en-US" b="1" baseline="-25000" dirty="0"/>
              <a:t>h</a:t>
            </a:r>
            <a:r>
              <a:rPr lang="en-US" b="1" dirty="0"/>
              <a:t>([ s</a:t>
            </a:r>
            <a:r>
              <a:rPr lang="en-US" b="1" baseline="-25000" dirty="0"/>
              <a:t>0</a:t>
            </a:r>
            <a:r>
              <a:rPr lang="en-US" b="1" dirty="0"/>
              <a:t>, a</a:t>
            </a:r>
            <a:r>
              <a:rPr lang="en-US" b="1" baseline="-25000" dirty="0"/>
              <a:t>0</a:t>
            </a:r>
            <a:r>
              <a:rPr lang="en-US" b="1" dirty="0"/>
              <a:t>,  s</a:t>
            </a:r>
            <a:r>
              <a:rPr lang="en-US" b="1" baseline="-25000" dirty="0"/>
              <a:t>1</a:t>
            </a:r>
            <a:r>
              <a:rPr lang="en-US" b="1" dirty="0"/>
              <a:t>, a</a:t>
            </a:r>
            <a:r>
              <a:rPr lang="en-US" b="1" baseline="-25000" dirty="0"/>
              <a:t>1  </a:t>
            </a:r>
            <a:r>
              <a:rPr lang="en-US" b="1" dirty="0"/>
              <a:t>…,   </a:t>
            </a:r>
            <a:r>
              <a:rPr lang="en-US" b="1" dirty="0" err="1"/>
              <a:t>s</a:t>
            </a:r>
            <a:r>
              <a:rPr lang="en-US" b="1" baseline="-25000" dirty="0" err="1"/>
              <a:t>n</a:t>
            </a:r>
            <a:r>
              <a:rPr lang="en-US" b="1" dirty="0"/>
              <a:t>])</a:t>
            </a:r>
          </a:p>
        </p:txBody>
      </p:sp>
      <p:grpSp>
        <p:nvGrpSpPr>
          <p:cNvPr id="4" name="Group 3">
            <a:extLst>
              <a:ext uri="{FF2B5EF4-FFF2-40B4-BE49-F238E27FC236}">
                <a16:creationId xmlns:a16="http://schemas.microsoft.com/office/drawing/2014/main" id="{7FB281DA-F25A-534F-BF9A-6CF811B6E0E7}"/>
              </a:ext>
            </a:extLst>
          </p:cNvPr>
          <p:cNvGrpSpPr/>
          <p:nvPr/>
        </p:nvGrpSpPr>
        <p:grpSpPr>
          <a:xfrm>
            <a:off x="6360740" y="1675006"/>
            <a:ext cx="4803130" cy="4140917"/>
            <a:chOff x="8116405" y="3554613"/>
            <a:chExt cx="3087525" cy="2689424"/>
          </a:xfrm>
        </p:grpSpPr>
        <p:grpSp>
          <p:nvGrpSpPr>
            <p:cNvPr id="5" name="Group 4">
              <a:extLst>
                <a:ext uri="{FF2B5EF4-FFF2-40B4-BE49-F238E27FC236}">
                  <a16:creationId xmlns:a16="http://schemas.microsoft.com/office/drawing/2014/main" id="{5D689052-7439-F24D-B3D0-B9462A2A3849}"/>
                </a:ext>
              </a:extLst>
            </p:cNvPr>
            <p:cNvGrpSpPr/>
            <p:nvPr/>
          </p:nvGrpSpPr>
          <p:grpSpPr>
            <a:xfrm>
              <a:off x="8116405" y="3928392"/>
              <a:ext cx="3087525" cy="2315645"/>
              <a:chOff x="8273772" y="3993256"/>
              <a:chExt cx="3087525" cy="2315645"/>
            </a:xfrm>
          </p:grpSpPr>
          <p:grpSp>
            <p:nvGrpSpPr>
              <p:cNvPr id="7" name="Group 6">
                <a:extLst>
                  <a:ext uri="{FF2B5EF4-FFF2-40B4-BE49-F238E27FC236}">
                    <a16:creationId xmlns:a16="http://schemas.microsoft.com/office/drawing/2014/main" id="{65449D74-B72D-7F4F-BE91-4444BFD57D1C}"/>
                  </a:ext>
                </a:extLst>
              </p:cNvPr>
              <p:cNvGrpSpPr/>
              <p:nvPr/>
            </p:nvGrpSpPr>
            <p:grpSpPr>
              <a:xfrm>
                <a:off x="8273772" y="3993256"/>
                <a:ext cx="3087525" cy="2315645"/>
                <a:chOff x="8273772" y="3993256"/>
                <a:chExt cx="3087525" cy="2315645"/>
              </a:xfrm>
            </p:grpSpPr>
            <p:grpSp>
              <p:nvGrpSpPr>
                <p:cNvPr id="29" name="Group 28">
                  <a:extLst>
                    <a:ext uri="{FF2B5EF4-FFF2-40B4-BE49-F238E27FC236}">
                      <a16:creationId xmlns:a16="http://schemas.microsoft.com/office/drawing/2014/main" id="{467D91B4-0FB9-4B4D-8CE8-FEE53F9F9D30}"/>
                    </a:ext>
                  </a:extLst>
                </p:cNvPr>
                <p:cNvGrpSpPr/>
                <p:nvPr/>
              </p:nvGrpSpPr>
              <p:grpSpPr>
                <a:xfrm>
                  <a:off x="8273772" y="3993256"/>
                  <a:ext cx="3087525" cy="2315645"/>
                  <a:chOff x="3562163" y="2552996"/>
                  <a:chExt cx="5067674" cy="3800757"/>
                </a:xfrm>
              </p:grpSpPr>
              <p:grpSp>
                <p:nvGrpSpPr>
                  <p:cNvPr id="32" name="Group 31">
                    <a:extLst>
                      <a:ext uri="{FF2B5EF4-FFF2-40B4-BE49-F238E27FC236}">
                        <a16:creationId xmlns:a16="http://schemas.microsoft.com/office/drawing/2014/main" id="{D11D7407-9552-4543-860A-99D7279A45BE}"/>
                      </a:ext>
                    </a:extLst>
                  </p:cNvPr>
                  <p:cNvGrpSpPr/>
                  <p:nvPr/>
                </p:nvGrpSpPr>
                <p:grpSpPr>
                  <a:xfrm>
                    <a:off x="3562163" y="2552996"/>
                    <a:ext cx="5067674" cy="3800757"/>
                    <a:chOff x="6253247" y="2160077"/>
                    <a:chExt cx="5067674" cy="3800757"/>
                  </a:xfrm>
                  <a:solidFill>
                    <a:schemeClr val="bg1"/>
                  </a:solidFill>
                </p:grpSpPr>
                <p:grpSp>
                  <p:nvGrpSpPr>
                    <p:cNvPr id="38" name="Group 37">
                      <a:extLst>
                        <a:ext uri="{FF2B5EF4-FFF2-40B4-BE49-F238E27FC236}">
                          <a16:creationId xmlns:a16="http://schemas.microsoft.com/office/drawing/2014/main" id="{15D010CC-09A8-8043-A6B9-BCFD475233A5}"/>
                        </a:ext>
                      </a:extLst>
                    </p:cNvPr>
                    <p:cNvGrpSpPr/>
                    <p:nvPr/>
                  </p:nvGrpSpPr>
                  <p:grpSpPr>
                    <a:xfrm>
                      <a:off x="6253247" y="2160077"/>
                      <a:ext cx="5067674" cy="3800757"/>
                      <a:chOff x="6456556" y="2714547"/>
                      <a:chExt cx="3657600" cy="2743201"/>
                    </a:xfrm>
                    <a:grpFill/>
                  </p:grpSpPr>
                  <p:sp>
                    <p:nvSpPr>
                      <p:cNvPr id="41" name="Rectangle 40">
                        <a:extLst>
                          <a:ext uri="{FF2B5EF4-FFF2-40B4-BE49-F238E27FC236}">
                            <a16:creationId xmlns:a16="http://schemas.microsoft.com/office/drawing/2014/main" id="{3E214E53-843C-9644-A54C-17442E9B9B70}"/>
                          </a:ext>
                        </a:extLst>
                      </p:cNvPr>
                      <p:cNvSpPr/>
                      <p:nvPr/>
                    </p:nvSpPr>
                    <p:spPr>
                      <a:xfrm>
                        <a:off x="7364899" y="3635183"/>
                        <a:ext cx="914400" cy="914400"/>
                      </a:xfrm>
                      <a:prstGeom prst="rect">
                        <a:avLst/>
                      </a:prstGeom>
                      <a:solidFill>
                        <a:schemeClr val="bg2"/>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i="1" dirty="0"/>
                      </a:p>
                    </p:txBody>
                  </p:sp>
                  <p:sp>
                    <p:nvSpPr>
                      <p:cNvPr id="42" name="Rectangle 41">
                        <a:extLst>
                          <a:ext uri="{FF2B5EF4-FFF2-40B4-BE49-F238E27FC236}">
                            <a16:creationId xmlns:a16="http://schemas.microsoft.com/office/drawing/2014/main" id="{5E7F3A8A-6E46-074C-8D8B-BD2CBD37FA27}"/>
                          </a:ext>
                        </a:extLst>
                      </p:cNvPr>
                      <p:cNvSpPr/>
                      <p:nvPr/>
                    </p:nvSpPr>
                    <p:spPr>
                      <a:xfrm>
                        <a:off x="9197683"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p:txBody>
                  </p:sp>
                  <p:sp>
                    <p:nvSpPr>
                      <p:cNvPr id="43" name="Rectangle 42">
                        <a:extLst>
                          <a:ext uri="{FF2B5EF4-FFF2-40B4-BE49-F238E27FC236}">
                            <a16:creationId xmlns:a16="http://schemas.microsoft.com/office/drawing/2014/main" id="{617C4D8E-4406-5546-AAA0-27590423AD4D}"/>
                          </a:ext>
                        </a:extLst>
                      </p:cNvPr>
                      <p:cNvSpPr/>
                      <p:nvPr/>
                    </p:nvSpPr>
                    <p:spPr>
                      <a:xfrm>
                        <a:off x="7370344"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p:txBody>
                  </p:sp>
                  <p:sp>
                    <p:nvSpPr>
                      <p:cNvPr id="44" name="Rectangle 43">
                        <a:extLst>
                          <a:ext uri="{FF2B5EF4-FFF2-40B4-BE49-F238E27FC236}">
                            <a16:creationId xmlns:a16="http://schemas.microsoft.com/office/drawing/2014/main" id="{5ED1AF47-CC00-0A41-98B4-771D09C77502}"/>
                          </a:ext>
                        </a:extLst>
                      </p:cNvPr>
                      <p:cNvSpPr/>
                      <p:nvPr/>
                    </p:nvSpPr>
                    <p:spPr>
                      <a:xfrm>
                        <a:off x="8285356" y="27145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a:p>
                    </p:txBody>
                  </p:sp>
                  <p:sp>
                    <p:nvSpPr>
                      <p:cNvPr id="45" name="Rectangle 44">
                        <a:extLst>
                          <a:ext uri="{FF2B5EF4-FFF2-40B4-BE49-F238E27FC236}">
                            <a16:creationId xmlns:a16="http://schemas.microsoft.com/office/drawing/2014/main" id="{F2BF0659-F714-9247-981A-7C3C001948BF}"/>
                          </a:ext>
                        </a:extLst>
                      </p:cNvPr>
                      <p:cNvSpPr/>
                      <p:nvPr/>
                    </p:nvSpPr>
                    <p:spPr>
                      <a:xfrm>
                        <a:off x="64565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p:txBody>
                  </p:sp>
                  <p:sp>
                    <p:nvSpPr>
                      <p:cNvPr id="46" name="Rectangle 45">
                        <a:extLst>
                          <a:ext uri="{FF2B5EF4-FFF2-40B4-BE49-F238E27FC236}">
                            <a16:creationId xmlns:a16="http://schemas.microsoft.com/office/drawing/2014/main" id="{8E7586BF-4CA2-154D-AB08-F1CFC22798DC}"/>
                          </a:ext>
                        </a:extLst>
                      </p:cNvPr>
                      <p:cNvSpPr/>
                      <p:nvPr/>
                    </p:nvSpPr>
                    <p:spPr>
                      <a:xfrm>
                        <a:off x="6457592"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err="1"/>
                          <a:t>ç</a:t>
                        </a:r>
                        <a:endParaRPr lang="en-US" sz="1000" b="1" dirty="0"/>
                      </a:p>
                    </p:txBody>
                  </p:sp>
                  <p:sp>
                    <p:nvSpPr>
                      <p:cNvPr id="47" name="Rectangle 46">
                        <a:extLst>
                          <a:ext uri="{FF2B5EF4-FFF2-40B4-BE49-F238E27FC236}">
                            <a16:creationId xmlns:a16="http://schemas.microsoft.com/office/drawing/2014/main" id="{5F9ACFA1-4A0D-984A-B239-BC4AC566F31D}"/>
                          </a:ext>
                        </a:extLst>
                      </p:cNvPr>
                      <p:cNvSpPr/>
                      <p:nvPr/>
                    </p:nvSpPr>
                    <p:spPr>
                      <a:xfrm>
                        <a:off x="82853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p:txBody>
                  </p:sp>
                  <p:sp>
                    <p:nvSpPr>
                      <p:cNvPr id="48" name="Rectangle 47">
                        <a:extLst>
                          <a:ext uri="{FF2B5EF4-FFF2-40B4-BE49-F238E27FC236}">
                            <a16:creationId xmlns:a16="http://schemas.microsoft.com/office/drawing/2014/main" id="{A255338C-EDA2-B247-9308-4C58FDDED942}"/>
                          </a:ext>
                        </a:extLst>
                      </p:cNvPr>
                      <p:cNvSpPr/>
                      <p:nvPr/>
                    </p:nvSpPr>
                    <p:spPr>
                      <a:xfrm>
                        <a:off x="91997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a:p>
                    </p:txBody>
                  </p:sp>
                  <p:sp>
                    <p:nvSpPr>
                      <p:cNvPr id="49" name="Rectangle 48">
                        <a:extLst>
                          <a:ext uri="{FF2B5EF4-FFF2-40B4-BE49-F238E27FC236}">
                            <a16:creationId xmlns:a16="http://schemas.microsoft.com/office/drawing/2014/main" id="{EDEB78B2-06DB-624A-8487-6B3C67C227CD}"/>
                          </a:ext>
                        </a:extLst>
                      </p:cNvPr>
                      <p:cNvSpPr/>
                      <p:nvPr/>
                    </p:nvSpPr>
                    <p:spPr>
                      <a:xfrm>
                        <a:off x="64565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a:p>
                    </p:txBody>
                  </p:sp>
                  <p:sp>
                    <p:nvSpPr>
                      <p:cNvPr id="50" name="Rectangle 49">
                        <a:extLst>
                          <a:ext uri="{FF2B5EF4-FFF2-40B4-BE49-F238E27FC236}">
                            <a16:creationId xmlns:a16="http://schemas.microsoft.com/office/drawing/2014/main" id="{F4C70C89-2BEC-5549-9239-078BA31F2F4D}"/>
                          </a:ext>
                        </a:extLst>
                      </p:cNvPr>
                      <p:cNvSpPr/>
                      <p:nvPr/>
                    </p:nvSpPr>
                    <p:spPr>
                      <a:xfrm>
                        <a:off x="73709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p:txBody>
                  </p:sp>
                  <p:sp>
                    <p:nvSpPr>
                      <p:cNvPr id="51" name="Rectangle 50">
                        <a:extLst>
                          <a:ext uri="{FF2B5EF4-FFF2-40B4-BE49-F238E27FC236}">
                            <a16:creationId xmlns:a16="http://schemas.microsoft.com/office/drawing/2014/main" id="{FD21DFB9-68E9-F54C-B78A-816DB4143955}"/>
                          </a:ext>
                        </a:extLst>
                      </p:cNvPr>
                      <p:cNvSpPr/>
                      <p:nvPr/>
                    </p:nvSpPr>
                    <p:spPr>
                      <a:xfrm>
                        <a:off x="82853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p:txBody>
                  </p:sp>
                  <p:sp>
                    <p:nvSpPr>
                      <p:cNvPr id="52" name="Rectangle 51">
                        <a:extLst>
                          <a:ext uri="{FF2B5EF4-FFF2-40B4-BE49-F238E27FC236}">
                            <a16:creationId xmlns:a16="http://schemas.microsoft.com/office/drawing/2014/main" id="{04C7E290-FC34-7645-B1D2-C988DB4EF0F4}"/>
                          </a:ext>
                        </a:extLst>
                      </p:cNvPr>
                      <p:cNvSpPr/>
                      <p:nvPr/>
                    </p:nvSpPr>
                    <p:spPr>
                      <a:xfrm>
                        <a:off x="91997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p:txBody>
                  </p:sp>
                </p:grpSp>
                <p:sp>
                  <p:nvSpPr>
                    <p:cNvPr id="39" name="Rectangle 38">
                      <a:extLst>
                        <a:ext uri="{FF2B5EF4-FFF2-40B4-BE49-F238E27FC236}">
                          <a16:creationId xmlns:a16="http://schemas.microsoft.com/office/drawing/2014/main" id="{2D947DF8-2AC2-1B4D-8891-8FE671ED16E9}"/>
                        </a:ext>
                      </a:extLst>
                    </p:cNvPr>
                    <p:cNvSpPr/>
                    <p:nvPr/>
                  </p:nvSpPr>
                  <p:spPr>
                    <a:xfrm>
                      <a:off x="10506605" y="3869194"/>
                      <a:ext cx="484048" cy="426521"/>
                    </a:xfrm>
                    <a:prstGeom prst="rect">
                      <a:avLst/>
                    </a:prstGeom>
                    <a:grpFill/>
                    <a:ln w="38100">
                      <a:solidFill>
                        <a:schemeClr val="accent1">
                          <a:shade val="50000"/>
                        </a:schemeClr>
                      </a:solidFill>
                    </a:ln>
                  </p:spPr>
                  <p:txBody>
                    <a:bodyPr wrap="none">
                      <a:spAutoFit/>
                    </a:bodyPr>
                    <a:lstStyle/>
                    <a:p>
                      <a:r>
                        <a:rPr lang="en-US" sz="2000" b="1" dirty="0"/>
                        <a:t>–1</a:t>
                      </a:r>
                    </a:p>
                  </p:txBody>
                </p:sp>
                <p:sp>
                  <p:nvSpPr>
                    <p:cNvPr id="40" name="Rectangle 39">
                      <a:extLst>
                        <a:ext uri="{FF2B5EF4-FFF2-40B4-BE49-F238E27FC236}">
                          <a16:creationId xmlns:a16="http://schemas.microsoft.com/office/drawing/2014/main" id="{2C15D746-682A-284D-AA20-1B7EEB982EFA}"/>
                        </a:ext>
                      </a:extLst>
                    </p:cNvPr>
                    <p:cNvSpPr/>
                    <p:nvPr/>
                  </p:nvSpPr>
                  <p:spPr>
                    <a:xfrm>
                      <a:off x="10476864" y="2609047"/>
                      <a:ext cx="502652" cy="426521"/>
                    </a:xfrm>
                    <a:prstGeom prst="rect">
                      <a:avLst/>
                    </a:prstGeom>
                    <a:grpFill/>
                    <a:ln w="38100">
                      <a:solidFill>
                        <a:schemeClr val="accent1">
                          <a:shade val="50000"/>
                        </a:schemeClr>
                      </a:solidFill>
                    </a:ln>
                  </p:spPr>
                  <p:txBody>
                    <a:bodyPr wrap="none">
                      <a:spAutoFit/>
                    </a:bodyPr>
                    <a:lstStyle/>
                    <a:p>
                      <a:r>
                        <a:rPr lang="en-US" sz="2000" b="1" dirty="0"/>
                        <a:t>+1</a:t>
                      </a:r>
                    </a:p>
                  </p:txBody>
                </p:sp>
              </p:grpSp>
              <p:cxnSp>
                <p:nvCxnSpPr>
                  <p:cNvPr id="33" name="Straight Arrow Connector 32">
                    <a:extLst>
                      <a:ext uri="{FF2B5EF4-FFF2-40B4-BE49-F238E27FC236}">
                        <a16:creationId xmlns:a16="http://schemas.microsoft.com/office/drawing/2014/main" id="{F2A9563F-38E0-474C-B6B0-61470CC77B9F}"/>
                      </a:ext>
                    </a:extLst>
                  </p:cNvPr>
                  <p:cNvCxnSpPr/>
                  <p:nvPr/>
                </p:nvCxnSpPr>
                <p:spPr>
                  <a:xfrm>
                    <a:off x="4114291" y="3175213"/>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02296828-B4AB-0D42-90A4-1149D1F2AE54}"/>
                      </a:ext>
                    </a:extLst>
                  </p:cNvPr>
                  <p:cNvCxnSpPr>
                    <a:cxnSpLocks/>
                  </p:cNvCxnSpPr>
                  <p:nvPr/>
                </p:nvCxnSpPr>
                <p:spPr>
                  <a:xfrm rot="10800000">
                    <a:off x="6503828" y="3186456"/>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0F44CB16-6CD7-3E42-99AA-301A786DC891}"/>
                      </a:ext>
                    </a:extLst>
                  </p:cNvPr>
                  <p:cNvCxnSpPr>
                    <a:cxnSpLocks/>
                  </p:cNvCxnSpPr>
                  <p:nvPr/>
                </p:nvCxnSpPr>
                <p:spPr>
                  <a:xfrm flipV="1">
                    <a:off x="4209709" y="2814107"/>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31FB3BAF-BF23-074B-A050-8F8D67B09526}"/>
                      </a:ext>
                    </a:extLst>
                  </p:cNvPr>
                  <p:cNvCxnSpPr>
                    <a:cxnSpLocks/>
                  </p:cNvCxnSpPr>
                  <p:nvPr/>
                </p:nvCxnSpPr>
                <p:spPr>
                  <a:xfrm flipH="1">
                    <a:off x="7758304" y="5720293"/>
                    <a:ext cx="47040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4E40780A-89AD-0448-917C-E60410283977}"/>
                      </a:ext>
                    </a:extLst>
                  </p:cNvPr>
                  <p:cNvCxnSpPr>
                    <a:cxnSpLocks/>
                  </p:cNvCxnSpPr>
                  <p:nvPr/>
                </p:nvCxnSpPr>
                <p:spPr>
                  <a:xfrm rot="16200000" flipV="1">
                    <a:off x="6719888" y="4262113"/>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grpSp>
            <p:cxnSp>
              <p:nvCxnSpPr>
                <p:cNvPr id="30" name="Straight Arrow Connector 29">
                  <a:extLst>
                    <a:ext uri="{FF2B5EF4-FFF2-40B4-BE49-F238E27FC236}">
                      <a16:creationId xmlns:a16="http://schemas.microsoft.com/office/drawing/2014/main" id="{AE4B7290-9F67-174D-BAAB-6BCD6F68B727}"/>
                    </a:ext>
                  </a:extLst>
                </p:cNvPr>
                <p:cNvCxnSpPr>
                  <a:cxnSpLocks/>
                </p:cNvCxnSpPr>
                <p:nvPr/>
              </p:nvCxnSpPr>
              <p:spPr>
                <a:xfrm flipH="1">
                  <a:off x="8443673" y="4375489"/>
                  <a:ext cx="286596"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AECC5016-81C1-7649-ADBA-AD7F949A8819}"/>
                    </a:ext>
                  </a:extLst>
                </p:cNvPr>
                <p:cNvCxnSpPr>
                  <a:cxnSpLocks/>
                </p:cNvCxnSpPr>
                <p:nvPr/>
              </p:nvCxnSpPr>
              <p:spPr>
                <a:xfrm rot="10800000" flipV="1">
                  <a:off x="8663900" y="4367758"/>
                  <a:ext cx="0" cy="24773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grpSp>
          <p:grpSp>
            <p:nvGrpSpPr>
              <p:cNvPr id="8" name="Group 7">
                <a:extLst>
                  <a:ext uri="{FF2B5EF4-FFF2-40B4-BE49-F238E27FC236}">
                    <a16:creationId xmlns:a16="http://schemas.microsoft.com/office/drawing/2014/main" id="{5DDB44E8-1716-4C44-A2F5-4E203A9BD42E}"/>
                  </a:ext>
                </a:extLst>
              </p:cNvPr>
              <p:cNvGrpSpPr/>
              <p:nvPr/>
            </p:nvGrpSpPr>
            <p:grpSpPr>
              <a:xfrm>
                <a:off x="8447583" y="4929290"/>
                <a:ext cx="441423" cy="463149"/>
                <a:chOff x="8362349" y="3429000"/>
                <a:chExt cx="441423" cy="463149"/>
              </a:xfrm>
            </p:grpSpPr>
            <p:cxnSp>
              <p:nvCxnSpPr>
                <p:cNvPr id="25" name="Straight Arrow Connector 24">
                  <a:extLst>
                    <a:ext uri="{FF2B5EF4-FFF2-40B4-BE49-F238E27FC236}">
                      <a16:creationId xmlns:a16="http://schemas.microsoft.com/office/drawing/2014/main" id="{067AE7E2-9E68-0E4F-A27E-B4C8FA628E13}"/>
                    </a:ext>
                  </a:extLst>
                </p:cNvPr>
                <p:cNvCxnSpPr/>
                <p:nvPr/>
              </p:nvCxnSpPr>
              <p:spPr>
                <a:xfrm>
                  <a:off x="8528837" y="3649007"/>
                  <a:ext cx="274935"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E9144626-1A5A-F748-8B9A-676CDB3956B0}"/>
                    </a:ext>
                  </a:extLst>
                </p:cNvPr>
                <p:cNvCxnSpPr>
                  <a:cxnSpLocks/>
                </p:cNvCxnSpPr>
                <p:nvPr/>
              </p:nvCxnSpPr>
              <p:spPr>
                <a:xfrm flipV="1">
                  <a:off x="8586971" y="3429000"/>
                  <a:ext cx="0" cy="24773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67081CC6-5127-CE42-B007-F502FA65BF22}"/>
                    </a:ext>
                  </a:extLst>
                </p:cNvPr>
                <p:cNvCxnSpPr>
                  <a:cxnSpLocks/>
                </p:cNvCxnSpPr>
                <p:nvPr/>
              </p:nvCxnSpPr>
              <p:spPr>
                <a:xfrm flipH="1">
                  <a:off x="8362349" y="3652149"/>
                  <a:ext cx="286596"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FFFA461C-B4A3-2C44-9C10-0432858BC716}"/>
                    </a:ext>
                  </a:extLst>
                </p:cNvPr>
                <p:cNvCxnSpPr>
                  <a:cxnSpLocks/>
                </p:cNvCxnSpPr>
                <p:nvPr/>
              </p:nvCxnSpPr>
              <p:spPr>
                <a:xfrm rot="10800000" flipV="1">
                  <a:off x="8582576" y="3644418"/>
                  <a:ext cx="0" cy="24773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grpSp>
          <p:cxnSp>
            <p:nvCxnSpPr>
              <p:cNvPr id="9" name="Straight Arrow Connector 8">
                <a:extLst>
                  <a:ext uri="{FF2B5EF4-FFF2-40B4-BE49-F238E27FC236}">
                    <a16:creationId xmlns:a16="http://schemas.microsoft.com/office/drawing/2014/main" id="{565BAA40-D943-6345-BD06-07F82DDCB2EF}"/>
                  </a:ext>
                </a:extLst>
              </p:cNvPr>
              <p:cNvCxnSpPr/>
              <p:nvPr/>
            </p:nvCxnSpPr>
            <p:spPr>
              <a:xfrm>
                <a:off x="8609676" y="5908885"/>
                <a:ext cx="274935"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778F901E-280E-1748-A69C-CD6E9BC58602}"/>
                  </a:ext>
                </a:extLst>
              </p:cNvPr>
              <p:cNvCxnSpPr>
                <a:cxnSpLocks/>
              </p:cNvCxnSpPr>
              <p:nvPr/>
            </p:nvCxnSpPr>
            <p:spPr>
              <a:xfrm flipV="1">
                <a:off x="8667810" y="5688878"/>
                <a:ext cx="0" cy="24773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47915928-E9D8-8C4F-AB51-C898576DA055}"/>
                  </a:ext>
                </a:extLst>
              </p:cNvPr>
              <p:cNvCxnSpPr>
                <a:cxnSpLocks/>
              </p:cNvCxnSpPr>
              <p:nvPr/>
            </p:nvCxnSpPr>
            <p:spPr>
              <a:xfrm flipH="1">
                <a:off x="8443188" y="5912027"/>
                <a:ext cx="286596"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44885FC6-7C31-F547-AD46-E1D8137E88FF}"/>
                  </a:ext>
                </a:extLst>
              </p:cNvPr>
              <p:cNvCxnSpPr>
                <a:cxnSpLocks/>
              </p:cNvCxnSpPr>
              <p:nvPr/>
            </p:nvCxnSpPr>
            <p:spPr>
              <a:xfrm rot="10800000" flipV="1">
                <a:off x="8663415" y="5904296"/>
                <a:ext cx="0" cy="24773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DF36FDF-5C01-554B-AF1A-9D086E683F73}"/>
                  </a:ext>
                </a:extLst>
              </p:cNvPr>
              <p:cNvCxnSpPr/>
              <p:nvPr/>
            </p:nvCxnSpPr>
            <p:spPr>
              <a:xfrm>
                <a:off x="9368346" y="5908885"/>
                <a:ext cx="274935"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3C2AC60C-D29F-5541-AC27-5B63A891F4C9}"/>
                  </a:ext>
                </a:extLst>
              </p:cNvPr>
              <p:cNvCxnSpPr>
                <a:cxnSpLocks/>
              </p:cNvCxnSpPr>
              <p:nvPr/>
            </p:nvCxnSpPr>
            <p:spPr>
              <a:xfrm flipV="1">
                <a:off x="9426480" y="5688878"/>
                <a:ext cx="0" cy="24773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13306745-6F92-764F-B1FA-BD029433684D}"/>
                  </a:ext>
                </a:extLst>
              </p:cNvPr>
              <p:cNvCxnSpPr>
                <a:cxnSpLocks/>
              </p:cNvCxnSpPr>
              <p:nvPr/>
            </p:nvCxnSpPr>
            <p:spPr>
              <a:xfrm flipH="1">
                <a:off x="9201858" y="5912027"/>
                <a:ext cx="286596"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44CE3BB0-20AF-4045-903B-50BFB748E0D8}"/>
                  </a:ext>
                </a:extLst>
              </p:cNvPr>
              <p:cNvCxnSpPr>
                <a:cxnSpLocks/>
              </p:cNvCxnSpPr>
              <p:nvPr/>
            </p:nvCxnSpPr>
            <p:spPr>
              <a:xfrm rot="10800000" flipV="1">
                <a:off x="9422085" y="5904296"/>
                <a:ext cx="0" cy="24773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9E20CEC3-0A96-5B46-878C-A33D67DFED3E}"/>
                  </a:ext>
                </a:extLst>
              </p:cNvPr>
              <p:cNvCxnSpPr/>
              <p:nvPr/>
            </p:nvCxnSpPr>
            <p:spPr>
              <a:xfrm>
                <a:off x="9372943" y="4372347"/>
                <a:ext cx="274935"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4045F43-497B-C442-BE27-82EF82B318CF}"/>
                  </a:ext>
                </a:extLst>
              </p:cNvPr>
              <p:cNvCxnSpPr>
                <a:cxnSpLocks/>
              </p:cNvCxnSpPr>
              <p:nvPr/>
            </p:nvCxnSpPr>
            <p:spPr>
              <a:xfrm flipV="1">
                <a:off x="9431077" y="4152340"/>
                <a:ext cx="0" cy="24773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BC684510-739A-B643-BCF6-D22C83BBBDD4}"/>
                  </a:ext>
                </a:extLst>
              </p:cNvPr>
              <p:cNvCxnSpPr>
                <a:cxnSpLocks/>
              </p:cNvCxnSpPr>
              <p:nvPr/>
            </p:nvCxnSpPr>
            <p:spPr>
              <a:xfrm flipH="1">
                <a:off x="9206455" y="4375489"/>
                <a:ext cx="286596"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34C1FB98-A590-7841-8EF6-79344BB401AC}"/>
                  </a:ext>
                </a:extLst>
              </p:cNvPr>
              <p:cNvCxnSpPr>
                <a:cxnSpLocks/>
              </p:cNvCxnSpPr>
              <p:nvPr/>
            </p:nvCxnSpPr>
            <p:spPr>
              <a:xfrm rot="10800000" flipV="1">
                <a:off x="9426682" y="4367758"/>
                <a:ext cx="0" cy="24773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72337BF4-AA00-CD4C-AB09-FCF3A4C7A262}"/>
                  </a:ext>
                </a:extLst>
              </p:cNvPr>
              <p:cNvCxnSpPr/>
              <p:nvPr/>
            </p:nvCxnSpPr>
            <p:spPr>
              <a:xfrm>
                <a:off x="10156427" y="5901154"/>
                <a:ext cx="274935"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BF5CD8DF-2E3F-9F42-B8FA-06104ACB916B}"/>
                  </a:ext>
                </a:extLst>
              </p:cNvPr>
              <p:cNvCxnSpPr>
                <a:cxnSpLocks/>
              </p:cNvCxnSpPr>
              <p:nvPr/>
            </p:nvCxnSpPr>
            <p:spPr>
              <a:xfrm flipV="1">
                <a:off x="10214561" y="5681147"/>
                <a:ext cx="0" cy="24773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39F640B5-9AF5-F343-AE39-8A61453FE906}"/>
                  </a:ext>
                </a:extLst>
              </p:cNvPr>
              <p:cNvCxnSpPr>
                <a:cxnSpLocks/>
              </p:cNvCxnSpPr>
              <p:nvPr/>
            </p:nvCxnSpPr>
            <p:spPr>
              <a:xfrm flipH="1">
                <a:off x="9989939" y="5904296"/>
                <a:ext cx="286596"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08C5ECE-B0FC-1A46-AB51-F47774680256}"/>
                  </a:ext>
                </a:extLst>
              </p:cNvPr>
              <p:cNvCxnSpPr>
                <a:cxnSpLocks/>
              </p:cNvCxnSpPr>
              <p:nvPr/>
            </p:nvCxnSpPr>
            <p:spPr>
              <a:xfrm rot="10800000" flipV="1">
                <a:off x="10210166" y="5896565"/>
                <a:ext cx="0" cy="24773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grpSp>
        <p:sp>
          <p:nvSpPr>
            <p:cNvPr id="6" name="TextBox 5">
              <a:extLst>
                <a:ext uri="{FF2B5EF4-FFF2-40B4-BE49-F238E27FC236}">
                  <a16:creationId xmlns:a16="http://schemas.microsoft.com/office/drawing/2014/main" id="{5937FDFF-7519-1B48-850F-7BB90FEF5333}"/>
                </a:ext>
              </a:extLst>
            </p:cNvPr>
            <p:cNvSpPr txBox="1"/>
            <p:nvPr/>
          </p:nvSpPr>
          <p:spPr>
            <a:xfrm>
              <a:off x="9348446" y="3554613"/>
              <a:ext cx="502028" cy="279851"/>
            </a:xfrm>
            <a:prstGeom prst="rect">
              <a:avLst/>
            </a:prstGeom>
            <a:noFill/>
          </p:spPr>
          <p:txBody>
            <a:bodyPr wrap="none" rtlCol="0">
              <a:spAutoFit/>
            </a:bodyPr>
            <a:lstStyle/>
            <a:p>
              <a:r>
                <a:rPr lang="en-US" sz="2200" b="1" dirty="0"/>
                <a:t>r &gt; 0</a:t>
              </a:r>
            </a:p>
          </p:txBody>
        </p:sp>
      </p:grpSp>
      <p:sp>
        <p:nvSpPr>
          <p:cNvPr id="53" name="Google Shape;75;g92b3bf485b_0_0">
            <a:extLst>
              <a:ext uri="{FF2B5EF4-FFF2-40B4-BE49-F238E27FC236}">
                <a16:creationId xmlns:a16="http://schemas.microsoft.com/office/drawing/2014/main" id="{54138C02-81A9-5B42-9CB6-82A06295B4D1}"/>
              </a:ext>
            </a:extLst>
          </p:cNvPr>
          <p:cNvSpPr/>
          <p:nvPr/>
        </p:nvSpPr>
        <p:spPr>
          <a:xfrm>
            <a:off x="1715548" y="4796204"/>
            <a:ext cx="3216038" cy="1188469"/>
          </a:xfrm>
          <a:prstGeom prst="wedgeRoundRectCallout">
            <a:avLst>
              <a:gd name="adj1" fmla="val 103094"/>
              <a:gd name="adj2" fmla="val 7261"/>
              <a:gd name="adj3" fmla="val 0"/>
            </a:avLst>
          </a:prstGeom>
          <a:solidFill>
            <a:schemeClr val="accent2"/>
          </a:solidFill>
          <a:ln>
            <a:noFill/>
          </a:ln>
        </p:spPr>
        <p:txBody>
          <a:bodyPr spcFirstLastPara="1" wrap="square" lIns="91425" tIns="91425" rIns="91425" bIns="91425" anchor="ctr" anchorCtr="0">
            <a:noAutofit/>
          </a:bodyPr>
          <a:lstStyle/>
          <a:p>
            <a:pPr algn="ctr">
              <a:buSzPts val="2500"/>
            </a:pPr>
            <a:r>
              <a:rPr lang="en-US" sz="2000" dirty="0">
                <a:latin typeface="Open Sans"/>
                <a:ea typeface="Open Sans"/>
                <a:cs typeface="Open Sans"/>
                <a:sym typeface="Open Sans"/>
              </a:rPr>
              <a:t>Bounce around forever, and avoid the exits …</a:t>
            </a:r>
            <a:r>
              <a:rPr lang="en-US" sz="2000" b="1" dirty="0">
                <a:latin typeface="Open Sans"/>
                <a:ea typeface="Open Sans"/>
                <a:cs typeface="Open Sans"/>
                <a:sym typeface="Open Sans"/>
              </a:rPr>
              <a:t> infinite rewards!!</a:t>
            </a:r>
          </a:p>
        </p:txBody>
      </p:sp>
      <p:sp>
        <p:nvSpPr>
          <p:cNvPr id="55" name="Google Shape;75;g92b3bf485b_0_0">
            <a:extLst>
              <a:ext uri="{FF2B5EF4-FFF2-40B4-BE49-F238E27FC236}">
                <a16:creationId xmlns:a16="http://schemas.microsoft.com/office/drawing/2014/main" id="{579A81EB-E4DA-DB48-85A0-26BCEE4FF518}"/>
              </a:ext>
            </a:extLst>
          </p:cNvPr>
          <p:cNvSpPr/>
          <p:nvPr/>
        </p:nvSpPr>
        <p:spPr>
          <a:xfrm>
            <a:off x="572104" y="3506266"/>
            <a:ext cx="2530692" cy="1045185"/>
          </a:xfrm>
          <a:prstGeom prst="wedgeRoundRectCallout">
            <a:avLst>
              <a:gd name="adj1" fmla="val 17848"/>
              <a:gd name="adj2" fmla="val -123345"/>
              <a:gd name="adj3" fmla="val 0"/>
            </a:avLst>
          </a:prstGeom>
          <a:solidFill>
            <a:schemeClr val="accent3"/>
          </a:solidFill>
          <a:ln>
            <a:noFill/>
          </a:ln>
        </p:spPr>
        <p:txBody>
          <a:bodyPr spcFirstLastPara="1" wrap="square" lIns="91425" tIns="91425" rIns="91425" bIns="91425" anchor="ctr" anchorCtr="0">
            <a:noAutofit/>
          </a:bodyPr>
          <a:lstStyle/>
          <a:p>
            <a:pPr algn="ctr">
              <a:buSzPts val="2500"/>
            </a:pPr>
            <a:r>
              <a:rPr lang="en-US" sz="2000" dirty="0"/>
              <a:t>Utility function on an environment history.</a:t>
            </a:r>
            <a:endParaRPr lang="en-US" sz="2000" dirty="0">
              <a:latin typeface="Open Sans"/>
              <a:ea typeface="Open Sans"/>
              <a:cs typeface="Open Sans"/>
              <a:sym typeface="Open Sans"/>
            </a:endParaRPr>
          </a:p>
        </p:txBody>
      </p:sp>
      <p:sp>
        <p:nvSpPr>
          <p:cNvPr id="56" name="Google Shape;75;g92b3bf485b_0_0">
            <a:extLst>
              <a:ext uri="{FF2B5EF4-FFF2-40B4-BE49-F238E27FC236}">
                <a16:creationId xmlns:a16="http://schemas.microsoft.com/office/drawing/2014/main" id="{DFE3E5E9-B8B1-B344-BA67-E5B8445D4290}"/>
              </a:ext>
            </a:extLst>
          </p:cNvPr>
          <p:cNvSpPr/>
          <p:nvPr/>
        </p:nvSpPr>
        <p:spPr>
          <a:xfrm>
            <a:off x="3296197" y="3527301"/>
            <a:ext cx="2479242" cy="1024149"/>
          </a:xfrm>
          <a:prstGeom prst="wedgeRoundRectCallout">
            <a:avLst>
              <a:gd name="adj1" fmla="val -43049"/>
              <a:gd name="adj2" fmla="val -127277"/>
              <a:gd name="adj3" fmla="val 0"/>
            </a:avLst>
          </a:prstGeom>
          <a:solidFill>
            <a:schemeClr val="accent3"/>
          </a:solidFill>
          <a:ln>
            <a:noFill/>
          </a:ln>
        </p:spPr>
        <p:txBody>
          <a:bodyPr spcFirstLastPara="1" wrap="square" lIns="91425" tIns="91425" rIns="91425" bIns="91425" anchor="ctr" anchorCtr="0">
            <a:noAutofit/>
          </a:bodyPr>
          <a:lstStyle/>
          <a:p>
            <a:pPr algn="ctr">
              <a:buSzPts val="2500"/>
            </a:pPr>
            <a:r>
              <a:rPr lang="en-US" sz="2000" dirty="0"/>
              <a:t>Sequence of states and actions</a:t>
            </a:r>
            <a:endParaRPr lang="en-US" sz="2000" dirty="0">
              <a:latin typeface="Open Sans"/>
              <a:ea typeface="Open Sans"/>
              <a:cs typeface="Open Sans"/>
              <a:sym typeface="Open Sans"/>
            </a:endParaRPr>
          </a:p>
        </p:txBody>
      </p:sp>
    </p:spTree>
    <p:extLst>
      <p:ext uri="{BB962C8B-B14F-4D97-AF65-F5344CB8AC3E}">
        <p14:creationId xmlns:p14="http://schemas.microsoft.com/office/powerpoint/2010/main" val="23820595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5" grpId="0" animBg="1"/>
      <p:bldP spid="56"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Utilities of Sequences</a:t>
            </a:r>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259012" y="1248279"/>
            <a:ext cx="7875588" cy="4999617"/>
          </a:xfrm>
          <a:prstGeom prst="rect">
            <a:avLst/>
          </a:prstGeom>
          <a:noFill/>
        </p:spPr>
      </p:pic>
      <p:sp>
        <p:nvSpPr>
          <p:cNvPr id="4" name="Rectangle 3">
            <a:extLst>
              <a:ext uri="{FF2B5EF4-FFF2-40B4-BE49-F238E27FC236}">
                <a16:creationId xmlns:a16="http://schemas.microsoft.com/office/drawing/2014/main" id="{C54209FE-DCBA-AD4A-8775-FA2D0A24CB03}"/>
              </a:ext>
            </a:extLst>
          </p:cNvPr>
          <p:cNvSpPr/>
          <p:nvPr/>
        </p:nvSpPr>
        <p:spPr>
          <a:xfrm>
            <a:off x="7086600" y="5924730"/>
            <a:ext cx="6096000" cy="646331"/>
          </a:xfrm>
          <a:prstGeom prst="rect">
            <a:avLst/>
          </a:prstGeom>
        </p:spPr>
        <p:txBody>
          <a:bodyPr>
            <a:spAutoFit/>
          </a:bodyPr>
          <a:lstStyle/>
          <a:p>
            <a:pPr algn="ctr">
              <a:spcBef>
                <a:spcPct val="50000"/>
              </a:spcBef>
            </a:pPr>
            <a:r>
              <a:rPr lang="en-US" dirty="0">
                <a:latin typeface="Calibri"/>
                <a:cs typeface="Calibri"/>
              </a:rPr>
              <a:t>Slides courtesy of Dan Klein and Pieter </a:t>
            </a:r>
            <a:r>
              <a:rPr lang="en-US" dirty="0" err="1">
                <a:latin typeface="Calibri"/>
                <a:cs typeface="Calibri"/>
              </a:rPr>
              <a:t>Abbeel</a:t>
            </a:r>
            <a:br>
              <a:rPr lang="en-US" dirty="0">
                <a:latin typeface="Calibri"/>
                <a:cs typeface="Calibri"/>
              </a:rPr>
            </a:br>
            <a:r>
              <a:rPr lang="en-US" dirty="0">
                <a:latin typeface="Calibri"/>
                <a:cs typeface="Calibri"/>
              </a:rPr>
              <a:t>University of California, Berkeley</a:t>
            </a:r>
          </a:p>
        </p:txBody>
      </p:sp>
    </p:spTree>
    <p:extLst>
      <p:ext uri="{BB962C8B-B14F-4D97-AF65-F5344CB8AC3E}">
        <p14:creationId xmlns:p14="http://schemas.microsoft.com/office/powerpoint/2010/main" val="386219246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Utilities of Sequences</a:t>
            </a:r>
          </a:p>
        </p:txBody>
      </p:sp>
      <p:sp>
        <p:nvSpPr>
          <p:cNvPr id="3" name="Content Placeholder 2"/>
          <p:cNvSpPr>
            <a:spLocks noGrp="1"/>
          </p:cNvSpPr>
          <p:nvPr>
            <p:ph idx="1"/>
          </p:nvPr>
        </p:nvSpPr>
        <p:spPr/>
        <p:txBody>
          <a:bodyPr/>
          <a:lstStyle/>
          <a:p>
            <a:r>
              <a:rPr lang="en-US" sz="2800" dirty="0"/>
              <a:t>What preferences should an agent have over reward sequences?</a:t>
            </a:r>
          </a:p>
          <a:p>
            <a:endParaRPr lang="en-US" sz="2800" dirty="0"/>
          </a:p>
          <a:p>
            <a:r>
              <a:rPr lang="en-US" sz="2800" dirty="0"/>
              <a:t>More or less?</a:t>
            </a:r>
          </a:p>
          <a:p>
            <a:endParaRPr lang="en-US" sz="2800" dirty="0"/>
          </a:p>
          <a:p>
            <a:r>
              <a:rPr lang="en-US" sz="2800" dirty="0"/>
              <a:t>Now or later?</a:t>
            </a:r>
          </a:p>
          <a:p>
            <a:endParaRPr lang="en-US" sz="2800" dirty="0"/>
          </a:p>
          <a:p>
            <a:endParaRPr lang="en-US" sz="2800" dirty="0"/>
          </a:p>
          <a:p>
            <a:endParaRPr lang="en-US" sz="2800" dirty="0"/>
          </a:p>
          <a:p>
            <a:endParaRPr lang="en-US" sz="2800" dirty="0"/>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315200" y="3505497"/>
            <a:ext cx="4648200" cy="2950792"/>
          </a:xfrm>
          <a:prstGeom prst="rect">
            <a:avLst/>
          </a:prstGeom>
          <a:noFill/>
        </p:spPr>
      </p:pic>
      <p:sp>
        <p:nvSpPr>
          <p:cNvPr id="6" name="TextBox 5"/>
          <p:cNvSpPr txBox="1"/>
          <p:nvPr/>
        </p:nvSpPr>
        <p:spPr>
          <a:xfrm>
            <a:off x="3124200" y="2409825"/>
            <a:ext cx="1297150" cy="523220"/>
          </a:xfrm>
          <a:prstGeom prst="rect">
            <a:avLst/>
          </a:prstGeom>
          <a:noFill/>
        </p:spPr>
        <p:txBody>
          <a:bodyPr wrap="none" rtlCol="0">
            <a:spAutoFit/>
          </a:bodyPr>
          <a:lstStyle/>
          <a:p>
            <a:r>
              <a:rPr lang="en-US" sz="2800" dirty="0">
                <a:latin typeface="Calibri" pitchFamily="34" charset="0"/>
              </a:rPr>
              <a:t>[1, 2, 2]</a:t>
            </a:r>
          </a:p>
        </p:txBody>
      </p:sp>
      <p:sp>
        <p:nvSpPr>
          <p:cNvPr id="7" name="TextBox 6"/>
          <p:cNvSpPr txBox="1"/>
          <p:nvPr/>
        </p:nvSpPr>
        <p:spPr>
          <a:xfrm>
            <a:off x="5578253" y="2409825"/>
            <a:ext cx="1297150" cy="523220"/>
          </a:xfrm>
          <a:prstGeom prst="rect">
            <a:avLst/>
          </a:prstGeom>
          <a:noFill/>
        </p:spPr>
        <p:txBody>
          <a:bodyPr wrap="none" rtlCol="0">
            <a:spAutoFit/>
          </a:bodyPr>
          <a:lstStyle/>
          <a:p>
            <a:r>
              <a:rPr lang="en-US" sz="2800">
                <a:latin typeface="Calibri" pitchFamily="34" charset="0"/>
              </a:rPr>
              <a:t>[2, 3, 4]</a:t>
            </a:r>
          </a:p>
        </p:txBody>
      </p:sp>
      <p:sp>
        <p:nvSpPr>
          <p:cNvPr id="8" name="TextBox 7"/>
          <p:cNvSpPr txBox="1"/>
          <p:nvPr/>
        </p:nvSpPr>
        <p:spPr>
          <a:xfrm>
            <a:off x="4694595" y="2409825"/>
            <a:ext cx="580608" cy="523220"/>
          </a:xfrm>
          <a:prstGeom prst="rect">
            <a:avLst/>
          </a:prstGeom>
          <a:noFill/>
        </p:spPr>
        <p:txBody>
          <a:bodyPr wrap="none" rtlCol="0">
            <a:spAutoFit/>
          </a:bodyPr>
          <a:lstStyle/>
          <a:p>
            <a:r>
              <a:rPr lang="en-US" sz="2800">
                <a:latin typeface="Calibri" pitchFamily="34" charset="0"/>
              </a:rPr>
              <a:t> or</a:t>
            </a:r>
          </a:p>
        </p:txBody>
      </p:sp>
      <p:sp>
        <p:nvSpPr>
          <p:cNvPr id="9" name="TextBox 8"/>
          <p:cNvSpPr txBox="1"/>
          <p:nvPr/>
        </p:nvSpPr>
        <p:spPr>
          <a:xfrm>
            <a:off x="3124200" y="3439180"/>
            <a:ext cx="1297150" cy="523220"/>
          </a:xfrm>
          <a:prstGeom prst="rect">
            <a:avLst/>
          </a:prstGeom>
          <a:noFill/>
        </p:spPr>
        <p:txBody>
          <a:bodyPr wrap="none" rtlCol="0">
            <a:spAutoFit/>
          </a:bodyPr>
          <a:lstStyle/>
          <a:p>
            <a:r>
              <a:rPr lang="en-US" sz="2800">
                <a:latin typeface="Calibri" pitchFamily="34" charset="0"/>
              </a:rPr>
              <a:t>[0, 0, 1]</a:t>
            </a:r>
          </a:p>
        </p:txBody>
      </p:sp>
      <p:sp>
        <p:nvSpPr>
          <p:cNvPr id="10" name="TextBox 9"/>
          <p:cNvSpPr txBox="1"/>
          <p:nvPr/>
        </p:nvSpPr>
        <p:spPr>
          <a:xfrm>
            <a:off x="5578253" y="3439180"/>
            <a:ext cx="1297150" cy="523220"/>
          </a:xfrm>
          <a:prstGeom prst="rect">
            <a:avLst/>
          </a:prstGeom>
          <a:noFill/>
        </p:spPr>
        <p:txBody>
          <a:bodyPr wrap="none" rtlCol="0">
            <a:spAutoFit/>
          </a:bodyPr>
          <a:lstStyle/>
          <a:p>
            <a:r>
              <a:rPr lang="en-US" sz="2800">
                <a:latin typeface="Calibri" pitchFamily="34" charset="0"/>
              </a:rPr>
              <a:t>[1, 0, 0]</a:t>
            </a:r>
          </a:p>
        </p:txBody>
      </p:sp>
      <p:sp>
        <p:nvSpPr>
          <p:cNvPr id="11" name="TextBox 10"/>
          <p:cNvSpPr txBox="1"/>
          <p:nvPr/>
        </p:nvSpPr>
        <p:spPr>
          <a:xfrm>
            <a:off x="4694595" y="3439180"/>
            <a:ext cx="580608" cy="523220"/>
          </a:xfrm>
          <a:prstGeom prst="rect">
            <a:avLst/>
          </a:prstGeom>
          <a:noFill/>
        </p:spPr>
        <p:txBody>
          <a:bodyPr wrap="none" rtlCol="0">
            <a:spAutoFit/>
          </a:bodyPr>
          <a:lstStyle/>
          <a:p>
            <a:r>
              <a:rPr lang="en-US" sz="2800">
                <a:latin typeface="Calibri" pitchFamily="34" charset="0"/>
              </a:rPr>
              <a:t> or</a:t>
            </a:r>
          </a:p>
        </p:txBody>
      </p:sp>
    </p:spTree>
    <p:extLst>
      <p:ext uri="{BB962C8B-B14F-4D97-AF65-F5344CB8AC3E}">
        <p14:creationId xmlns:p14="http://schemas.microsoft.com/office/powerpoint/2010/main" val="2603114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p:bldP spid="11"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Discounting</a:t>
            </a:r>
          </a:p>
        </p:txBody>
      </p:sp>
      <p:sp>
        <p:nvSpPr>
          <p:cNvPr id="3" name="Content Placeholder 2"/>
          <p:cNvSpPr>
            <a:spLocks noGrp="1"/>
          </p:cNvSpPr>
          <p:nvPr>
            <p:ph idx="1"/>
          </p:nvPr>
        </p:nvSpPr>
        <p:spPr>
          <a:xfrm>
            <a:off x="406400" y="1295400"/>
            <a:ext cx="11252200" cy="4729164"/>
          </a:xfrm>
        </p:spPr>
        <p:txBody>
          <a:bodyPr/>
          <a:lstStyle/>
          <a:p>
            <a:r>
              <a:rPr lang="en-US" sz="2800"/>
              <a:t>It’s reasonable to maximize the sum of rewards</a:t>
            </a:r>
          </a:p>
          <a:p>
            <a:r>
              <a:rPr lang="en-US" sz="2800"/>
              <a:t>It’s also reasonable to prefer rewards now to rewards later</a:t>
            </a:r>
          </a:p>
          <a:p>
            <a:r>
              <a:rPr lang="en-US" sz="2800"/>
              <a:t>One solution: values of rewards decay exponentially</a:t>
            </a:r>
          </a:p>
        </p:txBody>
      </p:sp>
      <p:pic>
        <p:nvPicPr>
          <p:cNvPr id="7171" name="Picture 3" descr="C:\Users\Dan\Dropbox\Office\CS 188\Ketrina Art\MDPs\Discounting.png"/>
          <p:cNvPicPr>
            <a:picLocks noChangeAspect="1" noChangeArrowheads="1"/>
          </p:cNvPicPr>
          <p:nvPr/>
        </p:nvPicPr>
        <p:blipFill>
          <a:blip r:embed="rId6" cstate="print"/>
          <a:srcRect l="73764" t="76543" r="1569"/>
          <a:stretch>
            <a:fillRect/>
          </a:stretch>
        </p:blipFill>
        <p:spPr bwMode="auto">
          <a:xfrm>
            <a:off x="8003286" y="3276600"/>
            <a:ext cx="2283714" cy="1447800"/>
          </a:xfrm>
          <a:prstGeom prst="rect">
            <a:avLst/>
          </a:prstGeom>
          <a:noFill/>
        </p:spPr>
      </p:pic>
      <p:pic>
        <p:nvPicPr>
          <p:cNvPr id="7" name="Picture 3"/>
          <p:cNvPicPr>
            <a:picLocks noChangeAspect="1" noChangeArrowheads="1"/>
          </p:cNvPicPr>
          <p:nvPr/>
        </p:nvPicPr>
        <p:blipFill>
          <a:blip r:embed="rId7">
            <a:extLst>
              <a:ext uri="{28A0092B-C50C-407E-A947-70E740481C1C}">
                <a14:useLocalDpi xmlns:a14="http://schemas.microsoft.com/office/drawing/2010/main" val="0"/>
              </a:ext>
            </a:extLst>
          </a:blip>
          <a:stretch>
            <a:fillRect/>
          </a:stretch>
        </p:blipFill>
        <p:spPr bwMode="auto">
          <a:xfrm>
            <a:off x="1447800" y="2822143"/>
            <a:ext cx="2283714" cy="1975713"/>
          </a:xfrm>
          <a:prstGeom prst="rect">
            <a:avLst/>
          </a:prstGeom>
          <a:noFill/>
        </p:spPr>
      </p:pic>
      <p:pic>
        <p:nvPicPr>
          <p:cNvPr id="8" name="Picture 3" descr="C:\Users\Dan\Dropbox\Office\CS 188\Ketrina Art\MDPs\Discounting.png"/>
          <p:cNvPicPr>
            <a:picLocks noChangeAspect="1" noChangeArrowheads="1"/>
          </p:cNvPicPr>
          <p:nvPr/>
        </p:nvPicPr>
        <p:blipFill>
          <a:blip r:embed="rId6" cstate="print"/>
          <a:srcRect l="73764" t="38272" r="1569" b="35802"/>
          <a:stretch>
            <a:fillRect/>
          </a:stretch>
        </p:blipFill>
        <p:spPr bwMode="auto">
          <a:xfrm>
            <a:off x="4802886" y="3048000"/>
            <a:ext cx="2283714" cy="1600200"/>
          </a:xfrm>
          <a:prstGeom prst="rect">
            <a:avLst/>
          </a:prstGeom>
          <a:noFill/>
        </p:spPr>
      </p:pic>
      <p:sp>
        <p:nvSpPr>
          <p:cNvPr id="16" name="TextBox 15"/>
          <p:cNvSpPr txBox="1"/>
          <p:nvPr/>
        </p:nvSpPr>
        <p:spPr>
          <a:xfrm>
            <a:off x="1447800" y="5410200"/>
            <a:ext cx="2057400" cy="461665"/>
          </a:xfrm>
          <a:prstGeom prst="rect">
            <a:avLst/>
          </a:prstGeom>
          <a:noFill/>
        </p:spPr>
        <p:txBody>
          <a:bodyPr wrap="square" rtlCol="0">
            <a:spAutoFit/>
          </a:bodyPr>
          <a:lstStyle/>
          <a:p>
            <a:pPr algn="ctr"/>
            <a:r>
              <a:rPr lang="en-US" sz="2400">
                <a:latin typeface="Calibri" pitchFamily="34" charset="0"/>
              </a:rPr>
              <a:t>Worth Now</a:t>
            </a:r>
          </a:p>
        </p:txBody>
      </p:sp>
      <p:sp>
        <p:nvSpPr>
          <p:cNvPr id="17" name="TextBox 16"/>
          <p:cNvSpPr txBox="1"/>
          <p:nvPr/>
        </p:nvSpPr>
        <p:spPr>
          <a:xfrm>
            <a:off x="4648200" y="5410200"/>
            <a:ext cx="2438400" cy="461665"/>
          </a:xfrm>
          <a:prstGeom prst="rect">
            <a:avLst/>
          </a:prstGeom>
          <a:noFill/>
        </p:spPr>
        <p:txBody>
          <a:bodyPr wrap="square" rtlCol="0">
            <a:spAutoFit/>
          </a:bodyPr>
          <a:lstStyle/>
          <a:p>
            <a:pPr algn="ctr"/>
            <a:r>
              <a:rPr lang="en-US" sz="2400">
                <a:latin typeface="Calibri" pitchFamily="34" charset="0"/>
              </a:rPr>
              <a:t>Worth Next Step</a:t>
            </a:r>
          </a:p>
        </p:txBody>
      </p:sp>
      <p:sp>
        <p:nvSpPr>
          <p:cNvPr id="18" name="TextBox 17"/>
          <p:cNvSpPr txBox="1"/>
          <p:nvPr/>
        </p:nvSpPr>
        <p:spPr>
          <a:xfrm>
            <a:off x="7772400" y="5410200"/>
            <a:ext cx="3048000" cy="461665"/>
          </a:xfrm>
          <a:prstGeom prst="rect">
            <a:avLst/>
          </a:prstGeom>
          <a:noFill/>
        </p:spPr>
        <p:txBody>
          <a:bodyPr wrap="square" rtlCol="0">
            <a:spAutoFit/>
          </a:bodyPr>
          <a:lstStyle/>
          <a:p>
            <a:pPr algn="ctr"/>
            <a:r>
              <a:rPr lang="en-US" sz="2400">
                <a:latin typeface="Calibri" pitchFamily="34" charset="0"/>
              </a:rPr>
              <a:t>Worth In Two Steps</a:t>
            </a:r>
          </a:p>
        </p:txBody>
      </p:sp>
      <p:pic>
        <p:nvPicPr>
          <p:cNvPr id="22" name="Picture 21" descr="txp_fig"/>
          <p:cNvPicPr>
            <a:picLocks noChangeAspect="1"/>
          </p:cNvPicPr>
          <p:nvPr>
            <p:custDataLst>
              <p:tags r:id="rId1"/>
            </p:custDataLst>
          </p:nvPr>
        </p:nvPicPr>
        <p:blipFill>
          <a:blip r:embed="rId8" cstate="print"/>
          <a:stretch>
            <a:fillRect/>
          </a:stretch>
        </p:blipFill>
        <p:spPr bwMode="auto">
          <a:xfrm>
            <a:off x="2362200" y="4752676"/>
            <a:ext cx="211138" cy="351897"/>
          </a:xfrm>
          <a:prstGeom prst="rect">
            <a:avLst/>
          </a:prstGeom>
          <a:noFill/>
          <a:ln/>
          <a:effectLst/>
        </p:spPr>
      </p:pic>
      <p:pic>
        <p:nvPicPr>
          <p:cNvPr id="23" name="Picture 22" descr="txp_fig"/>
          <p:cNvPicPr>
            <a:picLocks noChangeAspect="1"/>
          </p:cNvPicPr>
          <p:nvPr>
            <p:custDataLst>
              <p:tags r:id="rId2"/>
            </p:custDataLst>
          </p:nvPr>
        </p:nvPicPr>
        <p:blipFill>
          <a:blip r:embed="rId9" cstate="print"/>
          <a:stretch>
            <a:fillRect/>
          </a:stretch>
        </p:blipFill>
        <p:spPr bwMode="auto">
          <a:xfrm>
            <a:off x="5791200" y="4853716"/>
            <a:ext cx="280688" cy="327002"/>
          </a:xfrm>
          <a:prstGeom prst="rect">
            <a:avLst/>
          </a:prstGeom>
          <a:noFill/>
          <a:ln/>
          <a:effectLst/>
        </p:spPr>
      </p:pic>
      <p:pic>
        <p:nvPicPr>
          <p:cNvPr id="24" name="Picture 23" descr="txp_fig"/>
          <p:cNvPicPr>
            <a:picLocks noChangeAspect="1"/>
          </p:cNvPicPr>
          <p:nvPr>
            <p:custDataLst>
              <p:tags r:id="rId3"/>
            </p:custDataLst>
          </p:nvPr>
        </p:nvPicPr>
        <p:blipFill>
          <a:blip r:embed="rId10" cstate="print"/>
          <a:stretch>
            <a:fillRect/>
          </a:stretch>
        </p:blipFill>
        <p:spPr bwMode="auto">
          <a:xfrm>
            <a:off x="8915165" y="4648200"/>
            <a:ext cx="514651" cy="560927"/>
          </a:xfrm>
          <a:prstGeom prst="rect">
            <a:avLst/>
          </a:prstGeom>
          <a:noFill/>
          <a:ln/>
          <a:effectLst/>
        </p:spPr>
      </p:pic>
    </p:spTree>
    <p:extLst>
      <p:ext uri="{BB962C8B-B14F-4D97-AF65-F5344CB8AC3E}">
        <p14:creationId xmlns:p14="http://schemas.microsoft.com/office/powerpoint/2010/main" val="3718337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17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8"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2"/>
          <p:cNvSpPr>
            <a:spLocks noGrp="1" noChangeArrowheads="1"/>
          </p:cNvSpPr>
          <p:nvPr>
            <p:ph type="title"/>
          </p:nvPr>
        </p:nvSpPr>
        <p:spPr/>
        <p:txBody>
          <a:bodyPr/>
          <a:lstStyle/>
          <a:p>
            <a:r>
              <a:rPr lang="en-US">
                <a:ea typeface="ＭＳ Ｐゴシック" pitchFamily="34" charset="-128"/>
              </a:rPr>
              <a:t>Discounting</a:t>
            </a:r>
          </a:p>
        </p:txBody>
      </p:sp>
      <p:sp>
        <p:nvSpPr>
          <p:cNvPr id="17411" name="Rectangle 3"/>
          <p:cNvSpPr>
            <a:spLocks noGrp="1" noChangeArrowheads="1"/>
          </p:cNvSpPr>
          <p:nvPr>
            <p:ph idx="1"/>
          </p:nvPr>
        </p:nvSpPr>
        <p:spPr>
          <a:xfrm>
            <a:off x="533400" y="1524000"/>
            <a:ext cx="5157860" cy="4525963"/>
          </a:xfrm>
        </p:spPr>
        <p:txBody>
          <a:bodyPr>
            <a:normAutofit lnSpcReduction="10000"/>
          </a:bodyPr>
          <a:lstStyle/>
          <a:p>
            <a:r>
              <a:rPr lang="en-US" sz="2400" dirty="0">
                <a:ea typeface="ＭＳ Ｐゴシック" pitchFamily="34" charset="-128"/>
              </a:rPr>
              <a:t>How to discount?</a:t>
            </a:r>
          </a:p>
          <a:p>
            <a:pPr lvl="1"/>
            <a:r>
              <a:rPr lang="en-US" sz="2000" dirty="0">
                <a:ea typeface="ＭＳ Ｐゴシック" pitchFamily="34" charset="-128"/>
              </a:rPr>
              <a:t>Each time we descend a level, we multiply in the discount once</a:t>
            </a:r>
          </a:p>
          <a:p>
            <a:pPr lvl="1"/>
            <a:endParaRPr lang="en-US" sz="2000" dirty="0">
              <a:ea typeface="ＭＳ Ｐゴシック" pitchFamily="34" charset="-128"/>
            </a:endParaRPr>
          </a:p>
          <a:p>
            <a:r>
              <a:rPr lang="en-US" sz="2400" dirty="0">
                <a:ea typeface="ＭＳ Ｐゴシック" pitchFamily="34" charset="-128"/>
              </a:rPr>
              <a:t>Why discount?</a:t>
            </a:r>
            <a:endParaRPr lang="en-US" sz="2400" dirty="0">
              <a:ea typeface="ＭＳ Ｐゴシック" pitchFamily="34" charset="-128"/>
              <a:sym typeface="Symbol" pitchFamily="18" charset="2"/>
            </a:endParaRPr>
          </a:p>
          <a:p>
            <a:pPr lvl="1"/>
            <a:r>
              <a:rPr lang="en-US" sz="2000" dirty="0">
                <a:ea typeface="ＭＳ Ｐゴシック" pitchFamily="34" charset="-128"/>
                <a:sym typeface="Symbol" pitchFamily="18" charset="2"/>
              </a:rPr>
              <a:t>Sooner rewards probably do have higher utility than later rewards</a:t>
            </a:r>
          </a:p>
          <a:p>
            <a:pPr lvl="1"/>
            <a:r>
              <a:rPr lang="en-US" sz="2000" dirty="0">
                <a:ea typeface="ＭＳ Ｐゴシック" pitchFamily="34" charset="-128"/>
                <a:sym typeface="Symbol" pitchFamily="18" charset="2"/>
              </a:rPr>
              <a:t>Also helps our algorithms converge</a:t>
            </a:r>
          </a:p>
          <a:p>
            <a:pPr lvl="1"/>
            <a:endParaRPr lang="en-US" sz="2000" dirty="0">
              <a:ea typeface="ＭＳ Ｐゴシック" pitchFamily="34" charset="-128"/>
              <a:sym typeface="Symbol" pitchFamily="18" charset="2"/>
            </a:endParaRPr>
          </a:p>
          <a:p>
            <a:r>
              <a:rPr lang="en-US" sz="2400" dirty="0">
                <a:ea typeface="ＭＳ Ｐゴシック" pitchFamily="34" charset="-128"/>
                <a:sym typeface="Symbol" pitchFamily="18" charset="2"/>
              </a:rPr>
              <a:t>Example: discount of 0.5</a:t>
            </a:r>
          </a:p>
          <a:p>
            <a:pPr lvl="1"/>
            <a:r>
              <a:rPr lang="en-US" sz="2000" dirty="0">
                <a:ea typeface="ＭＳ Ｐゴシック" pitchFamily="34" charset="-128"/>
                <a:sym typeface="Symbol" pitchFamily="18" charset="2"/>
              </a:rPr>
              <a:t>U([1,2,3]) = 0.5</a:t>
            </a:r>
            <a:r>
              <a:rPr lang="en-US" sz="2000" baseline="30000" dirty="0">
                <a:ea typeface="ＭＳ Ｐゴシック" pitchFamily="34" charset="-128"/>
                <a:sym typeface="Symbol" pitchFamily="18" charset="2"/>
              </a:rPr>
              <a:t>0</a:t>
            </a:r>
            <a:r>
              <a:rPr lang="en-US" sz="2000" dirty="0">
                <a:ea typeface="ＭＳ Ｐゴシック" pitchFamily="34" charset="-128"/>
                <a:sym typeface="Symbol" pitchFamily="18" charset="2"/>
              </a:rPr>
              <a:t>*1 + 0.5</a:t>
            </a:r>
            <a:r>
              <a:rPr lang="en-US" baseline="30000" dirty="0">
                <a:ea typeface="ＭＳ Ｐゴシック" pitchFamily="34" charset="-128"/>
                <a:sym typeface="Symbol" pitchFamily="18" charset="2"/>
              </a:rPr>
              <a:t>1</a:t>
            </a:r>
            <a:r>
              <a:rPr lang="en-US" sz="2000" dirty="0">
                <a:ea typeface="ＭＳ Ｐゴシック" pitchFamily="34" charset="-128"/>
                <a:sym typeface="Symbol" pitchFamily="18" charset="2"/>
              </a:rPr>
              <a:t>*2 + 0.5</a:t>
            </a:r>
            <a:r>
              <a:rPr lang="en-US" baseline="30000" dirty="0">
                <a:ea typeface="ＭＳ Ｐゴシック" pitchFamily="34" charset="-128"/>
                <a:sym typeface="Symbol" pitchFamily="18" charset="2"/>
              </a:rPr>
              <a:t>2</a:t>
            </a:r>
            <a:r>
              <a:rPr lang="en-US" sz="2000" dirty="0">
                <a:ea typeface="ＭＳ Ｐゴシック" pitchFamily="34" charset="-128"/>
                <a:sym typeface="Symbol" pitchFamily="18" charset="2"/>
              </a:rPr>
              <a:t>*3 </a:t>
            </a:r>
          </a:p>
          <a:p>
            <a:pPr marL="1828800" lvl="4" indent="0">
              <a:buNone/>
            </a:pPr>
            <a:r>
              <a:rPr lang="en-US" dirty="0">
                <a:ea typeface="ＭＳ Ｐゴシック" pitchFamily="34" charset="-128"/>
                <a:sym typeface="Symbol" pitchFamily="18" charset="2"/>
              </a:rPr>
              <a:t>= 1*1 + 0.5*2 + 0.25*3</a:t>
            </a:r>
          </a:p>
          <a:p>
            <a:pPr lvl="1"/>
            <a:r>
              <a:rPr lang="en-US" sz="2000" dirty="0">
                <a:ea typeface="ＭＳ Ｐゴシック" pitchFamily="34" charset="-128"/>
                <a:sym typeface="Symbol" pitchFamily="18" charset="2"/>
              </a:rPr>
              <a:t>U([1,2,3]) &lt; U([3,2,1])</a:t>
            </a:r>
          </a:p>
        </p:txBody>
      </p:sp>
      <p:grpSp>
        <p:nvGrpSpPr>
          <p:cNvPr id="39939" name="Group 4"/>
          <p:cNvGrpSpPr>
            <a:grpSpLocks/>
          </p:cNvGrpSpPr>
          <p:nvPr/>
        </p:nvGrpSpPr>
        <p:grpSpPr bwMode="auto">
          <a:xfrm>
            <a:off x="8304213" y="1371600"/>
            <a:ext cx="2135187" cy="4875213"/>
            <a:chOff x="4085" y="960"/>
            <a:chExt cx="1345" cy="3071"/>
          </a:xfrm>
        </p:grpSpPr>
        <p:grpSp>
          <p:nvGrpSpPr>
            <p:cNvPr id="39947" name="Group 5"/>
            <p:cNvGrpSpPr>
              <a:grpSpLocks/>
            </p:cNvGrpSpPr>
            <p:nvPr/>
          </p:nvGrpSpPr>
          <p:grpSpPr bwMode="auto">
            <a:xfrm>
              <a:off x="4085" y="960"/>
              <a:ext cx="1291" cy="1202"/>
              <a:chOff x="2400" y="1401"/>
              <a:chExt cx="1392" cy="1296"/>
            </a:xfrm>
          </p:grpSpPr>
          <p:sp>
            <p:nvSpPr>
              <p:cNvPr id="39986" name="AutoShape 6"/>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a:p>
            </p:txBody>
          </p:sp>
          <p:grpSp>
            <p:nvGrpSpPr>
              <p:cNvPr id="39987" name="Group 7"/>
              <p:cNvGrpSpPr>
                <a:grpSpLocks/>
              </p:cNvGrpSpPr>
              <p:nvPr/>
            </p:nvGrpSpPr>
            <p:grpSpPr bwMode="auto">
              <a:xfrm>
                <a:off x="2529" y="1617"/>
                <a:ext cx="1263" cy="361"/>
                <a:chOff x="1584" y="1680"/>
                <a:chExt cx="2352" cy="336"/>
              </a:xfrm>
            </p:grpSpPr>
            <p:sp>
              <p:nvSpPr>
                <p:cNvPr id="40000" name="Line 8"/>
                <p:cNvSpPr>
                  <a:spLocks noChangeShapeType="1"/>
                </p:cNvSpPr>
                <p:nvPr/>
              </p:nvSpPr>
              <p:spPr bwMode="auto">
                <a:xfrm flipH="1">
                  <a:off x="1584" y="1680"/>
                  <a:ext cx="1152" cy="336"/>
                </a:xfrm>
                <a:prstGeom prst="line">
                  <a:avLst/>
                </a:prstGeom>
                <a:noFill/>
                <a:ln w="9525">
                  <a:solidFill>
                    <a:schemeClr val="tx1"/>
                  </a:solidFill>
                  <a:prstDash val="dash"/>
                  <a:round/>
                  <a:headEnd/>
                  <a:tailEnd type="triangle" w="med" len="med"/>
                </a:ln>
              </p:spPr>
              <p:txBody>
                <a:bodyPr/>
                <a:lstStyle/>
                <a:p>
                  <a:endParaRPr lang="en-US"/>
                </a:p>
              </p:txBody>
            </p:sp>
            <p:sp>
              <p:nvSpPr>
                <p:cNvPr id="40001" name="Line 9"/>
                <p:cNvSpPr>
                  <a:spLocks noChangeShapeType="1"/>
                </p:cNvSpPr>
                <p:nvPr/>
              </p:nvSpPr>
              <p:spPr bwMode="auto">
                <a:xfrm>
                  <a:off x="2736" y="1680"/>
                  <a:ext cx="1200" cy="288"/>
                </a:xfrm>
                <a:prstGeom prst="line">
                  <a:avLst/>
                </a:prstGeom>
                <a:noFill/>
                <a:ln w="9525">
                  <a:solidFill>
                    <a:schemeClr val="tx1"/>
                  </a:solidFill>
                  <a:prstDash val="dash"/>
                  <a:round/>
                  <a:headEnd/>
                  <a:tailEnd type="triangle" w="med" len="med"/>
                </a:ln>
              </p:spPr>
              <p:txBody>
                <a:bodyPr/>
                <a:lstStyle/>
                <a:p>
                  <a:endParaRPr lang="en-US"/>
                </a:p>
              </p:txBody>
            </p:sp>
            <p:sp>
              <p:nvSpPr>
                <p:cNvPr id="40002" name="Line 10"/>
                <p:cNvSpPr>
                  <a:spLocks noChangeShapeType="1"/>
                </p:cNvSpPr>
                <p:nvPr/>
              </p:nvSpPr>
              <p:spPr bwMode="auto">
                <a:xfrm flipH="1">
                  <a:off x="2304" y="1680"/>
                  <a:ext cx="432" cy="336"/>
                </a:xfrm>
                <a:prstGeom prst="line">
                  <a:avLst/>
                </a:prstGeom>
                <a:noFill/>
                <a:ln w="28575">
                  <a:solidFill>
                    <a:schemeClr val="tx1"/>
                  </a:solidFill>
                  <a:round/>
                  <a:headEnd/>
                  <a:tailEnd type="triangle" w="med" len="med"/>
                </a:ln>
              </p:spPr>
              <p:txBody>
                <a:bodyPr/>
                <a:lstStyle/>
                <a:p>
                  <a:endParaRPr lang="en-US"/>
                </a:p>
              </p:txBody>
            </p:sp>
            <p:sp>
              <p:nvSpPr>
                <p:cNvPr id="40003" name="Line 11"/>
                <p:cNvSpPr>
                  <a:spLocks noChangeShapeType="1"/>
                </p:cNvSpPr>
                <p:nvPr/>
              </p:nvSpPr>
              <p:spPr bwMode="auto">
                <a:xfrm>
                  <a:off x="2736" y="1680"/>
                  <a:ext cx="432" cy="288"/>
                </a:xfrm>
                <a:prstGeom prst="line">
                  <a:avLst/>
                </a:prstGeom>
                <a:noFill/>
                <a:ln w="9525">
                  <a:solidFill>
                    <a:schemeClr val="tx1"/>
                  </a:solidFill>
                  <a:prstDash val="dash"/>
                  <a:round/>
                  <a:headEnd/>
                  <a:tailEnd type="triangle" w="med" len="med"/>
                </a:ln>
              </p:spPr>
              <p:txBody>
                <a:bodyPr/>
                <a:lstStyle/>
                <a:p>
                  <a:endParaRPr lang="en-US"/>
                </a:p>
              </p:txBody>
            </p:sp>
          </p:grpSp>
          <p:sp>
            <p:nvSpPr>
              <p:cNvPr id="39988" name="Oval 12"/>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a:p>
            </p:txBody>
          </p:sp>
          <p:grpSp>
            <p:nvGrpSpPr>
              <p:cNvPr id="39989" name="Group 13"/>
              <p:cNvGrpSpPr>
                <a:grpSpLocks/>
              </p:cNvGrpSpPr>
              <p:nvPr/>
            </p:nvGrpSpPr>
            <p:grpSpPr bwMode="auto">
              <a:xfrm>
                <a:off x="2400" y="2107"/>
                <a:ext cx="1057" cy="386"/>
                <a:chOff x="1536" y="2400"/>
                <a:chExt cx="1584" cy="624"/>
              </a:xfrm>
            </p:grpSpPr>
            <p:sp>
              <p:nvSpPr>
                <p:cNvPr id="39996" name="Line 14"/>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a:p>
              </p:txBody>
            </p:sp>
            <p:sp>
              <p:nvSpPr>
                <p:cNvPr id="39997" name="Line 15"/>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a:p>
              </p:txBody>
            </p:sp>
            <p:sp>
              <p:nvSpPr>
                <p:cNvPr id="39998" name="Line 16"/>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a:p>
              </p:txBody>
            </p:sp>
            <p:sp>
              <p:nvSpPr>
                <p:cNvPr id="39999" name="Line 17"/>
                <p:cNvSpPr>
                  <a:spLocks noChangeShapeType="1"/>
                </p:cNvSpPr>
                <p:nvPr/>
              </p:nvSpPr>
              <p:spPr bwMode="auto">
                <a:xfrm>
                  <a:off x="2312" y="2400"/>
                  <a:ext cx="280" cy="624"/>
                </a:xfrm>
                <a:prstGeom prst="line">
                  <a:avLst/>
                </a:prstGeom>
                <a:noFill/>
                <a:ln w="28575">
                  <a:solidFill>
                    <a:srgbClr val="C00000"/>
                  </a:solidFill>
                  <a:round/>
                  <a:headEnd/>
                  <a:tailEnd type="triangle" w="med" len="med"/>
                </a:ln>
              </p:spPr>
              <p:txBody>
                <a:bodyPr/>
                <a:lstStyle/>
                <a:p>
                  <a:endParaRPr lang="en-US"/>
                </a:p>
              </p:txBody>
            </p:sp>
          </p:grpSp>
          <p:sp>
            <p:nvSpPr>
              <p:cNvPr id="39990" name="Text Box 18"/>
              <p:cNvSpPr txBox="1">
                <a:spLocks noChangeArrowheads="1"/>
              </p:cNvSpPr>
              <p:nvPr/>
            </p:nvSpPr>
            <p:spPr bwMode="auto">
              <a:xfrm>
                <a:off x="3024" y="1680"/>
                <a:ext cx="129" cy="249"/>
              </a:xfrm>
              <a:prstGeom prst="rect">
                <a:avLst/>
              </a:prstGeom>
              <a:noFill/>
              <a:ln w="9525">
                <a:noFill/>
                <a:miter lim="800000"/>
                <a:headEnd/>
                <a:tailEnd/>
              </a:ln>
            </p:spPr>
            <p:txBody>
              <a:bodyPr>
                <a:spAutoFit/>
              </a:bodyPr>
              <a:lstStyle/>
              <a:p>
                <a:pPr>
                  <a:spcBef>
                    <a:spcPct val="50000"/>
                  </a:spcBef>
                </a:pPr>
                <a:endParaRPr lang="en-US"/>
              </a:p>
            </p:txBody>
          </p:sp>
          <p:sp>
            <p:nvSpPr>
              <p:cNvPr id="39991" name="Text Box 19"/>
              <p:cNvSpPr txBox="1">
                <a:spLocks noChangeArrowheads="1"/>
              </p:cNvSpPr>
              <p:nvPr/>
            </p:nvSpPr>
            <p:spPr bwMode="auto">
              <a:xfrm>
                <a:off x="3216" y="1401"/>
                <a:ext cx="129" cy="249"/>
              </a:xfrm>
              <a:prstGeom prst="rect">
                <a:avLst/>
              </a:prstGeom>
              <a:noFill/>
              <a:ln w="9525">
                <a:noFill/>
                <a:miter lim="800000"/>
                <a:headEnd/>
                <a:tailEnd/>
              </a:ln>
            </p:spPr>
            <p:txBody>
              <a:bodyPr>
                <a:spAutoFit/>
              </a:bodyPr>
              <a:lstStyle/>
              <a:p>
                <a:pPr>
                  <a:spcBef>
                    <a:spcPct val="50000"/>
                  </a:spcBef>
                </a:pPr>
                <a:endParaRPr lang="en-US">
                  <a:solidFill>
                    <a:srgbClr val="CC0000"/>
                  </a:solidFill>
                </a:endParaRPr>
              </a:p>
            </p:txBody>
          </p:sp>
          <p:sp>
            <p:nvSpPr>
              <p:cNvPr id="39992" name="Text Box 20"/>
              <p:cNvSpPr txBox="1">
                <a:spLocks noChangeArrowheads="1"/>
              </p:cNvSpPr>
              <p:nvPr/>
            </p:nvSpPr>
            <p:spPr bwMode="auto">
              <a:xfrm>
                <a:off x="2976" y="1920"/>
                <a:ext cx="559" cy="249"/>
              </a:xfrm>
              <a:prstGeom prst="rect">
                <a:avLst/>
              </a:prstGeom>
              <a:noFill/>
              <a:ln w="9525">
                <a:noFill/>
                <a:miter lim="800000"/>
                <a:headEnd/>
                <a:tailEnd/>
              </a:ln>
            </p:spPr>
            <p:txBody>
              <a:bodyPr>
                <a:spAutoFit/>
              </a:bodyPr>
              <a:lstStyle/>
              <a:p>
                <a:pPr>
                  <a:spcBef>
                    <a:spcPct val="50000"/>
                  </a:spcBef>
                </a:pPr>
                <a:endParaRPr lang="en-US">
                  <a:solidFill>
                    <a:srgbClr val="3333FF"/>
                  </a:solidFill>
                </a:endParaRPr>
              </a:p>
            </p:txBody>
          </p:sp>
          <p:sp>
            <p:nvSpPr>
              <p:cNvPr id="39993" name="Text Box 21"/>
              <p:cNvSpPr txBox="1">
                <a:spLocks noChangeArrowheads="1"/>
              </p:cNvSpPr>
              <p:nvPr/>
            </p:nvSpPr>
            <p:spPr bwMode="auto">
              <a:xfrm>
                <a:off x="2616" y="2261"/>
                <a:ext cx="504" cy="249"/>
              </a:xfrm>
              <a:prstGeom prst="rect">
                <a:avLst/>
              </a:prstGeom>
              <a:noFill/>
              <a:ln w="9525">
                <a:noFill/>
                <a:miter lim="800000"/>
                <a:headEnd/>
                <a:tailEnd/>
              </a:ln>
            </p:spPr>
            <p:txBody>
              <a:bodyPr>
                <a:spAutoFit/>
              </a:bodyPr>
              <a:lstStyle/>
              <a:p>
                <a:pPr>
                  <a:spcBef>
                    <a:spcPct val="50000"/>
                  </a:spcBef>
                </a:pPr>
                <a:endParaRPr lang="en-US"/>
              </a:p>
            </p:txBody>
          </p:sp>
          <p:sp>
            <p:nvSpPr>
              <p:cNvPr id="39994" name="AutoShape 22"/>
              <p:cNvSpPr>
                <a:spLocks noChangeArrowheads="1"/>
              </p:cNvSpPr>
              <p:nvPr/>
            </p:nvSpPr>
            <p:spPr bwMode="auto">
              <a:xfrm>
                <a:off x="3019" y="2499"/>
                <a:ext cx="154" cy="123"/>
              </a:xfrm>
              <a:prstGeom prst="triangle">
                <a:avLst>
                  <a:gd name="adj" fmla="val 50000"/>
                </a:avLst>
              </a:prstGeom>
              <a:solidFill>
                <a:srgbClr val="CC0000"/>
              </a:solidFill>
              <a:ln w="9525">
                <a:solidFill>
                  <a:schemeClr val="tx1"/>
                </a:solidFill>
                <a:miter lim="800000"/>
                <a:headEnd/>
                <a:tailEnd/>
              </a:ln>
            </p:spPr>
            <p:txBody>
              <a:bodyPr wrap="none" anchor="ctr"/>
              <a:lstStyle/>
              <a:p>
                <a:pPr algn="r" rtl="1"/>
                <a:endParaRPr lang="en-US"/>
              </a:p>
            </p:txBody>
          </p:sp>
          <p:sp>
            <p:nvSpPr>
              <p:cNvPr id="39995" name="Text Box 23"/>
              <p:cNvSpPr txBox="1">
                <a:spLocks noChangeArrowheads="1"/>
              </p:cNvSpPr>
              <p:nvPr/>
            </p:nvSpPr>
            <p:spPr bwMode="auto">
              <a:xfrm>
                <a:off x="3173" y="2448"/>
                <a:ext cx="235" cy="249"/>
              </a:xfrm>
              <a:prstGeom prst="rect">
                <a:avLst/>
              </a:prstGeom>
              <a:noFill/>
              <a:ln w="9525">
                <a:noFill/>
                <a:miter lim="800000"/>
                <a:headEnd/>
                <a:tailEnd/>
              </a:ln>
            </p:spPr>
            <p:txBody>
              <a:bodyPr>
                <a:spAutoFit/>
              </a:bodyPr>
              <a:lstStyle/>
              <a:p>
                <a:pPr algn="r" rtl="1">
                  <a:spcBef>
                    <a:spcPct val="50000"/>
                  </a:spcBef>
                </a:pPr>
                <a:endParaRPr lang="en-US">
                  <a:solidFill>
                    <a:srgbClr val="CC0000"/>
                  </a:solidFill>
                </a:endParaRPr>
              </a:p>
            </p:txBody>
          </p:sp>
        </p:grpSp>
        <p:grpSp>
          <p:nvGrpSpPr>
            <p:cNvPr id="39948" name="Group 24"/>
            <p:cNvGrpSpPr>
              <a:grpSpLocks/>
            </p:cNvGrpSpPr>
            <p:nvPr/>
          </p:nvGrpSpPr>
          <p:grpSpPr bwMode="auto">
            <a:xfrm flipH="1">
              <a:off x="4128" y="1895"/>
              <a:ext cx="1302" cy="1201"/>
              <a:chOff x="2400" y="1401"/>
              <a:chExt cx="1392" cy="1296"/>
            </a:xfrm>
          </p:grpSpPr>
          <p:sp>
            <p:nvSpPr>
              <p:cNvPr id="39968" name="AutoShape 25"/>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a:p>
            </p:txBody>
          </p:sp>
          <p:grpSp>
            <p:nvGrpSpPr>
              <p:cNvPr id="39969" name="Group 26"/>
              <p:cNvGrpSpPr>
                <a:grpSpLocks/>
              </p:cNvGrpSpPr>
              <p:nvPr/>
            </p:nvGrpSpPr>
            <p:grpSpPr bwMode="auto">
              <a:xfrm>
                <a:off x="2529" y="1617"/>
                <a:ext cx="1263" cy="361"/>
                <a:chOff x="1584" y="1680"/>
                <a:chExt cx="2352" cy="336"/>
              </a:xfrm>
            </p:grpSpPr>
            <p:sp>
              <p:nvSpPr>
                <p:cNvPr id="39982" name="Line 27"/>
                <p:cNvSpPr>
                  <a:spLocks noChangeShapeType="1"/>
                </p:cNvSpPr>
                <p:nvPr/>
              </p:nvSpPr>
              <p:spPr bwMode="auto">
                <a:xfrm flipH="1">
                  <a:off x="1584" y="1680"/>
                  <a:ext cx="1152" cy="336"/>
                </a:xfrm>
                <a:prstGeom prst="line">
                  <a:avLst/>
                </a:prstGeom>
                <a:noFill/>
                <a:ln w="9525">
                  <a:solidFill>
                    <a:schemeClr val="tx1"/>
                  </a:solidFill>
                  <a:prstDash val="dash"/>
                  <a:round/>
                  <a:headEnd/>
                  <a:tailEnd type="triangle" w="med" len="med"/>
                </a:ln>
              </p:spPr>
              <p:txBody>
                <a:bodyPr/>
                <a:lstStyle/>
                <a:p>
                  <a:endParaRPr lang="en-US"/>
                </a:p>
              </p:txBody>
            </p:sp>
            <p:sp>
              <p:nvSpPr>
                <p:cNvPr id="39983" name="Line 28"/>
                <p:cNvSpPr>
                  <a:spLocks noChangeShapeType="1"/>
                </p:cNvSpPr>
                <p:nvPr/>
              </p:nvSpPr>
              <p:spPr bwMode="auto">
                <a:xfrm>
                  <a:off x="2736" y="1680"/>
                  <a:ext cx="1200" cy="288"/>
                </a:xfrm>
                <a:prstGeom prst="line">
                  <a:avLst/>
                </a:prstGeom>
                <a:noFill/>
                <a:ln w="9525">
                  <a:solidFill>
                    <a:schemeClr val="tx1"/>
                  </a:solidFill>
                  <a:prstDash val="dash"/>
                  <a:round/>
                  <a:headEnd/>
                  <a:tailEnd type="triangle" w="med" len="med"/>
                </a:ln>
              </p:spPr>
              <p:txBody>
                <a:bodyPr/>
                <a:lstStyle/>
                <a:p>
                  <a:endParaRPr lang="en-US"/>
                </a:p>
              </p:txBody>
            </p:sp>
            <p:sp>
              <p:nvSpPr>
                <p:cNvPr id="39984" name="Line 29"/>
                <p:cNvSpPr>
                  <a:spLocks noChangeShapeType="1"/>
                </p:cNvSpPr>
                <p:nvPr/>
              </p:nvSpPr>
              <p:spPr bwMode="auto">
                <a:xfrm flipH="1">
                  <a:off x="2304" y="1680"/>
                  <a:ext cx="432" cy="336"/>
                </a:xfrm>
                <a:prstGeom prst="line">
                  <a:avLst/>
                </a:prstGeom>
                <a:noFill/>
                <a:ln w="28575">
                  <a:solidFill>
                    <a:schemeClr val="tx1"/>
                  </a:solidFill>
                  <a:round/>
                  <a:headEnd/>
                  <a:tailEnd type="triangle" w="med" len="med"/>
                </a:ln>
              </p:spPr>
              <p:txBody>
                <a:bodyPr/>
                <a:lstStyle/>
                <a:p>
                  <a:endParaRPr lang="en-US"/>
                </a:p>
              </p:txBody>
            </p:sp>
            <p:sp>
              <p:nvSpPr>
                <p:cNvPr id="39985" name="Line 30"/>
                <p:cNvSpPr>
                  <a:spLocks noChangeShapeType="1"/>
                </p:cNvSpPr>
                <p:nvPr/>
              </p:nvSpPr>
              <p:spPr bwMode="auto">
                <a:xfrm>
                  <a:off x="2736" y="1680"/>
                  <a:ext cx="432" cy="288"/>
                </a:xfrm>
                <a:prstGeom prst="line">
                  <a:avLst/>
                </a:prstGeom>
                <a:noFill/>
                <a:ln w="9525">
                  <a:solidFill>
                    <a:schemeClr val="tx1"/>
                  </a:solidFill>
                  <a:prstDash val="dash"/>
                  <a:round/>
                  <a:headEnd/>
                  <a:tailEnd type="triangle" w="med" len="med"/>
                </a:ln>
              </p:spPr>
              <p:txBody>
                <a:bodyPr/>
                <a:lstStyle/>
                <a:p>
                  <a:endParaRPr lang="en-US"/>
                </a:p>
              </p:txBody>
            </p:sp>
          </p:grpSp>
          <p:sp>
            <p:nvSpPr>
              <p:cNvPr id="39970" name="Oval 31"/>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a:p>
            </p:txBody>
          </p:sp>
          <p:grpSp>
            <p:nvGrpSpPr>
              <p:cNvPr id="39971" name="Group 32"/>
              <p:cNvGrpSpPr>
                <a:grpSpLocks/>
              </p:cNvGrpSpPr>
              <p:nvPr/>
            </p:nvGrpSpPr>
            <p:grpSpPr bwMode="auto">
              <a:xfrm>
                <a:off x="2400" y="2107"/>
                <a:ext cx="1057" cy="386"/>
                <a:chOff x="1536" y="2400"/>
                <a:chExt cx="1584" cy="624"/>
              </a:xfrm>
            </p:grpSpPr>
            <p:sp>
              <p:nvSpPr>
                <p:cNvPr id="39978" name="Line 33"/>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a:p>
              </p:txBody>
            </p:sp>
            <p:sp>
              <p:nvSpPr>
                <p:cNvPr id="39979" name="Line 34"/>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a:p>
              </p:txBody>
            </p:sp>
            <p:sp>
              <p:nvSpPr>
                <p:cNvPr id="39980" name="Line 35"/>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a:p>
              </p:txBody>
            </p:sp>
            <p:sp>
              <p:nvSpPr>
                <p:cNvPr id="39981" name="Line 36"/>
                <p:cNvSpPr>
                  <a:spLocks noChangeShapeType="1"/>
                </p:cNvSpPr>
                <p:nvPr/>
              </p:nvSpPr>
              <p:spPr bwMode="auto">
                <a:xfrm>
                  <a:off x="2312" y="2400"/>
                  <a:ext cx="280" cy="624"/>
                </a:xfrm>
                <a:prstGeom prst="line">
                  <a:avLst/>
                </a:prstGeom>
                <a:noFill/>
                <a:ln w="28575">
                  <a:solidFill>
                    <a:srgbClr val="C00000"/>
                  </a:solidFill>
                  <a:round/>
                  <a:headEnd/>
                  <a:tailEnd type="triangle" w="med" len="med"/>
                </a:ln>
              </p:spPr>
              <p:txBody>
                <a:bodyPr/>
                <a:lstStyle/>
                <a:p>
                  <a:endParaRPr lang="en-US"/>
                </a:p>
              </p:txBody>
            </p:sp>
          </p:grpSp>
          <p:sp>
            <p:nvSpPr>
              <p:cNvPr id="39972" name="Text Box 37"/>
              <p:cNvSpPr txBox="1">
                <a:spLocks noChangeArrowheads="1"/>
              </p:cNvSpPr>
              <p:nvPr/>
            </p:nvSpPr>
            <p:spPr bwMode="auto">
              <a:xfrm>
                <a:off x="3024" y="1680"/>
                <a:ext cx="129" cy="250"/>
              </a:xfrm>
              <a:prstGeom prst="rect">
                <a:avLst/>
              </a:prstGeom>
              <a:noFill/>
              <a:ln w="9525">
                <a:noFill/>
                <a:miter lim="800000"/>
                <a:headEnd/>
                <a:tailEnd/>
              </a:ln>
            </p:spPr>
            <p:txBody>
              <a:bodyPr>
                <a:spAutoFit/>
              </a:bodyPr>
              <a:lstStyle/>
              <a:p>
                <a:pPr>
                  <a:spcBef>
                    <a:spcPct val="50000"/>
                  </a:spcBef>
                </a:pPr>
                <a:endParaRPr lang="en-US"/>
              </a:p>
            </p:txBody>
          </p:sp>
          <p:sp>
            <p:nvSpPr>
              <p:cNvPr id="39973" name="Text Box 38"/>
              <p:cNvSpPr txBox="1">
                <a:spLocks noChangeArrowheads="1"/>
              </p:cNvSpPr>
              <p:nvPr/>
            </p:nvSpPr>
            <p:spPr bwMode="auto">
              <a:xfrm>
                <a:off x="3216" y="1401"/>
                <a:ext cx="129" cy="249"/>
              </a:xfrm>
              <a:prstGeom prst="rect">
                <a:avLst/>
              </a:prstGeom>
              <a:noFill/>
              <a:ln w="9525">
                <a:noFill/>
                <a:miter lim="800000"/>
                <a:headEnd/>
                <a:tailEnd/>
              </a:ln>
            </p:spPr>
            <p:txBody>
              <a:bodyPr>
                <a:spAutoFit/>
              </a:bodyPr>
              <a:lstStyle/>
              <a:p>
                <a:pPr>
                  <a:spcBef>
                    <a:spcPct val="50000"/>
                  </a:spcBef>
                </a:pPr>
                <a:endParaRPr lang="en-US">
                  <a:solidFill>
                    <a:srgbClr val="CC0000"/>
                  </a:solidFill>
                </a:endParaRPr>
              </a:p>
            </p:txBody>
          </p:sp>
          <p:sp>
            <p:nvSpPr>
              <p:cNvPr id="39974" name="Text Box 39"/>
              <p:cNvSpPr txBox="1">
                <a:spLocks noChangeArrowheads="1"/>
              </p:cNvSpPr>
              <p:nvPr/>
            </p:nvSpPr>
            <p:spPr bwMode="auto">
              <a:xfrm>
                <a:off x="2976" y="1920"/>
                <a:ext cx="559" cy="249"/>
              </a:xfrm>
              <a:prstGeom prst="rect">
                <a:avLst/>
              </a:prstGeom>
              <a:noFill/>
              <a:ln w="9525">
                <a:noFill/>
                <a:miter lim="800000"/>
                <a:headEnd/>
                <a:tailEnd/>
              </a:ln>
            </p:spPr>
            <p:txBody>
              <a:bodyPr>
                <a:spAutoFit/>
              </a:bodyPr>
              <a:lstStyle/>
              <a:p>
                <a:pPr>
                  <a:spcBef>
                    <a:spcPct val="50000"/>
                  </a:spcBef>
                </a:pPr>
                <a:endParaRPr lang="en-US">
                  <a:solidFill>
                    <a:srgbClr val="3333FF"/>
                  </a:solidFill>
                </a:endParaRPr>
              </a:p>
            </p:txBody>
          </p:sp>
          <p:sp>
            <p:nvSpPr>
              <p:cNvPr id="39975" name="Text Box 40"/>
              <p:cNvSpPr txBox="1">
                <a:spLocks noChangeArrowheads="1"/>
              </p:cNvSpPr>
              <p:nvPr/>
            </p:nvSpPr>
            <p:spPr bwMode="auto">
              <a:xfrm>
                <a:off x="2616" y="2261"/>
                <a:ext cx="504" cy="249"/>
              </a:xfrm>
              <a:prstGeom prst="rect">
                <a:avLst/>
              </a:prstGeom>
              <a:noFill/>
              <a:ln w="9525">
                <a:noFill/>
                <a:miter lim="800000"/>
                <a:headEnd/>
                <a:tailEnd/>
              </a:ln>
            </p:spPr>
            <p:txBody>
              <a:bodyPr>
                <a:spAutoFit/>
              </a:bodyPr>
              <a:lstStyle/>
              <a:p>
                <a:pPr>
                  <a:spcBef>
                    <a:spcPct val="50000"/>
                  </a:spcBef>
                </a:pPr>
                <a:endParaRPr lang="en-US"/>
              </a:p>
            </p:txBody>
          </p:sp>
          <p:sp>
            <p:nvSpPr>
              <p:cNvPr id="39976" name="AutoShape 41"/>
              <p:cNvSpPr>
                <a:spLocks noChangeArrowheads="1"/>
              </p:cNvSpPr>
              <p:nvPr/>
            </p:nvSpPr>
            <p:spPr bwMode="auto">
              <a:xfrm>
                <a:off x="3019" y="2499"/>
                <a:ext cx="154" cy="123"/>
              </a:xfrm>
              <a:prstGeom prst="triangle">
                <a:avLst>
                  <a:gd name="adj" fmla="val 50000"/>
                </a:avLst>
              </a:prstGeom>
              <a:solidFill>
                <a:srgbClr val="CC0000"/>
              </a:solidFill>
              <a:ln w="9525">
                <a:solidFill>
                  <a:schemeClr val="tx1"/>
                </a:solidFill>
                <a:miter lim="800000"/>
                <a:headEnd/>
                <a:tailEnd/>
              </a:ln>
            </p:spPr>
            <p:txBody>
              <a:bodyPr wrap="none" anchor="ctr"/>
              <a:lstStyle/>
              <a:p>
                <a:pPr algn="r" rtl="1"/>
                <a:endParaRPr lang="en-US"/>
              </a:p>
            </p:txBody>
          </p:sp>
          <p:sp>
            <p:nvSpPr>
              <p:cNvPr id="39977" name="Text Box 42"/>
              <p:cNvSpPr txBox="1">
                <a:spLocks noChangeArrowheads="1"/>
              </p:cNvSpPr>
              <p:nvPr/>
            </p:nvSpPr>
            <p:spPr bwMode="auto">
              <a:xfrm>
                <a:off x="3173" y="2448"/>
                <a:ext cx="235" cy="249"/>
              </a:xfrm>
              <a:prstGeom prst="rect">
                <a:avLst/>
              </a:prstGeom>
              <a:noFill/>
              <a:ln w="9525">
                <a:noFill/>
                <a:miter lim="800000"/>
                <a:headEnd/>
                <a:tailEnd/>
              </a:ln>
            </p:spPr>
            <p:txBody>
              <a:bodyPr>
                <a:spAutoFit/>
              </a:bodyPr>
              <a:lstStyle/>
              <a:p>
                <a:pPr algn="r" rtl="1">
                  <a:spcBef>
                    <a:spcPct val="50000"/>
                  </a:spcBef>
                </a:pPr>
                <a:endParaRPr lang="en-US">
                  <a:solidFill>
                    <a:srgbClr val="CC0000"/>
                  </a:solidFill>
                </a:endParaRPr>
              </a:p>
            </p:txBody>
          </p:sp>
        </p:grpSp>
        <p:grpSp>
          <p:nvGrpSpPr>
            <p:cNvPr id="39949" name="Group 43"/>
            <p:cNvGrpSpPr>
              <a:grpSpLocks/>
            </p:cNvGrpSpPr>
            <p:nvPr/>
          </p:nvGrpSpPr>
          <p:grpSpPr bwMode="auto">
            <a:xfrm>
              <a:off x="4085" y="2829"/>
              <a:ext cx="1291" cy="1202"/>
              <a:chOff x="2400" y="1401"/>
              <a:chExt cx="1392" cy="1296"/>
            </a:xfrm>
          </p:grpSpPr>
          <p:sp>
            <p:nvSpPr>
              <p:cNvPr id="39950" name="AutoShape 44"/>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a:p>
            </p:txBody>
          </p:sp>
          <p:grpSp>
            <p:nvGrpSpPr>
              <p:cNvPr id="39951" name="Group 45"/>
              <p:cNvGrpSpPr>
                <a:grpSpLocks/>
              </p:cNvGrpSpPr>
              <p:nvPr/>
            </p:nvGrpSpPr>
            <p:grpSpPr bwMode="auto">
              <a:xfrm>
                <a:off x="2529" y="1617"/>
                <a:ext cx="1263" cy="361"/>
                <a:chOff x="1584" y="1680"/>
                <a:chExt cx="2352" cy="336"/>
              </a:xfrm>
            </p:grpSpPr>
            <p:sp>
              <p:nvSpPr>
                <p:cNvPr id="39964" name="Line 46"/>
                <p:cNvSpPr>
                  <a:spLocks noChangeShapeType="1"/>
                </p:cNvSpPr>
                <p:nvPr/>
              </p:nvSpPr>
              <p:spPr bwMode="auto">
                <a:xfrm flipH="1">
                  <a:off x="1584" y="1680"/>
                  <a:ext cx="1152" cy="336"/>
                </a:xfrm>
                <a:prstGeom prst="line">
                  <a:avLst/>
                </a:prstGeom>
                <a:noFill/>
                <a:ln w="9525">
                  <a:solidFill>
                    <a:schemeClr val="tx1"/>
                  </a:solidFill>
                  <a:prstDash val="dash"/>
                  <a:round/>
                  <a:headEnd/>
                  <a:tailEnd type="triangle" w="med" len="med"/>
                </a:ln>
              </p:spPr>
              <p:txBody>
                <a:bodyPr/>
                <a:lstStyle/>
                <a:p>
                  <a:endParaRPr lang="en-US"/>
                </a:p>
              </p:txBody>
            </p:sp>
            <p:sp>
              <p:nvSpPr>
                <p:cNvPr id="39965" name="Line 47"/>
                <p:cNvSpPr>
                  <a:spLocks noChangeShapeType="1"/>
                </p:cNvSpPr>
                <p:nvPr/>
              </p:nvSpPr>
              <p:spPr bwMode="auto">
                <a:xfrm>
                  <a:off x="2736" y="1680"/>
                  <a:ext cx="1200" cy="288"/>
                </a:xfrm>
                <a:prstGeom prst="line">
                  <a:avLst/>
                </a:prstGeom>
                <a:noFill/>
                <a:ln w="9525">
                  <a:solidFill>
                    <a:schemeClr val="tx1"/>
                  </a:solidFill>
                  <a:prstDash val="dash"/>
                  <a:round/>
                  <a:headEnd/>
                  <a:tailEnd type="triangle" w="med" len="med"/>
                </a:ln>
              </p:spPr>
              <p:txBody>
                <a:bodyPr/>
                <a:lstStyle/>
                <a:p>
                  <a:endParaRPr lang="en-US"/>
                </a:p>
              </p:txBody>
            </p:sp>
            <p:sp>
              <p:nvSpPr>
                <p:cNvPr id="39966" name="Line 48"/>
                <p:cNvSpPr>
                  <a:spLocks noChangeShapeType="1"/>
                </p:cNvSpPr>
                <p:nvPr/>
              </p:nvSpPr>
              <p:spPr bwMode="auto">
                <a:xfrm flipH="1">
                  <a:off x="2304" y="1680"/>
                  <a:ext cx="432" cy="336"/>
                </a:xfrm>
                <a:prstGeom prst="line">
                  <a:avLst/>
                </a:prstGeom>
                <a:noFill/>
                <a:ln w="28575">
                  <a:solidFill>
                    <a:schemeClr val="tx1"/>
                  </a:solidFill>
                  <a:round/>
                  <a:headEnd/>
                  <a:tailEnd type="triangle" w="med" len="med"/>
                </a:ln>
              </p:spPr>
              <p:txBody>
                <a:bodyPr/>
                <a:lstStyle/>
                <a:p>
                  <a:endParaRPr lang="en-US"/>
                </a:p>
              </p:txBody>
            </p:sp>
            <p:sp>
              <p:nvSpPr>
                <p:cNvPr id="39967" name="Line 49"/>
                <p:cNvSpPr>
                  <a:spLocks noChangeShapeType="1"/>
                </p:cNvSpPr>
                <p:nvPr/>
              </p:nvSpPr>
              <p:spPr bwMode="auto">
                <a:xfrm>
                  <a:off x="2736" y="1680"/>
                  <a:ext cx="432" cy="288"/>
                </a:xfrm>
                <a:prstGeom prst="line">
                  <a:avLst/>
                </a:prstGeom>
                <a:noFill/>
                <a:ln w="9525">
                  <a:solidFill>
                    <a:schemeClr val="tx1"/>
                  </a:solidFill>
                  <a:prstDash val="dash"/>
                  <a:round/>
                  <a:headEnd/>
                  <a:tailEnd type="triangle" w="med" len="med"/>
                </a:ln>
              </p:spPr>
              <p:txBody>
                <a:bodyPr/>
                <a:lstStyle/>
                <a:p>
                  <a:endParaRPr lang="en-US"/>
                </a:p>
              </p:txBody>
            </p:sp>
          </p:grpSp>
          <p:sp>
            <p:nvSpPr>
              <p:cNvPr id="39952" name="Oval 50"/>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a:p>
            </p:txBody>
          </p:sp>
          <p:grpSp>
            <p:nvGrpSpPr>
              <p:cNvPr id="39953" name="Group 51"/>
              <p:cNvGrpSpPr>
                <a:grpSpLocks/>
              </p:cNvGrpSpPr>
              <p:nvPr/>
            </p:nvGrpSpPr>
            <p:grpSpPr bwMode="auto">
              <a:xfrm>
                <a:off x="2400" y="2107"/>
                <a:ext cx="1057" cy="386"/>
                <a:chOff x="1536" y="2400"/>
                <a:chExt cx="1584" cy="624"/>
              </a:xfrm>
            </p:grpSpPr>
            <p:sp>
              <p:nvSpPr>
                <p:cNvPr id="39960" name="Line 52"/>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a:p>
              </p:txBody>
            </p:sp>
            <p:sp>
              <p:nvSpPr>
                <p:cNvPr id="39961" name="Line 53"/>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a:p>
              </p:txBody>
            </p:sp>
            <p:sp>
              <p:nvSpPr>
                <p:cNvPr id="39962" name="Line 54"/>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a:p>
              </p:txBody>
            </p:sp>
            <p:sp>
              <p:nvSpPr>
                <p:cNvPr id="39963" name="Line 55"/>
                <p:cNvSpPr>
                  <a:spLocks noChangeShapeType="1"/>
                </p:cNvSpPr>
                <p:nvPr/>
              </p:nvSpPr>
              <p:spPr bwMode="auto">
                <a:xfrm>
                  <a:off x="2312" y="2400"/>
                  <a:ext cx="280" cy="624"/>
                </a:xfrm>
                <a:prstGeom prst="line">
                  <a:avLst/>
                </a:prstGeom>
                <a:noFill/>
                <a:ln w="28575">
                  <a:solidFill>
                    <a:srgbClr val="C00000"/>
                  </a:solidFill>
                  <a:round/>
                  <a:headEnd/>
                  <a:tailEnd type="triangle" w="med" len="med"/>
                </a:ln>
              </p:spPr>
              <p:txBody>
                <a:bodyPr/>
                <a:lstStyle/>
                <a:p>
                  <a:endParaRPr lang="en-US"/>
                </a:p>
              </p:txBody>
            </p:sp>
          </p:grpSp>
          <p:sp>
            <p:nvSpPr>
              <p:cNvPr id="39954" name="Text Box 56"/>
              <p:cNvSpPr txBox="1">
                <a:spLocks noChangeArrowheads="1"/>
              </p:cNvSpPr>
              <p:nvPr/>
            </p:nvSpPr>
            <p:spPr bwMode="auto">
              <a:xfrm>
                <a:off x="3024" y="1680"/>
                <a:ext cx="129" cy="249"/>
              </a:xfrm>
              <a:prstGeom prst="rect">
                <a:avLst/>
              </a:prstGeom>
              <a:noFill/>
              <a:ln w="9525">
                <a:noFill/>
                <a:miter lim="800000"/>
                <a:headEnd/>
                <a:tailEnd/>
              </a:ln>
            </p:spPr>
            <p:txBody>
              <a:bodyPr>
                <a:spAutoFit/>
              </a:bodyPr>
              <a:lstStyle/>
              <a:p>
                <a:pPr>
                  <a:spcBef>
                    <a:spcPct val="50000"/>
                  </a:spcBef>
                </a:pPr>
                <a:endParaRPr lang="en-US"/>
              </a:p>
            </p:txBody>
          </p:sp>
          <p:sp>
            <p:nvSpPr>
              <p:cNvPr id="39955" name="Text Box 57"/>
              <p:cNvSpPr txBox="1">
                <a:spLocks noChangeArrowheads="1"/>
              </p:cNvSpPr>
              <p:nvPr/>
            </p:nvSpPr>
            <p:spPr bwMode="auto">
              <a:xfrm>
                <a:off x="3216" y="1401"/>
                <a:ext cx="129" cy="249"/>
              </a:xfrm>
              <a:prstGeom prst="rect">
                <a:avLst/>
              </a:prstGeom>
              <a:noFill/>
              <a:ln w="9525">
                <a:noFill/>
                <a:miter lim="800000"/>
                <a:headEnd/>
                <a:tailEnd/>
              </a:ln>
            </p:spPr>
            <p:txBody>
              <a:bodyPr>
                <a:spAutoFit/>
              </a:bodyPr>
              <a:lstStyle/>
              <a:p>
                <a:pPr>
                  <a:spcBef>
                    <a:spcPct val="50000"/>
                  </a:spcBef>
                </a:pPr>
                <a:endParaRPr lang="en-US">
                  <a:solidFill>
                    <a:srgbClr val="CC0000"/>
                  </a:solidFill>
                </a:endParaRPr>
              </a:p>
            </p:txBody>
          </p:sp>
          <p:sp>
            <p:nvSpPr>
              <p:cNvPr id="39956" name="Text Box 58"/>
              <p:cNvSpPr txBox="1">
                <a:spLocks noChangeArrowheads="1"/>
              </p:cNvSpPr>
              <p:nvPr/>
            </p:nvSpPr>
            <p:spPr bwMode="auto">
              <a:xfrm>
                <a:off x="2976" y="1920"/>
                <a:ext cx="559" cy="249"/>
              </a:xfrm>
              <a:prstGeom prst="rect">
                <a:avLst/>
              </a:prstGeom>
              <a:noFill/>
              <a:ln w="9525">
                <a:noFill/>
                <a:miter lim="800000"/>
                <a:headEnd/>
                <a:tailEnd/>
              </a:ln>
            </p:spPr>
            <p:txBody>
              <a:bodyPr>
                <a:spAutoFit/>
              </a:bodyPr>
              <a:lstStyle/>
              <a:p>
                <a:pPr>
                  <a:spcBef>
                    <a:spcPct val="50000"/>
                  </a:spcBef>
                </a:pPr>
                <a:endParaRPr lang="en-US">
                  <a:solidFill>
                    <a:srgbClr val="3333FF"/>
                  </a:solidFill>
                </a:endParaRPr>
              </a:p>
            </p:txBody>
          </p:sp>
          <p:sp>
            <p:nvSpPr>
              <p:cNvPr id="39957" name="Text Box 59"/>
              <p:cNvSpPr txBox="1">
                <a:spLocks noChangeArrowheads="1"/>
              </p:cNvSpPr>
              <p:nvPr/>
            </p:nvSpPr>
            <p:spPr bwMode="auto">
              <a:xfrm>
                <a:off x="2616" y="2261"/>
                <a:ext cx="504" cy="249"/>
              </a:xfrm>
              <a:prstGeom prst="rect">
                <a:avLst/>
              </a:prstGeom>
              <a:noFill/>
              <a:ln w="9525">
                <a:noFill/>
                <a:miter lim="800000"/>
                <a:headEnd/>
                <a:tailEnd/>
              </a:ln>
            </p:spPr>
            <p:txBody>
              <a:bodyPr>
                <a:spAutoFit/>
              </a:bodyPr>
              <a:lstStyle/>
              <a:p>
                <a:pPr>
                  <a:spcBef>
                    <a:spcPct val="50000"/>
                  </a:spcBef>
                </a:pPr>
                <a:endParaRPr lang="en-US"/>
              </a:p>
            </p:txBody>
          </p:sp>
          <p:sp>
            <p:nvSpPr>
              <p:cNvPr id="39958" name="AutoShape 60"/>
              <p:cNvSpPr>
                <a:spLocks noChangeArrowheads="1"/>
              </p:cNvSpPr>
              <p:nvPr/>
            </p:nvSpPr>
            <p:spPr bwMode="auto">
              <a:xfrm>
                <a:off x="3019" y="2499"/>
                <a:ext cx="154" cy="123"/>
              </a:xfrm>
              <a:prstGeom prst="triangle">
                <a:avLst>
                  <a:gd name="adj" fmla="val 50000"/>
                </a:avLst>
              </a:prstGeom>
              <a:solidFill>
                <a:srgbClr val="0000FF"/>
              </a:solidFill>
              <a:ln w="9525">
                <a:solidFill>
                  <a:schemeClr val="tx1"/>
                </a:solidFill>
                <a:miter lim="800000"/>
                <a:headEnd/>
                <a:tailEnd/>
              </a:ln>
            </p:spPr>
            <p:txBody>
              <a:bodyPr wrap="none" anchor="ctr"/>
              <a:lstStyle/>
              <a:p>
                <a:pPr algn="r" rtl="1"/>
                <a:endParaRPr lang="en-US"/>
              </a:p>
            </p:txBody>
          </p:sp>
          <p:sp>
            <p:nvSpPr>
              <p:cNvPr id="39959" name="Text Box 61"/>
              <p:cNvSpPr txBox="1">
                <a:spLocks noChangeArrowheads="1"/>
              </p:cNvSpPr>
              <p:nvPr/>
            </p:nvSpPr>
            <p:spPr bwMode="auto">
              <a:xfrm>
                <a:off x="3173" y="2448"/>
                <a:ext cx="235" cy="249"/>
              </a:xfrm>
              <a:prstGeom prst="rect">
                <a:avLst/>
              </a:prstGeom>
              <a:noFill/>
              <a:ln w="9525">
                <a:noFill/>
                <a:miter lim="800000"/>
                <a:headEnd/>
                <a:tailEnd/>
              </a:ln>
            </p:spPr>
            <p:txBody>
              <a:bodyPr>
                <a:spAutoFit/>
              </a:bodyPr>
              <a:lstStyle/>
              <a:p>
                <a:pPr algn="r" rtl="1">
                  <a:spcBef>
                    <a:spcPct val="50000"/>
                  </a:spcBef>
                </a:pPr>
                <a:endParaRPr lang="en-US">
                  <a:solidFill>
                    <a:srgbClr val="CC0000"/>
                  </a:solidFill>
                </a:endParaRPr>
              </a:p>
            </p:txBody>
          </p:sp>
        </p:grpSp>
      </p:grpSp>
      <p:sp>
        <p:nvSpPr>
          <p:cNvPr id="39940" name="AutoShape 62"/>
          <p:cNvSpPr>
            <a:spLocks/>
          </p:cNvSpPr>
          <p:nvPr/>
        </p:nvSpPr>
        <p:spPr bwMode="auto">
          <a:xfrm>
            <a:off x="7772400" y="3505200"/>
            <a:ext cx="304800" cy="1143000"/>
          </a:xfrm>
          <a:prstGeom prst="leftBrace">
            <a:avLst>
              <a:gd name="adj1" fmla="val 31250"/>
              <a:gd name="adj2" fmla="val 50000"/>
            </a:avLst>
          </a:prstGeom>
          <a:noFill/>
          <a:ln w="9525">
            <a:solidFill>
              <a:schemeClr val="tx1"/>
            </a:solidFill>
            <a:round/>
            <a:headEnd/>
            <a:tailEnd/>
          </a:ln>
        </p:spPr>
        <p:txBody>
          <a:bodyPr wrap="none" anchor="ctr"/>
          <a:lstStyle/>
          <a:p>
            <a:endParaRPr lang="en-US"/>
          </a:p>
        </p:txBody>
      </p:sp>
      <p:sp>
        <p:nvSpPr>
          <p:cNvPr id="39941" name="AutoShape 63"/>
          <p:cNvSpPr>
            <a:spLocks/>
          </p:cNvSpPr>
          <p:nvPr/>
        </p:nvSpPr>
        <p:spPr bwMode="auto">
          <a:xfrm>
            <a:off x="7772400" y="1981200"/>
            <a:ext cx="304800" cy="1143000"/>
          </a:xfrm>
          <a:prstGeom prst="leftBrace">
            <a:avLst>
              <a:gd name="adj1" fmla="val 31250"/>
              <a:gd name="adj2" fmla="val 50000"/>
            </a:avLst>
          </a:prstGeom>
          <a:noFill/>
          <a:ln w="9525">
            <a:solidFill>
              <a:schemeClr val="tx1"/>
            </a:solidFill>
            <a:round/>
            <a:headEnd/>
            <a:tailEnd/>
          </a:ln>
        </p:spPr>
        <p:txBody>
          <a:bodyPr wrap="none" anchor="ctr"/>
          <a:lstStyle/>
          <a:p>
            <a:endParaRPr lang="en-US"/>
          </a:p>
        </p:txBody>
      </p:sp>
      <p:sp>
        <p:nvSpPr>
          <p:cNvPr id="39942" name="AutoShape 64"/>
          <p:cNvSpPr>
            <a:spLocks/>
          </p:cNvSpPr>
          <p:nvPr/>
        </p:nvSpPr>
        <p:spPr bwMode="auto">
          <a:xfrm>
            <a:off x="7772400" y="5029200"/>
            <a:ext cx="304800" cy="1143000"/>
          </a:xfrm>
          <a:prstGeom prst="leftBrace">
            <a:avLst>
              <a:gd name="adj1" fmla="val 31250"/>
              <a:gd name="adj2" fmla="val 50000"/>
            </a:avLst>
          </a:prstGeom>
          <a:noFill/>
          <a:ln w="9525">
            <a:solidFill>
              <a:schemeClr val="tx1"/>
            </a:solidFill>
            <a:round/>
            <a:headEnd/>
            <a:tailEnd/>
          </a:ln>
        </p:spPr>
        <p:txBody>
          <a:bodyPr wrap="none" anchor="ctr"/>
          <a:lstStyle/>
          <a:p>
            <a:endParaRPr lang="en-US"/>
          </a:p>
        </p:txBody>
      </p:sp>
      <p:pic>
        <p:nvPicPr>
          <p:cNvPr id="72" name="Picture 71" descr="txp_fig"/>
          <p:cNvPicPr>
            <a:picLocks noChangeAspect="1"/>
          </p:cNvPicPr>
          <p:nvPr>
            <p:custDataLst>
              <p:tags r:id="rId1"/>
            </p:custDataLst>
          </p:nvPr>
        </p:nvPicPr>
        <p:blipFill>
          <a:blip r:embed="rId6" cstate="print"/>
          <a:stretch>
            <a:fillRect/>
          </a:stretch>
        </p:blipFill>
        <p:spPr bwMode="auto">
          <a:xfrm>
            <a:off x="7162800" y="2312690"/>
            <a:ext cx="211138" cy="351897"/>
          </a:xfrm>
          <a:prstGeom prst="rect">
            <a:avLst/>
          </a:prstGeom>
          <a:noFill/>
          <a:ln/>
          <a:effectLst/>
        </p:spPr>
      </p:pic>
      <p:pic>
        <p:nvPicPr>
          <p:cNvPr id="73" name="Picture 72" descr="txp_fig"/>
          <p:cNvPicPr>
            <a:picLocks noChangeAspect="1"/>
          </p:cNvPicPr>
          <p:nvPr>
            <p:custDataLst>
              <p:tags r:id="rId2"/>
            </p:custDataLst>
          </p:nvPr>
        </p:nvPicPr>
        <p:blipFill>
          <a:blip r:embed="rId7" cstate="print"/>
          <a:stretch>
            <a:fillRect/>
          </a:stretch>
        </p:blipFill>
        <p:spPr bwMode="auto">
          <a:xfrm>
            <a:off x="7137699" y="3856766"/>
            <a:ext cx="280688" cy="327002"/>
          </a:xfrm>
          <a:prstGeom prst="rect">
            <a:avLst/>
          </a:prstGeom>
          <a:noFill/>
          <a:ln/>
          <a:effectLst/>
        </p:spPr>
      </p:pic>
      <p:pic>
        <p:nvPicPr>
          <p:cNvPr id="74" name="Picture 73" descr="txp_fig"/>
          <p:cNvPicPr>
            <a:picLocks noChangeAspect="1"/>
          </p:cNvPicPr>
          <p:nvPr>
            <p:custDataLst>
              <p:tags r:id="rId3"/>
            </p:custDataLst>
          </p:nvPr>
        </p:nvPicPr>
        <p:blipFill>
          <a:blip r:embed="rId8" cstate="print"/>
          <a:stretch>
            <a:fillRect/>
          </a:stretch>
        </p:blipFill>
        <p:spPr bwMode="auto">
          <a:xfrm>
            <a:off x="7056372" y="5225060"/>
            <a:ext cx="514651" cy="560927"/>
          </a:xfrm>
          <a:prstGeom prst="rect">
            <a:avLst/>
          </a:prstGeom>
          <a:noFill/>
          <a:ln/>
          <a:effectLst/>
        </p:spPr>
      </p:pic>
      <p:pic>
        <p:nvPicPr>
          <p:cNvPr id="69" name="Picture 3" descr="C:\Users\Dan\Dropbox\Office\CS 188\Ketrina Art\MDPs\Discounting.png"/>
          <p:cNvPicPr>
            <a:picLocks noChangeAspect="1" noChangeArrowheads="1"/>
          </p:cNvPicPr>
          <p:nvPr/>
        </p:nvPicPr>
        <p:blipFill>
          <a:blip r:embed="rId9" cstate="print"/>
          <a:srcRect l="73764" t="76543" r="1569"/>
          <a:stretch>
            <a:fillRect/>
          </a:stretch>
        </p:blipFill>
        <p:spPr bwMode="auto">
          <a:xfrm>
            <a:off x="5486400" y="5181600"/>
            <a:ext cx="1562540" cy="990600"/>
          </a:xfrm>
          <a:prstGeom prst="rect">
            <a:avLst/>
          </a:prstGeom>
          <a:noFill/>
        </p:spPr>
      </p:pic>
      <p:pic>
        <p:nvPicPr>
          <p:cNvPr id="70" name="Picture 3"/>
          <p:cNvPicPr>
            <a:picLocks noChangeAspect="1" noChangeArrowheads="1"/>
          </p:cNvPicPr>
          <p:nvPr/>
        </p:nvPicPr>
        <p:blipFill>
          <a:blip r:embed="rId10" cstate="print">
            <a:extLst>
              <a:ext uri="{28A0092B-C50C-407E-A947-70E740481C1C}">
                <a14:useLocalDpi xmlns:a14="http://schemas.microsoft.com/office/drawing/2010/main" val="0"/>
              </a:ext>
            </a:extLst>
          </a:blip>
          <a:stretch>
            <a:fillRect/>
          </a:stretch>
        </p:blipFill>
        <p:spPr bwMode="auto">
          <a:xfrm>
            <a:off x="5562600" y="1676400"/>
            <a:ext cx="1761584" cy="1524000"/>
          </a:xfrm>
          <a:prstGeom prst="rect">
            <a:avLst/>
          </a:prstGeom>
          <a:noFill/>
        </p:spPr>
      </p:pic>
      <p:pic>
        <p:nvPicPr>
          <p:cNvPr id="71" name="Picture 3" descr="C:\Users\Dan\Dropbox\Office\CS 188\Ketrina Art\MDPs\Discounting.png"/>
          <p:cNvPicPr>
            <a:picLocks noChangeAspect="1" noChangeArrowheads="1"/>
          </p:cNvPicPr>
          <p:nvPr/>
        </p:nvPicPr>
        <p:blipFill>
          <a:blip r:embed="rId9" cstate="print"/>
          <a:srcRect l="73764" t="38272" r="1569" b="35802"/>
          <a:stretch>
            <a:fillRect/>
          </a:stretch>
        </p:blipFill>
        <p:spPr bwMode="auto">
          <a:xfrm>
            <a:off x="5562600" y="3429000"/>
            <a:ext cx="1566128" cy="1097387"/>
          </a:xfrm>
          <a:prstGeom prst="rect">
            <a:avLst/>
          </a:prstGeom>
          <a:noFill/>
        </p:spPr>
      </p:pic>
    </p:spTree>
    <p:extLst>
      <p:ext uri="{BB962C8B-B14F-4D97-AF65-F5344CB8AC3E}">
        <p14:creationId xmlns:p14="http://schemas.microsoft.com/office/powerpoint/2010/main" val="305652117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7411">
                                            <p:txEl>
                                              <p:pRg st="7" end="7"/>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7411">
                                            <p:txEl>
                                              <p:pRg st="8" end="8"/>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411">
                                            <p:txEl>
                                              <p:pRg st="9" end="9"/>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7411">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2"/>
          <p:cNvSpPr>
            <a:spLocks noGrp="1" noChangeArrowheads="1"/>
          </p:cNvSpPr>
          <p:nvPr>
            <p:ph type="title"/>
          </p:nvPr>
        </p:nvSpPr>
        <p:spPr/>
        <p:txBody>
          <a:bodyPr/>
          <a:lstStyle/>
          <a:p>
            <a:r>
              <a:rPr lang="en-US">
                <a:ea typeface="ＭＳ Ｐゴシック" pitchFamily="34" charset="-128"/>
              </a:rPr>
              <a:t>Stationary Preferences</a:t>
            </a:r>
          </a:p>
        </p:txBody>
      </p:sp>
      <p:sp>
        <p:nvSpPr>
          <p:cNvPr id="1724419" name="Rectangle 3"/>
          <p:cNvSpPr>
            <a:spLocks noGrp="1" noChangeArrowheads="1"/>
          </p:cNvSpPr>
          <p:nvPr>
            <p:ph idx="1"/>
          </p:nvPr>
        </p:nvSpPr>
        <p:spPr>
          <a:xfrm>
            <a:off x="381000" y="1371600"/>
            <a:ext cx="9296400" cy="4525963"/>
          </a:xfrm>
        </p:spPr>
        <p:txBody>
          <a:bodyPr>
            <a:normAutofit fontScale="92500" lnSpcReduction="10000"/>
          </a:bodyPr>
          <a:lstStyle/>
          <a:p>
            <a:pPr>
              <a:lnSpc>
                <a:spcPct val="90000"/>
              </a:lnSpc>
            </a:pPr>
            <a:r>
              <a:rPr lang="en-US" sz="2800">
                <a:ea typeface="ＭＳ Ｐゴシック" pitchFamily="34" charset="-128"/>
              </a:rPr>
              <a:t>Theorem: if we assume </a:t>
            </a:r>
            <a:r>
              <a:rPr lang="en-US" sz="2800">
                <a:solidFill>
                  <a:srgbClr val="C00000"/>
                </a:solidFill>
                <a:ea typeface="ＭＳ Ｐゴシック" pitchFamily="34" charset="-128"/>
              </a:rPr>
              <a:t>stationary preferences</a:t>
            </a:r>
            <a:r>
              <a:rPr lang="en-US" sz="2800">
                <a:ea typeface="ＭＳ Ｐゴシック" pitchFamily="34" charset="-128"/>
              </a:rPr>
              <a:t>:</a:t>
            </a:r>
          </a:p>
          <a:p>
            <a:pPr>
              <a:lnSpc>
                <a:spcPct val="90000"/>
              </a:lnSpc>
            </a:pPr>
            <a:endParaRPr lang="en-US" sz="2800">
              <a:ea typeface="ＭＳ Ｐゴシック" pitchFamily="34" charset="-128"/>
            </a:endParaRPr>
          </a:p>
          <a:p>
            <a:pPr>
              <a:lnSpc>
                <a:spcPct val="90000"/>
              </a:lnSpc>
            </a:pPr>
            <a:endParaRPr lang="en-US" sz="2800">
              <a:ea typeface="ＭＳ Ｐゴシック" pitchFamily="34" charset="-128"/>
            </a:endParaRPr>
          </a:p>
          <a:p>
            <a:pPr>
              <a:lnSpc>
                <a:spcPct val="90000"/>
              </a:lnSpc>
            </a:pPr>
            <a:endParaRPr lang="en-US" sz="2400">
              <a:ea typeface="ＭＳ Ｐゴシック" pitchFamily="34" charset="-128"/>
            </a:endParaRPr>
          </a:p>
          <a:p>
            <a:pPr>
              <a:lnSpc>
                <a:spcPct val="90000"/>
              </a:lnSpc>
            </a:pPr>
            <a:endParaRPr lang="en-US" sz="2400">
              <a:ea typeface="ＭＳ Ｐゴシック" pitchFamily="34" charset="-128"/>
            </a:endParaRPr>
          </a:p>
          <a:p>
            <a:pPr>
              <a:lnSpc>
                <a:spcPct val="90000"/>
              </a:lnSpc>
            </a:pPr>
            <a:endParaRPr lang="en-US" sz="2400">
              <a:ea typeface="ＭＳ Ｐゴシック" pitchFamily="34" charset="-128"/>
            </a:endParaRPr>
          </a:p>
          <a:p>
            <a:pPr>
              <a:lnSpc>
                <a:spcPct val="90000"/>
              </a:lnSpc>
            </a:pPr>
            <a:endParaRPr lang="en-US" sz="2800">
              <a:ea typeface="ＭＳ Ｐゴシック" pitchFamily="34" charset="-128"/>
            </a:endParaRPr>
          </a:p>
          <a:p>
            <a:pPr>
              <a:lnSpc>
                <a:spcPct val="90000"/>
              </a:lnSpc>
            </a:pPr>
            <a:r>
              <a:rPr lang="en-US" sz="2800">
                <a:ea typeface="ＭＳ Ｐゴシック" pitchFamily="34" charset="-128"/>
              </a:rPr>
              <a:t>Then: there are only two ways to define utilities</a:t>
            </a:r>
          </a:p>
          <a:p>
            <a:pPr lvl="1">
              <a:lnSpc>
                <a:spcPct val="90000"/>
              </a:lnSpc>
            </a:pPr>
            <a:endParaRPr lang="en-US" sz="1100">
              <a:ea typeface="ＭＳ Ｐゴシック" pitchFamily="34" charset="-128"/>
            </a:endParaRPr>
          </a:p>
          <a:p>
            <a:pPr lvl="1">
              <a:lnSpc>
                <a:spcPct val="90000"/>
              </a:lnSpc>
            </a:pPr>
            <a:r>
              <a:rPr lang="en-US" sz="2400">
                <a:ea typeface="ＭＳ Ｐゴシック" pitchFamily="34" charset="-128"/>
              </a:rPr>
              <a:t>Additive utility:</a:t>
            </a:r>
          </a:p>
          <a:p>
            <a:pPr lvl="1">
              <a:lnSpc>
                <a:spcPct val="90000"/>
              </a:lnSpc>
            </a:pPr>
            <a:endParaRPr lang="en-US" sz="1200">
              <a:ea typeface="ＭＳ Ｐゴシック" pitchFamily="34" charset="-128"/>
            </a:endParaRPr>
          </a:p>
          <a:p>
            <a:pPr lvl="1">
              <a:lnSpc>
                <a:spcPct val="90000"/>
              </a:lnSpc>
            </a:pPr>
            <a:r>
              <a:rPr lang="en-US" sz="2400">
                <a:ea typeface="ＭＳ Ｐゴシック" pitchFamily="34" charset="-128"/>
              </a:rPr>
              <a:t>Discounted utility:</a:t>
            </a:r>
          </a:p>
        </p:txBody>
      </p:sp>
      <p:pic>
        <p:nvPicPr>
          <p:cNvPr id="1724420" name="Picture 4" descr="txp_fig"/>
          <p:cNvPicPr>
            <a:picLocks noChangeAspect="1" noChangeArrowheads="1"/>
          </p:cNvPicPr>
          <p:nvPr>
            <p:custDataLst>
              <p:tags r:id="rId1"/>
            </p:custDataLst>
          </p:nvPr>
        </p:nvPicPr>
        <p:blipFill>
          <a:blip r:embed="rId8" cstate="print"/>
          <a:srcRect l="45437" t="34977" r="45475" b="36323"/>
          <a:stretch>
            <a:fillRect/>
          </a:stretch>
        </p:blipFill>
        <p:spPr bwMode="auto">
          <a:xfrm rot="5400000">
            <a:off x="4191000" y="2755900"/>
            <a:ext cx="508000" cy="406400"/>
          </a:xfrm>
          <a:prstGeom prst="rect">
            <a:avLst/>
          </a:prstGeom>
          <a:noFill/>
          <a:ln w="9525">
            <a:noFill/>
            <a:miter lim="800000"/>
            <a:headEnd/>
            <a:tailEnd/>
          </a:ln>
        </p:spPr>
      </p:pic>
      <p:pic>
        <p:nvPicPr>
          <p:cNvPr id="13317" name="Picture 9" descr="txp_fig"/>
          <p:cNvPicPr>
            <a:picLocks noChangeAspect="1"/>
          </p:cNvPicPr>
          <p:nvPr>
            <p:custDataLst>
              <p:tags r:id="rId2"/>
            </p:custDataLst>
          </p:nvPr>
        </p:nvPicPr>
        <p:blipFill>
          <a:blip r:embed="rId9" cstate="print"/>
          <a:srcRect/>
          <a:stretch>
            <a:fillRect/>
          </a:stretch>
        </p:blipFill>
        <p:spPr bwMode="auto">
          <a:xfrm>
            <a:off x="3710343" y="4904088"/>
            <a:ext cx="5795912" cy="319224"/>
          </a:xfrm>
          <a:prstGeom prst="rect">
            <a:avLst/>
          </a:prstGeom>
          <a:noFill/>
          <a:ln w="9525">
            <a:noFill/>
            <a:miter lim="800000"/>
            <a:headEnd/>
            <a:tailEnd/>
          </a:ln>
        </p:spPr>
      </p:pic>
      <p:pic>
        <p:nvPicPr>
          <p:cNvPr id="13318" name="Picture 10" descr="txp_fig"/>
          <p:cNvPicPr>
            <a:picLocks noChangeAspect="1"/>
          </p:cNvPicPr>
          <p:nvPr>
            <p:custDataLst>
              <p:tags r:id="rId3"/>
            </p:custDataLst>
          </p:nvPr>
        </p:nvPicPr>
        <p:blipFill>
          <a:blip r:embed="rId10" cstate="print"/>
          <a:srcRect/>
          <a:stretch>
            <a:fillRect/>
          </a:stretch>
        </p:blipFill>
        <p:spPr bwMode="auto">
          <a:xfrm>
            <a:off x="3714895" y="5451912"/>
            <a:ext cx="5955524" cy="364115"/>
          </a:xfrm>
          <a:prstGeom prst="rect">
            <a:avLst/>
          </a:prstGeom>
          <a:noFill/>
          <a:ln w="9525">
            <a:noFill/>
            <a:miter lim="800000"/>
            <a:headEnd/>
            <a:tailEnd/>
          </a:ln>
        </p:spPr>
      </p:pic>
      <p:pic>
        <p:nvPicPr>
          <p:cNvPr id="8" name="Picture 2"/>
          <p:cNvPicPr>
            <a:picLocks noChangeAspect="1" noChangeArrowheads="1"/>
          </p:cNvPicPr>
          <p:nvPr/>
        </p:nvPicPr>
        <p:blipFill>
          <a:blip r:embed="rId11">
            <a:extLst>
              <a:ext uri="{28A0092B-C50C-407E-A947-70E740481C1C}">
                <a14:useLocalDpi xmlns:a14="http://schemas.microsoft.com/office/drawing/2010/main" val="0"/>
              </a:ext>
            </a:extLst>
          </a:blip>
          <a:stretch>
            <a:fillRect/>
          </a:stretch>
        </p:blipFill>
        <p:spPr bwMode="auto">
          <a:xfrm>
            <a:off x="8003432" y="1320800"/>
            <a:ext cx="3927056" cy="3276600"/>
          </a:xfrm>
          <a:prstGeom prst="rect">
            <a:avLst/>
          </a:prstGeom>
          <a:noFill/>
        </p:spPr>
      </p:pic>
      <p:pic>
        <p:nvPicPr>
          <p:cNvPr id="12" name="Picture 11" descr="TP_tmp.png"/>
          <p:cNvPicPr>
            <a:picLocks noChangeAspect="1"/>
          </p:cNvPicPr>
          <p:nvPr>
            <p:custDataLst>
              <p:tags r:id="rId4"/>
            </p:custDataLst>
          </p:nvPr>
        </p:nvPicPr>
        <p:blipFill>
          <a:blip r:embed="rId12" cstate="print"/>
          <a:stretch>
            <a:fillRect/>
          </a:stretch>
        </p:blipFill>
        <p:spPr>
          <a:xfrm>
            <a:off x="2514600" y="2184808"/>
            <a:ext cx="3733800" cy="405992"/>
          </a:xfrm>
          <a:prstGeom prst="rect">
            <a:avLst/>
          </a:prstGeom>
        </p:spPr>
      </p:pic>
      <p:pic>
        <p:nvPicPr>
          <p:cNvPr id="14" name="Picture 13" descr="TP_tmp.png"/>
          <p:cNvPicPr>
            <a:picLocks noChangeAspect="1"/>
          </p:cNvPicPr>
          <p:nvPr>
            <p:custDataLst>
              <p:tags r:id="rId5"/>
            </p:custDataLst>
          </p:nvPr>
        </p:nvPicPr>
        <p:blipFill>
          <a:blip r:embed="rId13" cstate="print"/>
          <a:stretch>
            <a:fillRect/>
          </a:stretch>
        </p:blipFill>
        <p:spPr bwMode="auto">
          <a:xfrm>
            <a:off x="2209800" y="3327888"/>
            <a:ext cx="4398499" cy="405912"/>
          </a:xfrm>
          <a:prstGeom prst="rect">
            <a:avLst/>
          </a:prstGeom>
          <a:noFill/>
          <a:ln/>
          <a:effectLst/>
        </p:spPr>
      </p:pic>
    </p:spTree>
    <p:extLst>
      <p:ext uri="{BB962C8B-B14F-4D97-AF65-F5344CB8AC3E}">
        <p14:creationId xmlns:p14="http://schemas.microsoft.com/office/powerpoint/2010/main" val="60824374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72441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2442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1724419">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724419">
                                            <p:txEl>
                                              <p:pRg st="9" end="9"/>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724419">
                                            <p:txEl>
                                              <p:pRg st="11" end="11"/>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31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3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2"/>
          <p:cNvSpPr>
            <a:spLocks noGrp="1" noChangeArrowheads="1"/>
          </p:cNvSpPr>
          <p:nvPr>
            <p:ph type="title"/>
          </p:nvPr>
        </p:nvSpPr>
        <p:spPr/>
        <p:txBody>
          <a:bodyPr/>
          <a:lstStyle/>
          <a:p>
            <a:r>
              <a:rPr lang="en-US">
                <a:ea typeface="ＭＳ Ｐゴシック" pitchFamily="34" charset="-128"/>
              </a:rPr>
              <a:t>Infinite Utilities?!</a:t>
            </a:r>
          </a:p>
        </p:txBody>
      </p:sp>
      <p:sp>
        <p:nvSpPr>
          <p:cNvPr id="1725443" name="Rectangle 3"/>
          <p:cNvSpPr>
            <a:spLocks noGrp="1" noChangeArrowheads="1"/>
          </p:cNvSpPr>
          <p:nvPr>
            <p:ph idx="1"/>
          </p:nvPr>
        </p:nvSpPr>
        <p:spPr>
          <a:xfrm>
            <a:off x="457200" y="1295400"/>
            <a:ext cx="10896600" cy="5105400"/>
          </a:xfrm>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ormAutofit lnSpcReduction="10000"/>
          </a:bodyPr>
          <a:lstStyle/>
          <a:p>
            <a:pPr>
              <a:buFont typeface="Wingdings" charset="0"/>
              <a:buChar char="§"/>
              <a:defRPr/>
            </a:pPr>
            <a:r>
              <a:rPr lang="en-US" sz="2800" dirty="0"/>
              <a:t>Problem: What if the game lasts forever?  Do we get infinite rewards?</a:t>
            </a:r>
          </a:p>
          <a:p>
            <a:pPr lvl="3">
              <a:buFont typeface="Wingdings" charset="0"/>
              <a:buChar char="§"/>
              <a:defRPr/>
            </a:pPr>
            <a:endParaRPr lang="en-US" sz="1000" dirty="0"/>
          </a:p>
          <a:p>
            <a:pPr>
              <a:buFont typeface="Wingdings" charset="0"/>
              <a:buChar char="§"/>
              <a:defRPr/>
            </a:pPr>
            <a:r>
              <a:rPr lang="en-US" sz="2800" dirty="0"/>
              <a:t>Solutions:</a:t>
            </a:r>
          </a:p>
          <a:p>
            <a:pPr lvl="1">
              <a:buFont typeface="Wingdings" charset="0"/>
              <a:buChar char="§"/>
              <a:defRPr/>
            </a:pPr>
            <a:r>
              <a:rPr lang="en-US" sz="2400" dirty="0"/>
              <a:t>Finite horizon: (similar to depth-limited search)</a:t>
            </a:r>
          </a:p>
          <a:p>
            <a:pPr lvl="2">
              <a:buFont typeface="Wingdings" charset="0"/>
              <a:buChar char="§"/>
              <a:defRPr/>
            </a:pPr>
            <a:r>
              <a:rPr lang="en-US" sz="2000" dirty="0"/>
              <a:t>Terminate episodes after a fixed T steps (e.g. life)</a:t>
            </a:r>
          </a:p>
          <a:p>
            <a:pPr lvl="2">
              <a:buFont typeface="Wingdings" charset="0"/>
              <a:buChar char="§"/>
              <a:defRPr/>
            </a:pPr>
            <a:r>
              <a:rPr lang="en-US" sz="2000" dirty="0"/>
              <a:t>Gives nonstationary policies (</a:t>
            </a:r>
            <a:r>
              <a:rPr lang="en-US" sz="2000" dirty="0">
                <a:sym typeface="Symbol" charset="0"/>
              </a:rPr>
              <a:t> depends on time left)</a:t>
            </a:r>
          </a:p>
          <a:p>
            <a:pPr lvl="7">
              <a:defRPr/>
            </a:pPr>
            <a:endParaRPr lang="en-US" sz="800" dirty="0">
              <a:sym typeface="Symbol" charset="0"/>
            </a:endParaRPr>
          </a:p>
          <a:p>
            <a:pPr lvl="1">
              <a:buFont typeface="Wingdings" charset="0"/>
              <a:buChar char="§"/>
              <a:defRPr/>
            </a:pPr>
            <a:r>
              <a:rPr lang="en-US" sz="2400" dirty="0">
                <a:sym typeface="Symbol" charset="0"/>
              </a:rPr>
              <a:t>Discounting: use 0 &lt;  &lt; 1</a:t>
            </a:r>
          </a:p>
          <a:p>
            <a:pPr lvl="1">
              <a:buFont typeface="Wingdings" charset="0"/>
              <a:buChar char="§"/>
              <a:defRPr/>
            </a:pPr>
            <a:endParaRPr lang="en-US" sz="2400" dirty="0">
              <a:sym typeface="Symbol" charset="0"/>
            </a:endParaRPr>
          </a:p>
          <a:p>
            <a:pPr lvl="1">
              <a:buFont typeface="Wingdings" charset="0"/>
              <a:buChar char="§"/>
              <a:defRPr/>
            </a:pPr>
            <a:endParaRPr lang="en-US" sz="2400" dirty="0">
              <a:sym typeface="Symbol" charset="0"/>
            </a:endParaRPr>
          </a:p>
          <a:p>
            <a:pPr lvl="2">
              <a:buFont typeface="Wingdings" charset="0"/>
              <a:buChar char="§"/>
              <a:defRPr/>
            </a:pPr>
            <a:endParaRPr lang="en-US" sz="2000" dirty="0">
              <a:sym typeface="Symbol" charset="0"/>
            </a:endParaRPr>
          </a:p>
          <a:p>
            <a:pPr lvl="2">
              <a:buFont typeface="Wingdings" charset="0"/>
              <a:buChar char="§"/>
              <a:defRPr/>
            </a:pPr>
            <a:r>
              <a:rPr lang="en-US" sz="2000" dirty="0">
                <a:sym typeface="Symbol" charset="0"/>
              </a:rPr>
              <a:t>Smaller  means smaller </a:t>
            </a:r>
            <a:r>
              <a:rPr lang="ja-JP" altLang="en-US" sz="2000">
                <a:sym typeface="Symbol" charset="0"/>
              </a:rPr>
              <a:t>“</a:t>
            </a:r>
            <a:r>
              <a:rPr lang="en-US" altLang="ja-JP" sz="2000" dirty="0">
                <a:sym typeface="Symbol" charset="0"/>
              </a:rPr>
              <a:t>horizon</a:t>
            </a:r>
            <a:r>
              <a:rPr lang="ja-JP" altLang="en-US" sz="2000">
                <a:sym typeface="Symbol" charset="0"/>
              </a:rPr>
              <a:t>”</a:t>
            </a:r>
            <a:r>
              <a:rPr lang="en-US" altLang="ja-JP" sz="2000" dirty="0">
                <a:sym typeface="Symbol" charset="0"/>
              </a:rPr>
              <a:t> – shorter term focus</a:t>
            </a:r>
          </a:p>
          <a:p>
            <a:pPr lvl="8">
              <a:buClr>
                <a:srgbClr val="000000"/>
              </a:buClr>
              <a:defRPr/>
            </a:pPr>
            <a:endParaRPr lang="en-US" sz="800" dirty="0">
              <a:solidFill>
                <a:srgbClr val="000000"/>
              </a:solidFill>
              <a:sym typeface="Symbol" charset="0"/>
            </a:endParaRPr>
          </a:p>
          <a:p>
            <a:pPr lvl="1">
              <a:buClr>
                <a:srgbClr val="000000"/>
              </a:buClr>
              <a:buFont typeface="Wingdings" charset="0"/>
              <a:buChar char="§"/>
              <a:defRPr/>
            </a:pPr>
            <a:r>
              <a:rPr lang="en-US" sz="2400" dirty="0">
                <a:solidFill>
                  <a:srgbClr val="000000"/>
                </a:solidFill>
                <a:sym typeface="Symbol" charset="0"/>
              </a:rPr>
              <a:t>Absorbing state: guarantee that for every policy, a terminal state will eventually be reached (like </a:t>
            </a:r>
            <a:r>
              <a:rPr lang="ja-JP" altLang="en-US" sz="2400">
                <a:solidFill>
                  <a:srgbClr val="000000"/>
                </a:solidFill>
                <a:sym typeface="Symbol" charset="0"/>
              </a:rPr>
              <a:t>“</a:t>
            </a:r>
            <a:r>
              <a:rPr lang="en-US" altLang="ja-JP" sz="2400" dirty="0">
                <a:solidFill>
                  <a:srgbClr val="000000"/>
                </a:solidFill>
                <a:sym typeface="Symbol" charset="0"/>
              </a:rPr>
              <a:t>overheated</a:t>
            </a:r>
            <a:r>
              <a:rPr lang="ja-JP" altLang="en-US" sz="2400">
                <a:solidFill>
                  <a:srgbClr val="000000"/>
                </a:solidFill>
                <a:sym typeface="Symbol" charset="0"/>
              </a:rPr>
              <a:t>”</a:t>
            </a:r>
            <a:r>
              <a:rPr lang="en-US" altLang="ja-JP" sz="2400" dirty="0">
                <a:solidFill>
                  <a:srgbClr val="000000"/>
                </a:solidFill>
                <a:sym typeface="Symbol" charset="0"/>
              </a:rPr>
              <a:t> for racing)</a:t>
            </a:r>
          </a:p>
          <a:p>
            <a:pPr lvl="1">
              <a:buFont typeface="Wingdings" charset="0"/>
              <a:buChar char="§"/>
              <a:defRPr/>
            </a:pPr>
            <a:endParaRPr lang="en-US" sz="2400" dirty="0">
              <a:sym typeface="Symbol" charset="0"/>
            </a:endParaRPr>
          </a:p>
        </p:txBody>
      </p:sp>
      <p:pic>
        <p:nvPicPr>
          <p:cNvPr id="8" name="Picture 7" descr="txp_fig"/>
          <p:cNvPicPr>
            <a:picLocks noChangeAspect="1"/>
          </p:cNvPicPr>
          <p:nvPr>
            <p:custDataLst>
              <p:tags r:id="rId1"/>
            </p:custDataLst>
          </p:nvPr>
        </p:nvPicPr>
        <p:blipFill>
          <a:blip r:embed="rId3" cstate="print"/>
          <a:stretch>
            <a:fillRect/>
          </a:stretch>
        </p:blipFill>
        <p:spPr bwMode="auto">
          <a:xfrm>
            <a:off x="1905127" y="4330701"/>
            <a:ext cx="5222620" cy="714014"/>
          </a:xfrm>
          <a:prstGeom prst="rect">
            <a:avLst/>
          </a:prstGeom>
          <a:noFill/>
          <a:ln/>
          <a:effectLst/>
        </p:spPr>
      </p:pic>
      <p:pic>
        <p:nvPicPr>
          <p:cNvPr id="8195" name="Picture 3"/>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975215" y="2284329"/>
            <a:ext cx="3759585" cy="1752226"/>
          </a:xfrm>
          <a:prstGeom prst="rect">
            <a:avLst/>
          </a:prstGeom>
          <a:noFill/>
        </p:spPr>
      </p:pic>
    </p:spTree>
    <p:extLst>
      <p:ext uri="{BB962C8B-B14F-4D97-AF65-F5344CB8AC3E}">
        <p14:creationId xmlns:p14="http://schemas.microsoft.com/office/powerpoint/2010/main" val="110630512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72544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2544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2544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25443">
                                            <p:txEl>
                                              <p:pRg st="5" end="5"/>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725443">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725443">
                                            <p:txEl>
                                              <p:pRg st="11" end="1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72544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2"/>
          <p:cNvSpPr>
            <a:spLocks noGrp="1" noChangeArrowheads="1"/>
          </p:cNvSpPr>
          <p:nvPr>
            <p:ph type="title"/>
          </p:nvPr>
        </p:nvSpPr>
        <p:spPr/>
        <p:txBody>
          <a:bodyPr/>
          <a:lstStyle/>
          <a:p>
            <a:r>
              <a:rPr lang="en-US">
                <a:ea typeface="ＭＳ Ｐゴシック" pitchFamily="34" charset="-128"/>
              </a:rPr>
              <a:t>Recap: Defining MDPs</a:t>
            </a:r>
          </a:p>
        </p:txBody>
      </p:sp>
      <p:sp>
        <p:nvSpPr>
          <p:cNvPr id="41986" name="Rectangle 3"/>
          <p:cNvSpPr>
            <a:spLocks noGrp="1" noChangeArrowheads="1"/>
          </p:cNvSpPr>
          <p:nvPr>
            <p:ph idx="1"/>
          </p:nvPr>
        </p:nvSpPr>
        <p:spPr>
          <a:xfrm>
            <a:off x="406400" y="1443036"/>
            <a:ext cx="11379200" cy="4729164"/>
          </a:xfrm>
        </p:spPr>
        <p:txBody>
          <a:bodyPr/>
          <a:lstStyle/>
          <a:p>
            <a:pPr>
              <a:lnSpc>
                <a:spcPct val="80000"/>
              </a:lnSpc>
            </a:pPr>
            <a:r>
              <a:rPr lang="en-US">
                <a:ea typeface="ＭＳ Ｐゴシック" pitchFamily="34" charset="-128"/>
              </a:rPr>
              <a:t>Markov decision processes:</a:t>
            </a:r>
          </a:p>
          <a:p>
            <a:pPr lvl="1">
              <a:lnSpc>
                <a:spcPct val="80000"/>
              </a:lnSpc>
            </a:pPr>
            <a:r>
              <a:rPr lang="en-US">
                <a:ea typeface="ＭＳ Ｐゴシック" pitchFamily="34" charset="-128"/>
              </a:rPr>
              <a:t>Set of states S</a:t>
            </a:r>
          </a:p>
          <a:p>
            <a:pPr lvl="1">
              <a:lnSpc>
                <a:spcPct val="80000"/>
              </a:lnSpc>
            </a:pPr>
            <a:r>
              <a:rPr lang="en-US">
                <a:ea typeface="ＭＳ Ｐゴシック" pitchFamily="34" charset="-128"/>
              </a:rPr>
              <a:t>Start state s</a:t>
            </a:r>
            <a:r>
              <a:rPr lang="en-US" baseline="-25000">
                <a:ea typeface="ＭＳ Ｐゴシック" pitchFamily="34" charset="-128"/>
              </a:rPr>
              <a:t>0</a:t>
            </a:r>
          </a:p>
          <a:p>
            <a:pPr lvl="1">
              <a:lnSpc>
                <a:spcPct val="80000"/>
              </a:lnSpc>
            </a:pPr>
            <a:r>
              <a:rPr lang="en-US">
                <a:ea typeface="ＭＳ Ｐゴシック" pitchFamily="34" charset="-128"/>
              </a:rPr>
              <a:t>Set of actions A</a:t>
            </a:r>
          </a:p>
          <a:p>
            <a:pPr lvl="1">
              <a:lnSpc>
                <a:spcPct val="80000"/>
              </a:lnSpc>
            </a:pPr>
            <a:r>
              <a:rPr lang="en-US">
                <a:ea typeface="ＭＳ Ｐゴシック" pitchFamily="34" charset="-128"/>
              </a:rPr>
              <a:t>Transitions P(</a:t>
            </a:r>
            <a:r>
              <a:rPr lang="en-US" err="1">
                <a:ea typeface="ＭＳ Ｐゴシック" pitchFamily="34" charset="-128"/>
              </a:rPr>
              <a:t>s’</a:t>
            </a:r>
            <a:r>
              <a:rPr lang="en-US" altLang="ja-JP" err="1">
                <a:ea typeface="ＭＳ Ｐゴシック" pitchFamily="34" charset="-128"/>
              </a:rPr>
              <a:t>|s,a</a:t>
            </a:r>
            <a:r>
              <a:rPr lang="en-US" altLang="ja-JP">
                <a:ea typeface="ＭＳ Ｐゴシック" pitchFamily="34" charset="-128"/>
              </a:rPr>
              <a:t>) (or T(</a:t>
            </a:r>
            <a:r>
              <a:rPr lang="en-US" altLang="ja-JP" err="1">
                <a:ea typeface="ＭＳ Ｐゴシック" pitchFamily="34" charset="-128"/>
              </a:rPr>
              <a:t>s,a,s</a:t>
            </a:r>
            <a:r>
              <a:rPr lang="en-US" altLang="ja-JP">
                <a:ea typeface="ＭＳ Ｐゴシック" pitchFamily="34" charset="-128"/>
              </a:rPr>
              <a:t>’))</a:t>
            </a:r>
          </a:p>
          <a:p>
            <a:pPr lvl="1">
              <a:lnSpc>
                <a:spcPct val="80000"/>
              </a:lnSpc>
            </a:pPr>
            <a:r>
              <a:rPr lang="en-US">
                <a:ea typeface="ＭＳ Ｐゴシック" pitchFamily="34" charset="-128"/>
              </a:rPr>
              <a:t>Rewards R(</a:t>
            </a:r>
            <a:r>
              <a:rPr lang="en-US" err="1">
                <a:ea typeface="ＭＳ Ｐゴシック" pitchFamily="34" charset="-128"/>
              </a:rPr>
              <a:t>s,a,s</a:t>
            </a:r>
            <a:r>
              <a:rPr lang="en-US">
                <a:ea typeface="ＭＳ Ｐゴシック" pitchFamily="34" charset="-128"/>
              </a:rPr>
              <a:t>’</a:t>
            </a:r>
            <a:r>
              <a:rPr lang="en-US" altLang="ja-JP">
                <a:ea typeface="ＭＳ Ｐゴシック" pitchFamily="34" charset="-128"/>
              </a:rPr>
              <a:t>) (and discount </a:t>
            </a:r>
            <a:r>
              <a:rPr lang="en-US" altLang="ja-JP">
                <a:ea typeface="ＭＳ Ｐゴシック" pitchFamily="34" charset="-128"/>
                <a:sym typeface="Symbol" pitchFamily="18" charset="2"/>
              </a:rPr>
              <a:t></a:t>
            </a:r>
            <a:r>
              <a:rPr lang="en-US" altLang="ja-JP">
                <a:ea typeface="ＭＳ Ｐゴシック" pitchFamily="34" charset="-128"/>
              </a:rPr>
              <a:t>)</a:t>
            </a:r>
          </a:p>
          <a:p>
            <a:pPr lvl="1">
              <a:lnSpc>
                <a:spcPct val="80000"/>
              </a:lnSpc>
            </a:pPr>
            <a:endParaRPr lang="en-US" baseline="-25000">
              <a:ea typeface="ＭＳ Ｐゴシック" pitchFamily="34" charset="-128"/>
            </a:endParaRPr>
          </a:p>
          <a:p>
            <a:pPr lvl="1">
              <a:lnSpc>
                <a:spcPct val="80000"/>
              </a:lnSpc>
            </a:pPr>
            <a:endParaRPr lang="en-US" baseline="-25000">
              <a:ea typeface="ＭＳ Ｐゴシック" pitchFamily="34" charset="-128"/>
            </a:endParaRPr>
          </a:p>
          <a:p>
            <a:pPr>
              <a:lnSpc>
                <a:spcPct val="80000"/>
              </a:lnSpc>
            </a:pPr>
            <a:r>
              <a:rPr lang="en-US">
                <a:ea typeface="ＭＳ Ｐゴシック" pitchFamily="34" charset="-128"/>
              </a:rPr>
              <a:t>MDP quantities so far:</a:t>
            </a:r>
          </a:p>
          <a:p>
            <a:pPr lvl="1">
              <a:lnSpc>
                <a:spcPct val="80000"/>
              </a:lnSpc>
            </a:pPr>
            <a:r>
              <a:rPr lang="en-US">
                <a:ea typeface="ＭＳ Ｐゴシック" pitchFamily="34" charset="-128"/>
              </a:rPr>
              <a:t>Policy = Choice of action for each state</a:t>
            </a:r>
          </a:p>
          <a:p>
            <a:pPr lvl="1">
              <a:lnSpc>
                <a:spcPct val="80000"/>
              </a:lnSpc>
            </a:pPr>
            <a:r>
              <a:rPr lang="en-US">
                <a:ea typeface="ＭＳ Ｐゴシック" pitchFamily="34" charset="-128"/>
              </a:rPr>
              <a:t>Utility = sum of (discounted) rewards</a:t>
            </a:r>
          </a:p>
        </p:txBody>
      </p:sp>
      <p:grpSp>
        <p:nvGrpSpPr>
          <p:cNvPr id="41987" name="Group 4"/>
          <p:cNvGrpSpPr>
            <a:grpSpLocks/>
          </p:cNvGrpSpPr>
          <p:nvPr/>
        </p:nvGrpSpPr>
        <p:grpSpPr bwMode="auto">
          <a:xfrm>
            <a:off x="8001000" y="1600200"/>
            <a:ext cx="3048000" cy="2754586"/>
            <a:chOff x="2400" y="1401"/>
            <a:chExt cx="1392" cy="1258"/>
          </a:xfrm>
        </p:grpSpPr>
        <p:sp>
          <p:nvSpPr>
            <p:cNvPr id="41989" name="AutoShape 5"/>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sz="2400">
                <a:latin typeface="Calibri"/>
                <a:cs typeface="Calibri"/>
              </a:endParaRPr>
            </a:p>
          </p:txBody>
        </p:sp>
        <p:grpSp>
          <p:nvGrpSpPr>
            <p:cNvPr id="41990" name="Group 6"/>
            <p:cNvGrpSpPr>
              <a:grpSpLocks/>
            </p:cNvGrpSpPr>
            <p:nvPr/>
          </p:nvGrpSpPr>
          <p:grpSpPr bwMode="auto">
            <a:xfrm>
              <a:off x="2529" y="1617"/>
              <a:ext cx="1263" cy="361"/>
              <a:chOff x="1584" y="1680"/>
              <a:chExt cx="2352" cy="336"/>
            </a:xfrm>
          </p:grpSpPr>
          <p:sp>
            <p:nvSpPr>
              <p:cNvPr id="42003" name="Line 7"/>
              <p:cNvSpPr>
                <a:spLocks noChangeShapeType="1"/>
              </p:cNvSpPr>
              <p:nvPr/>
            </p:nvSpPr>
            <p:spPr bwMode="auto">
              <a:xfrm flipH="1">
                <a:off x="1584" y="1680"/>
                <a:ext cx="1152" cy="336"/>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42004" name="Line 8"/>
              <p:cNvSpPr>
                <a:spLocks noChangeShapeType="1"/>
              </p:cNvSpPr>
              <p:nvPr/>
            </p:nvSpPr>
            <p:spPr bwMode="auto">
              <a:xfrm>
                <a:off x="2736" y="1680"/>
                <a:ext cx="1200" cy="288"/>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42005" name="Line 9"/>
              <p:cNvSpPr>
                <a:spLocks noChangeShapeType="1"/>
              </p:cNvSpPr>
              <p:nvPr/>
            </p:nvSpPr>
            <p:spPr bwMode="auto">
              <a:xfrm flipH="1">
                <a:off x="2304" y="1680"/>
                <a:ext cx="432" cy="336"/>
              </a:xfrm>
              <a:prstGeom prst="line">
                <a:avLst/>
              </a:prstGeom>
              <a:noFill/>
              <a:ln w="28575">
                <a:solidFill>
                  <a:schemeClr val="tx1"/>
                </a:solidFill>
                <a:round/>
                <a:headEnd/>
                <a:tailEnd type="triangle" w="med" len="med"/>
              </a:ln>
            </p:spPr>
            <p:txBody>
              <a:bodyPr/>
              <a:lstStyle/>
              <a:p>
                <a:endParaRPr lang="en-US" sz="2400">
                  <a:latin typeface="Calibri"/>
                  <a:cs typeface="Calibri"/>
                </a:endParaRPr>
              </a:p>
            </p:txBody>
          </p:sp>
          <p:sp>
            <p:nvSpPr>
              <p:cNvPr id="42006" name="Line 10"/>
              <p:cNvSpPr>
                <a:spLocks noChangeShapeType="1"/>
              </p:cNvSpPr>
              <p:nvPr/>
            </p:nvSpPr>
            <p:spPr bwMode="auto">
              <a:xfrm>
                <a:off x="2736" y="1680"/>
                <a:ext cx="432" cy="288"/>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grpSp>
        <p:sp>
          <p:nvSpPr>
            <p:cNvPr id="41991" name="Oval 11"/>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sz="2400">
                <a:latin typeface="Calibri"/>
                <a:cs typeface="Calibri"/>
              </a:endParaRPr>
            </a:p>
          </p:txBody>
        </p:sp>
        <p:grpSp>
          <p:nvGrpSpPr>
            <p:cNvPr id="41992" name="Group 12"/>
            <p:cNvGrpSpPr>
              <a:grpSpLocks/>
            </p:cNvGrpSpPr>
            <p:nvPr/>
          </p:nvGrpSpPr>
          <p:grpSpPr bwMode="auto">
            <a:xfrm>
              <a:off x="2400" y="2107"/>
              <a:ext cx="1057" cy="386"/>
              <a:chOff x="1536" y="2400"/>
              <a:chExt cx="1584" cy="624"/>
            </a:xfrm>
          </p:grpSpPr>
          <p:sp>
            <p:nvSpPr>
              <p:cNvPr id="41999" name="Line 13"/>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42000" name="Line 14"/>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42001" name="Line 15"/>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sz="2400">
                  <a:latin typeface="Calibri"/>
                  <a:cs typeface="Calibri"/>
                </a:endParaRPr>
              </a:p>
            </p:txBody>
          </p:sp>
          <p:sp>
            <p:nvSpPr>
              <p:cNvPr id="42002" name="Line 16"/>
              <p:cNvSpPr>
                <a:spLocks noChangeShapeType="1"/>
              </p:cNvSpPr>
              <p:nvPr/>
            </p:nvSpPr>
            <p:spPr bwMode="auto">
              <a:xfrm>
                <a:off x="2312" y="2400"/>
                <a:ext cx="280" cy="624"/>
              </a:xfrm>
              <a:prstGeom prst="line">
                <a:avLst/>
              </a:prstGeom>
              <a:noFill/>
              <a:ln w="28575">
                <a:solidFill>
                  <a:schemeClr val="tx1"/>
                </a:solidFill>
                <a:round/>
                <a:headEnd/>
                <a:tailEnd type="triangle" w="med" len="med"/>
              </a:ln>
            </p:spPr>
            <p:txBody>
              <a:bodyPr/>
              <a:lstStyle/>
              <a:p>
                <a:endParaRPr lang="en-US" sz="2400">
                  <a:latin typeface="Calibri"/>
                  <a:cs typeface="Calibri"/>
                </a:endParaRPr>
              </a:p>
            </p:txBody>
          </p:sp>
        </p:grpSp>
        <p:sp>
          <p:nvSpPr>
            <p:cNvPr id="41993" name="Text Box 17"/>
            <p:cNvSpPr txBox="1">
              <a:spLocks noChangeArrowheads="1"/>
            </p:cNvSpPr>
            <p:nvPr/>
          </p:nvSpPr>
          <p:spPr bwMode="auto">
            <a:xfrm>
              <a:off x="3071" y="1680"/>
              <a:ext cx="129" cy="211"/>
            </a:xfrm>
            <a:prstGeom prst="rect">
              <a:avLst/>
            </a:prstGeom>
            <a:noFill/>
            <a:ln w="9525">
              <a:noFill/>
              <a:miter lim="800000"/>
              <a:headEnd/>
              <a:tailEnd/>
            </a:ln>
          </p:spPr>
          <p:txBody>
            <a:bodyPr>
              <a:spAutoFit/>
            </a:bodyPr>
            <a:lstStyle/>
            <a:p>
              <a:pPr>
                <a:spcBef>
                  <a:spcPct val="50000"/>
                </a:spcBef>
              </a:pPr>
              <a:r>
                <a:rPr lang="en-US" sz="2400">
                  <a:latin typeface="Calibri"/>
                  <a:cs typeface="Calibri"/>
                </a:rPr>
                <a:t>a</a:t>
              </a:r>
            </a:p>
          </p:txBody>
        </p:sp>
        <p:sp>
          <p:nvSpPr>
            <p:cNvPr id="41994" name="Text Box 18"/>
            <p:cNvSpPr txBox="1">
              <a:spLocks noChangeArrowheads="1"/>
            </p:cNvSpPr>
            <p:nvPr/>
          </p:nvSpPr>
          <p:spPr bwMode="auto">
            <a:xfrm>
              <a:off x="3216" y="1401"/>
              <a:ext cx="129" cy="211"/>
            </a:xfrm>
            <a:prstGeom prst="rect">
              <a:avLst/>
            </a:prstGeom>
            <a:noFill/>
            <a:ln w="9525">
              <a:noFill/>
              <a:miter lim="800000"/>
              <a:headEnd/>
              <a:tailEnd/>
            </a:ln>
          </p:spPr>
          <p:txBody>
            <a:bodyPr>
              <a:spAutoFit/>
            </a:bodyPr>
            <a:lstStyle/>
            <a:p>
              <a:pPr>
                <a:spcBef>
                  <a:spcPct val="50000"/>
                </a:spcBef>
              </a:pPr>
              <a:r>
                <a:rPr lang="en-US" sz="2400">
                  <a:solidFill>
                    <a:srgbClr val="0000FF"/>
                  </a:solidFill>
                  <a:latin typeface="Calibri"/>
                  <a:cs typeface="Calibri"/>
                </a:rPr>
                <a:t>s</a:t>
              </a:r>
            </a:p>
          </p:txBody>
        </p:sp>
        <p:sp>
          <p:nvSpPr>
            <p:cNvPr id="41995" name="Text Box 19"/>
            <p:cNvSpPr txBox="1">
              <a:spLocks noChangeArrowheads="1"/>
            </p:cNvSpPr>
            <p:nvPr/>
          </p:nvSpPr>
          <p:spPr bwMode="auto">
            <a:xfrm>
              <a:off x="3024" y="1920"/>
              <a:ext cx="559" cy="211"/>
            </a:xfrm>
            <a:prstGeom prst="rect">
              <a:avLst/>
            </a:prstGeom>
            <a:noFill/>
            <a:ln w="9525">
              <a:noFill/>
              <a:miter lim="800000"/>
              <a:headEnd/>
              <a:tailEnd/>
            </a:ln>
          </p:spPr>
          <p:txBody>
            <a:bodyPr>
              <a:spAutoFit/>
            </a:bodyPr>
            <a:lstStyle/>
            <a:p>
              <a:pPr>
                <a:spcBef>
                  <a:spcPct val="50000"/>
                </a:spcBef>
              </a:pPr>
              <a:r>
                <a:rPr lang="en-US" sz="2400">
                  <a:solidFill>
                    <a:srgbClr val="008000"/>
                  </a:solidFill>
                  <a:latin typeface="Calibri"/>
                  <a:cs typeface="Calibri"/>
                </a:rPr>
                <a:t>s, a</a:t>
              </a:r>
            </a:p>
          </p:txBody>
        </p:sp>
        <p:sp>
          <p:nvSpPr>
            <p:cNvPr id="41996" name="Text Box 20"/>
            <p:cNvSpPr txBox="1">
              <a:spLocks noChangeArrowheads="1"/>
            </p:cNvSpPr>
            <p:nvPr/>
          </p:nvSpPr>
          <p:spPr bwMode="auto">
            <a:xfrm>
              <a:off x="2609" y="2261"/>
              <a:ext cx="504" cy="211"/>
            </a:xfrm>
            <a:prstGeom prst="rect">
              <a:avLst/>
            </a:prstGeom>
            <a:noFill/>
            <a:ln w="9525">
              <a:noFill/>
              <a:miter lim="800000"/>
              <a:headEnd/>
              <a:tailEnd/>
            </a:ln>
          </p:spPr>
          <p:txBody>
            <a:bodyPr>
              <a:spAutoFit/>
            </a:bodyPr>
            <a:lstStyle/>
            <a:p>
              <a:pPr>
                <a:spcBef>
                  <a:spcPct val="50000"/>
                </a:spcBef>
              </a:pPr>
              <a:r>
                <a:rPr lang="en-US" sz="2400" err="1">
                  <a:latin typeface="Calibri"/>
                  <a:cs typeface="Calibri"/>
                </a:rPr>
                <a:t>s,a,s</a:t>
              </a:r>
              <a:r>
                <a:rPr lang="ja-JP" altLang="en-US" sz="2400">
                  <a:latin typeface="Calibri"/>
                  <a:cs typeface="Calibri"/>
                </a:rPr>
                <a:t>’</a:t>
              </a:r>
              <a:endParaRPr lang="en-US" sz="2400">
                <a:latin typeface="Calibri"/>
                <a:cs typeface="Calibri"/>
              </a:endParaRPr>
            </a:p>
          </p:txBody>
        </p:sp>
        <p:sp>
          <p:nvSpPr>
            <p:cNvPr id="41997" name="AutoShape 21"/>
            <p:cNvSpPr>
              <a:spLocks noChangeArrowheads="1"/>
            </p:cNvSpPr>
            <p:nvPr/>
          </p:nvSpPr>
          <p:spPr bwMode="auto">
            <a:xfrm>
              <a:off x="3019" y="2499"/>
              <a:ext cx="154" cy="123"/>
            </a:xfrm>
            <a:prstGeom prst="triangle">
              <a:avLst>
                <a:gd name="adj" fmla="val 50000"/>
              </a:avLst>
            </a:prstGeom>
            <a:solidFill>
              <a:srgbClr val="0000FF"/>
            </a:solidFill>
            <a:ln w="9525">
              <a:solidFill>
                <a:schemeClr val="tx1"/>
              </a:solidFill>
              <a:miter lim="800000"/>
              <a:headEnd/>
              <a:tailEnd/>
            </a:ln>
          </p:spPr>
          <p:txBody>
            <a:bodyPr wrap="none" anchor="ctr"/>
            <a:lstStyle/>
            <a:p>
              <a:pPr algn="r" rtl="1"/>
              <a:endParaRPr lang="en-US" sz="2400">
                <a:latin typeface="Calibri"/>
                <a:cs typeface="Calibri"/>
              </a:endParaRPr>
            </a:p>
          </p:txBody>
        </p:sp>
        <p:sp>
          <p:nvSpPr>
            <p:cNvPr id="41998" name="Text Box 22"/>
            <p:cNvSpPr txBox="1">
              <a:spLocks noChangeArrowheads="1"/>
            </p:cNvSpPr>
            <p:nvPr/>
          </p:nvSpPr>
          <p:spPr bwMode="auto">
            <a:xfrm>
              <a:off x="3096" y="2448"/>
              <a:ext cx="331" cy="211"/>
            </a:xfrm>
            <a:prstGeom prst="rect">
              <a:avLst/>
            </a:prstGeom>
            <a:noFill/>
            <a:ln w="9525">
              <a:noFill/>
              <a:miter lim="800000"/>
              <a:headEnd/>
              <a:tailEnd/>
            </a:ln>
          </p:spPr>
          <p:txBody>
            <a:bodyPr wrap="square">
              <a:spAutoFit/>
            </a:bodyPr>
            <a:lstStyle/>
            <a:p>
              <a:pPr algn="r" rtl="1">
                <a:spcBef>
                  <a:spcPct val="50000"/>
                </a:spcBef>
              </a:pPr>
              <a:r>
                <a:rPr lang="en-US" sz="2400">
                  <a:solidFill>
                    <a:srgbClr val="0000FF"/>
                  </a:solidFill>
                  <a:latin typeface="Calibri"/>
                  <a:cs typeface="Calibri"/>
                </a:rPr>
                <a:t>s</a:t>
              </a:r>
              <a:r>
                <a:rPr lang="ja-JP" altLang="en-US" sz="2400">
                  <a:solidFill>
                    <a:srgbClr val="0000FF"/>
                  </a:solidFill>
                  <a:latin typeface="Calibri"/>
                  <a:cs typeface="Calibri"/>
                </a:rPr>
                <a:t>’</a:t>
              </a:r>
              <a:endParaRPr lang="en-US" sz="2400">
                <a:solidFill>
                  <a:srgbClr val="0000FF"/>
                </a:solidFill>
                <a:latin typeface="Calibri"/>
                <a:cs typeface="Calibri"/>
              </a:endParaRPr>
            </a:p>
          </p:txBody>
        </p:sp>
      </p:grpSp>
    </p:spTree>
    <p:extLst>
      <p:ext uri="{BB962C8B-B14F-4D97-AF65-F5344CB8AC3E}">
        <p14:creationId xmlns:p14="http://schemas.microsoft.com/office/powerpoint/2010/main" val="2100890806"/>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Oval 62">
            <a:extLst>
              <a:ext uri="{FF2B5EF4-FFF2-40B4-BE49-F238E27FC236}">
                <a16:creationId xmlns:a16="http://schemas.microsoft.com/office/drawing/2014/main" id="{5FCBFE15-4701-BF4F-B908-B4CCD045686A}"/>
              </a:ext>
            </a:extLst>
          </p:cNvPr>
          <p:cNvSpPr/>
          <p:nvPr/>
        </p:nvSpPr>
        <p:spPr>
          <a:xfrm>
            <a:off x="3934647" y="3875790"/>
            <a:ext cx="504825" cy="504825"/>
          </a:xfrm>
          <a:prstGeom prst="ellipse">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01B03DB0-1F3F-2D42-B44B-4284F8F895D0}"/>
              </a:ext>
            </a:extLst>
          </p:cNvPr>
          <p:cNvSpPr/>
          <p:nvPr/>
        </p:nvSpPr>
        <p:spPr>
          <a:xfrm>
            <a:off x="1876061" y="2150552"/>
            <a:ext cx="504825" cy="504825"/>
          </a:xfrm>
          <a:prstGeom prst="ellipse">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7664E13-4AF8-044D-9B57-F8C9D2A92989}"/>
              </a:ext>
            </a:extLst>
          </p:cNvPr>
          <p:cNvSpPr>
            <a:spLocks noGrp="1"/>
          </p:cNvSpPr>
          <p:nvPr>
            <p:ph type="title"/>
          </p:nvPr>
        </p:nvSpPr>
        <p:spPr/>
        <p:txBody>
          <a:bodyPr/>
          <a:lstStyle/>
          <a:p>
            <a:r>
              <a:rPr lang="en-US" dirty="0"/>
              <a:t>Navigating an Asteroid Field</a:t>
            </a:r>
          </a:p>
        </p:txBody>
      </p:sp>
      <p:sp>
        <p:nvSpPr>
          <p:cNvPr id="36" name="Content Placeholder 35">
            <a:extLst>
              <a:ext uri="{FF2B5EF4-FFF2-40B4-BE49-F238E27FC236}">
                <a16:creationId xmlns:a16="http://schemas.microsoft.com/office/drawing/2014/main" id="{83FF81B6-353D-F74E-8C64-67854A7ED442}"/>
              </a:ext>
            </a:extLst>
          </p:cNvPr>
          <p:cNvSpPr>
            <a:spLocks noGrp="1"/>
          </p:cNvSpPr>
          <p:nvPr>
            <p:ph sz="half" idx="1"/>
          </p:nvPr>
        </p:nvSpPr>
        <p:spPr/>
        <p:txBody>
          <a:bodyPr/>
          <a:lstStyle/>
          <a:p>
            <a:r>
              <a:rPr lang="en-US" dirty="0"/>
              <a:t>For action sequence </a:t>
            </a:r>
          </a:p>
          <a:p>
            <a:pPr algn="ctr"/>
            <a:r>
              <a:rPr lang="en-US" dirty="0"/>
              <a:t>[</a:t>
            </a:r>
            <a:r>
              <a:rPr lang="en-US" i="1" dirty="0"/>
              <a:t>Up, Up, Right, Right, Right</a:t>
            </a:r>
            <a:r>
              <a:rPr lang="en-US" dirty="0"/>
              <a:t>], </a:t>
            </a:r>
          </a:p>
          <a:p>
            <a:r>
              <a:rPr lang="en-US" dirty="0"/>
              <a:t>what’s the probability that the millennium falcon reaches the intended goal? </a:t>
            </a:r>
          </a:p>
        </p:txBody>
      </p:sp>
      <p:sp>
        <p:nvSpPr>
          <p:cNvPr id="87" name="TextBox 86">
            <a:extLst>
              <a:ext uri="{FF2B5EF4-FFF2-40B4-BE49-F238E27FC236}">
                <a16:creationId xmlns:a16="http://schemas.microsoft.com/office/drawing/2014/main" id="{145228C1-4197-6D4F-BEF0-85A5E127FA42}"/>
              </a:ext>
            </a:extLst>
          </p:cNvPr>
          <p:cNvSpPr txBox="1"/>
          <p:nvPr/>
        </p:nvSpPr>
        <p:spPr>
          <a:xfrm>
            <a:off x="6765984" y="6042130"/>
            <a:ext cx="316112" cy="369332"/>
          </a:xfrm>
          <a:prstGeom prst="rect">
            <a:avLst/>
          </a:prstGeom>
          <a:noFill/>
        </p:spPr>
        <p:txBody>
          <a:bodyPr wrap="none" rtlCol="0">
            <a:spAutoFit/>
          </a:bodyPr>
          <a:lstStyle/>
          <a:p>
            <a:r>
              <a:rPr lang="en-US" dirty="0"/>
              <a:t>1</a:t>
            </a:r>
          </a:p>
        </p:txBody>
      </p:sp>
      <p:sp>
        <p:nvSpPr>
          <p:cNvPr id="88" name="TextBox 87">
            <a:extLst>
              <a:ext uri="{FF2B5EF4-FFF2-40B4-BE49-F238E27FC236}">
                <a16:creationId xmlns:a16="http://schemas.microsoft.com/office/drawing/2014/main" id="{F62FC5C0-709E-BB4E-BCC8-799F3BA9B16A}"/>
              </a:ext>
            </a:extLst>
          </p:cNvPr>
          <p:cNvSpPr txBox="1"/>
          <p:nvPr/>
        </p:nvSpPr>
        <p:spPr>
          <a:xfrm>
            <a:off x="8010050" y="6040506"/>
            <a:ext cx="316112" cy="369332"/>
          </a:xfrm>
          <a:prstGeom prst="rect">
            <a:avLst/>
          </a:prstGeom>
          <a:noFill/>
        </p:spPr>
        <p:txBody>
          <a:bodyPr wrap="none" rtlCol="0">
            <a:spAutoFit/>
          </a:bodyPr>
          <a:lstStyle/>
          <a:p>
            <a:r>
              <a:rPr lang="en-US" dirty="0"/>
              <a:t>2</a:t>
            </a:r>
          </a:p>
        </p:txBody>
      </p:sp>
      <p:sp>
        <p:nvSpPr>
          <p:cNvPr id="89" name="TextBox 88">
            <a:extLst>
              <a:ext uri="{FF2B5EF4-FFF2-40B4-BE49-F238E27FC236}">
                <a16:creationId xmlns:a16="http://schemas.microsoft.com/office/drawing/2014/main" id="{5562E0BB-142A-1545-B844-B9456E7F3F91}"/>
              </a:ext>
            </a:extLst>
          </p:cNvPr>
          <p:cNvSpPr txBox="1"/>
          <p:nvPr/>
        </p:nvSpPr>
        <p:spPr>
          <a:xfrm>
            <a:off x="9254116" y="6053089"/>
            <a:ext cx="316112" cy="369332"/>
          </a:xfrm>
          <a:prstGeom prst="rect">
            <a:avLst/>
          </a:prstGeom>
          <a:noFill/>
        </p:spPr>
        <p:txBody>
          <a:bodyPr wrap="none" rtlCol="0">
            <a:spAutoFit/>
          </a:bodyPr>
          <a:lstStyle/>
          <a:p>
            <a:r>
              <a:rPr lang="en-US" dirty="0"/>
              <a:t>3</a:t>
            </a:r>
          </a:p>
        </p:txBody>
      </p:sp>
      <p:sp>
        <p:nvSpPr>
          <p:cNvPr id="90" name="TextBox 89">
            <a:extLst>
              <a:ext uri="{FF2B5EF4-FFF2-40B4-BE49-F238E27FC236}">
                <a16:creationId xmlns:a16="http://schemas.microsoft.com/office/drawing/2014/main" id="{DD599B05-4CDF-4F48-AC4B-A905844794CC}"/>
              </a:ext>
            </a:extLst>
          </p:cNvPr>
          <p:cNvSpPr txBox="1"/>
          <p:nvPr/>
        </p:nvSpPr>
        <p:spPr>
          <a:xfrm>
            <a:off x="10498182" y="6051465"/>
            <a:ext cx="316112" cy="369332"/>
          </a:xfrm>
          <a:prstGeom prst="rect">
            <a:avLst/>
          </a:prstGeom>
          <a:noFill/>
        </p:spPr>
        <p:txBody>
          <a:bodyPr wrap="none" rtlCol="0">
            <a:spAutoFit/>
          </a:bodyPr>
          <a:lstStyle/>
          <a:p>
            <a:r>
              <a:rPr lang="en-US" dirty="0"/>
              <a:t>4</a:t>
            </a:r>
          </a:p>
        </p:txBody>
      </p:sp>
      <p:sp>
        <p:nvSpPr>
          <p:cNvPr id="91" name="TextBox 90">
            <a:extLst>
              <a:ext uri="{FF2B5EF4-FFF2-40B4-BE49-F238E27FC236}">
                <a16:creationId xmlns:a16="http://schemas.microsoft.com/office/drawing/2014/main" id="{8CF6042F-C503-654C-A7D7-A937C7DA96E6}"/>
              </a:ext>
            </a:extLst>
          </p:cNvPr>
          <p:cNvSpPr txBox="1"/>
          <p:nvPr/>
        </p:nvSpPr>
        <p:spPr>
          <a:xfrm>
            <a:off x="5933414" y="5183012"/>
            <a:ext cx="316112" cy="369332"/>
          </a:xfrm>
          <a:prstGeom prst="rect">
            <a:avLst/>
          </a:prstGeom>
          <a:noFill/>
        </p:spPr>
        <p:txBody>
          <a:bodyPr wrap="none" rtlCol="0">
            <a:spAutoFit/>
          </a:bodyPr>
          <a:lstStyle/>
          <a:p>
            <a:r>
              <a:rPr lang="en-US" dirty="0"/>
              <a:t>1</a:t>
            </a:r>
          </a:p>
        </p:txBody>
      </p:sp>
      <p:sp>
        <p:nvSpPr>
          <p:cNvPr id="92" name="TextBox 91">
            <a:extLst>
              <a:ext uri="{FF2B5EF4-FFF2-40B4-BE49-F238E27FC236}">
                <a16:creationId xmlns:a16="http://schemas.microsoft.com/office/drawing/2014/main" id="{0BD35F00-0DA7-4D4E-BC17-5B61E488A39E}"/>
              </a:ext>
            </a:extLst>
          </p:cNvPr>
          <p:cNvSpPr txBox="1"/>
          <p:nvPr/>
        </p:nvSpPr>
        <p:spPr>
          <a:xfrm>
            <a:off x="5925264" y="3875790"/>
            <a:ext cx="316112" cy="369332"/>
          </a:xfrm>
          <a:prstGeom prst="rect">
            <a:avLst/>
          </a:prstGeom>
          <a:noFill/>
        </p:spPr>
        <p:txBody>
          <a:bodyPr wrap="none" rtlCol="0">
            <a:spAutoFit/>
          </a:bodyPr>
          <a:lstStyle/>
          <a:p>
            <a:r>
              <a:rPr lang="en-US" dirty="0"/>
              <a:t>2</a:t>
            </a:r>
          </a:p>
        </p:txBody>
      </p:sp>
      <p:sp>
        <p:nvSpPr>
          <p:cNvPr id="93" name="TextBox 92">
            <a:extLst>
              <a:ext uri="{FF2B5EF4-FFF2-40B4-BE49-F238E27FC236}">
                <a16:creationId xmlns:a16="http://schemas.microsoft.com/office/drawing/2014/main" id="{DEF87A9B-2F65-6A48-860C-9F38C97DB77E}"/>
              </a:ext>
            </a:extLst>
          </p:cNvPr>
          <p:cNvSpPr txBox="1"/>
          <p:nvPr/>
        </p:nvSpPr>
        <p:spPr>
          <a:xfrm>
            <a:off x="5918274" y="2609046"/>
            <a:ext cx="316112" cy="369332"/>
          </a:xfrm>
          <a:prstGeom prst="rect">
            <a:avLst/>
          </a:prstGeom>
          <a:noFill/>
        </p:spPr>
        <p:txBody>
          <a:bodyPr wrap="none" rtlCol="0">
            <a:spAutoFit/>
          </a:bodyPr>
          <a:lstStyle/>
          <a:p>
            <a:r>
              <a:rPr lang="en-US" dirty="0"/>
              <a:t>3</a:t>
            </a:r>
          </a:p>
        </p:txBody>
      </p:sp>
      <p:sp>
        <p:nvSpPr>
          <p:cNvPr id="29" name="TextBox 28">
            <a:extLst>
              <a:ext uri="{FF2B5EF4-FFF2-40B4-BE49-F238E27FC236}">
                <a16:creationId xmlns:a16="http://schemas.microsoft.com/office/drawing/2014/main" id="{B65F4E63-A38D-3C46-AA3C-CAF7C3150C9A}"/>
              </a:ext>
            </a:extLst>
          </p:cNvPr>
          <p:cNvSpPr txBox="1"/>
          <p:nvPr/>
        </p:nvSpPr>
        <p:spPr>
          <a:xfrm>
            <a:off x="709223" y="4333223"/>
            <a:ext cx="2061783" cy="369332"/>
          </a:xfrm>
          <a:prstGeom prst="rect">
            <a:avLst/>
          </a:prstGeom>
          <a:noFill/>
        </p:spPr>
        <p:txBody>
          <a:bodyPr wrap="none" rtlCol="0">
            <a:spAutoFit/>
          </a:bodyPr>
          <a:lstStyle/>
          <a:p>
            <a:r>
              <a:rPr lang="en-US" dirty="0"/>
              <a:t>Transition Model:</a:t>
            </a:r>
          </a:p>
        </p:txBody>
      </p:sp>
      <p:grpSp>
        <p:nvGrpSpPr>
          <p:cNvPr id="30" name="Group 29">
            <a:extLst>
              <a:ext uri="{FF2B5EF4-FFF2-40B4-BE49-F238E27FC236}">
                <a16:creationId xmlns:a16="http://schemas.microsoft.com/office/drawing/2014/main" id="{D660ACAB-2D90-1246-BF9B-1580CD6E12F5}"/>
              </a:ext>
            </a:extLst>
          </p:cNvPr>
          <p:cNvGrpSpPr/>
          <p:nvPr/>
        </p:nvGrpSpPr>
        <p:grpSpPr>
          <a:xfrm>
            <a:off x="2976325" y="3934757"/>
            <a:ext cx="2361945" cy="2116708"/>
            <a:chOff x="2346595" y="1672526"/>
            <a:chExt cx="2361945" cy="2116708"/>
          </a:xfrm>
        </p:grpSpPr>
        <p:sp>
          <p:nvSpPr>
            <p:cNvPr id="31" name="Rectangle 30">
              <a:extLst>
                <a:ext uri="{FF2B5EF4-FFF2-40B4-BE49-F238E27FC236}">
                  <a16:creationId xmlns:a16="http://schemas.microsoft.com/office/drawing/2014/main" id="{CF0047BF-3AA7-AA42-BFEF-8CA8D6711366}"/>
                </a:ext>
              </a:extLst>
            </p:cNvPr>
            <p:cNvSpPr/>
            <p:nvPr/>
          </p:nvSpPr>
          <p:spPr>
            <a:xfrm>
              <a:off x="2933150" y="2522315"/>
              <a:ext cx="1266918" cy="1266919"/>
            </a:xfrm>
            <a:prstGeom prst="rect">
              <a:avLst/>
            </a:prstGeom>
            <a:blipFill>
              <a:blip r:embed="rId3"/>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a:p>
              <a:pPr algn="ctr"/>
              <a:r>
                <a:rPr lang="en-US" dirty="0"/>
                <a:t>Action: Up</a:t>
              </a:r>
            </a:p>
          </p:txBody>
        </p:sp>
        <p:sp>
          <p:nvSpPr>
            <p:cNvPr id="32" name="Up Arrow 31">
              <a:extLst>
                <a:ext uri="{FF2B5EF4-FFF2-40B4-BE49-F238E27FC236}">
                  <a16:creationId xmlns:a16="http://schemas.microsoft.com/office/drawing/2014/main" id="{6088E6D7-4169-AA48-BE10-937CBC726EAD}"/>
                </a:ext>
              </a:extLst>
            </p:cNvPr>
            <p:cNvSpPr/>
            <p:nvPr/>
          </p:nvSpPr>
          <p:spPr>
            <a:xfrm>
              <a:off x="3221894" y="2003758"/>
              <a:ext cx="689429" cy="1157533"/>
            </a:xfrm>
            <a:prstGeom prst="up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Left-Right Arrow 32">
              <a:extLst>
                <a:ext uri="{FF2B5EF4-FFF2-40B4-BE49-F238E27FC236}">
                  <a16:creationId xmlns:a16="http://schemas.microsoft.com/office/drawing/2014/main" id="{8F7E5BFB-7D46-AA47-918F-F9581B1E8365}"/>
                </a:ext>
              </a:extLst>
            </p:cNvPr>
            <p:cNvSpPr/>
            <p:nvPr/>
          </p:nvSpPr>
          <p:spPr>
            <a:xfrm>
              <a:off x="2567764" y="2831810"/>
              <a:ext cx="1997687" cy="323964"/>
            </a:xfrm>
            <a:prstGeom prst="lef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F1397CC3-F8BF-F545-9119-455B7E9D3EC2}"/>
                </a:ext>
              </a:extLst>
            </p:cNvPr>
            <p:cNvSpPr txBox="1"/>
            <p:nvPr/>
          </p:nvSpPr>
          <p:spPr>
            <a:xfrm>
              <a:off x="3299287" y="1672526"/>
              <a:ext cx="508473" cy="369332"/>
            </a:xfrm>
            <a:prstGeom prst="rect">
              <a:avLst/>
            </a:prstGeom>
            <a:noFill/>
          </p:spPr>
          <p:txBody>
            <a:bodyPr wrap="none" rtlCol="0">
              <a:spAutoFit/>
            </a:bodyPr>
            <a:lstStyle/>
            <a:p>
              <a:r>
                <a:rPr lang="en-US" dirty="0"/>
                <a:t>0.8</a:t>
              </a:r>
            </a:p>
          </p:txBody>
        </p:sp>
        <p:sp>
          <p:nvSpPr>
            <p:cNvPr id="37" name="TextBox 36">
              <a:extLst>
                <a:ext uri="{FF2B5EF4-FFF2-40B4-BE49-F238E27FC236}">
                  <a16:creationId xmlns:a16="http://schemas.microsoft.com/office/drawing/2014/main" id="{4D0AC9C6-679A-5F47-857F-AA1B08920A13}"/>
                </a:ext>
              </a:extLst>
            </p:cNvPr>
            <p:cNvSpPr txBox="1"/>
            <p:nvPr/>
          </p:nvSpPr>
          <p:spPr>
            <a:xfrm>
              <a:off x="2346595" y="2462478"/>
              <a:ext cx="508473" cy="369332"/>
            </a:xfrm>
            <a:prstGeom prst="rect">
              <a:avLst/>
            </a:prstGeom>
            <a:noFill/>
          </p:spPr>
          <p:txBody>
            <a:bodyPr wrap="none" rtlCol="0">
              <a:spAutoFit/>
            </a:bodyPr>
            <a:lstStyle/>
            <a:p>
              <a:r>
                <a:rPr lang="en-US" dirty="0"/>
                <a:t>0.1</a:t>
              </a:r>
            </a:p>
          </p:txBody>
        </p:sp>
        <p:sp>
          <p:nvSpPr>
            <p:cNvPr id="38" name="TextBox 37">
              <a:extLst>
                <a:ext uri="{FF2B5EF4-FFF2-40B4-BE49-F238E27FC236}">
                  <a16:creationId xmlns:a16="http://schemas.microsoft.com/office/drawing/2014/main" id="{D0320526-45DC-1341-8CA9-F6AC340CC826}"/>
                </a:ext>
              </a:extLst>
            </p:cNvPr>
            <p:cNvSpPr txBox="1"/>
            <p:nvPr/>
          </p:nvSpPr>
          <p:spPr>
            <a:xfrm>
              <a:off x="4200067" y="2462478"/>
              <a:ext cx="508473" cy="369332"/>
            </a:xfrm>
            <a:prstGeom prst="rect">
              <a:avLst/>
            </a:prstGeom>
            <a:noFill/>
          </p:spPr>
          <p:txBody>
            <a:bodyPr wrap="none" rtlCol="0">
              <a:spAutoFit/>
            </a:bodyPr>
            <a:lstStyle/>
            <a:p>
              <a:r>
                <a:rPr lang="en-US" dirty="0"/>
                <a:t>0.1</a:t>
              </a:r>
            </a:p>
          </p:txBody>
        </p:sp>
      </p:grpSp>
      <p:sp>
        <p:nvSpPr>
          <p:cNvPr id="3" name="Rectangle 2">
            <a:extLst>
              <a:ext uri="{FF2B5EF4-FFF2-40B4-BE49-F238E27FC236}">
                <a16:creationId xmlns:a16="http://schemas.microsoft.com/office/drawing/2014/main" id="{F17383F7-74F2-7C4B-9370-D05A883D8725}"/>
              </a:ext>
            </a:extLst>
          </p:cNvPr>
          <p:cNvSpPr/>
          <p:nvPr/>
        </p:nvSpPr>
        <p:spPr>
          <a:xfrm>
            <a:off x="1881358" y="3460109"/>
            <a:ext cx="513282" cy="369332"/>
          </a:xfrm>
          <a:prstGeom prst="rect">
            <a:avLst/>
          </a:prstGeom>
        </p:spPr>
        <p:txBody>
          <a:bodyPr wrap="none">
            <a:spAutoFit/>
          </a:bodyPr>
          <a:lstStyle/>
          <a:p>
            <a:r>
              <a:rPr lang="en-US" b="1" dirty="0"/>
              <a:t>0.8</a:t>
            </a:r>
            <a:endParaRPr lang="en-US" dirty="0"/>
          </a:p>
        </p:txBody>
      </p:sp>
      <p:grpSp>
        <p:nvGrpSpPr>
          <p:cNvPr id="41" name="Group 40">
            <a:extLst>
              <a:ext uri="{FF2B5EF4-FFF2-40B4-BE49-F238E27FC236}">
                <a16:creationId xmlns:a16="http://schemas.microsoft.com/office/drawing/2014/main" id="{A9E7B549-ECB5-F240-A287-3C3E68E85665}"/>
              </a:ext>
            </a:extLst>
          </p:cNvPr>
          <p:cNvGrpSpPr/>
          <p:nvPr/>
        </p:nvGrpSpPr>
        <p:grpSpPr>
          <a:xfrm>
            <a:off x="6253247" y="2151925"/>
            <a:ext cx="5100553" cy="3808909"/>
            <a:chOff x="6253247" y="2151925"/>
            <a:chExt cx="5100553" cy="3808909"/>
          </a:xfrm>
        </p:grpSpPr>
        <p:pic>
          <p:nvPicPr>
            <p:cNvPr id="42" name="Picture 2" descr="Starfield Dark – stylish, high-quality wallpaper with fast delivery –  Photowall">
              <a:extLst>
                <a:ext uri="{FF2B5EF4-FFF2-40B4-BE49-F238E27FC236}">
                  <a16:creationId xmlns:a16="http://schemas.microsoft.com/office/drawing/2014/main" id="{534E8751-9486-A642-9619-5BA511706B86}"/>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99572" y="2151925"/>
              <a:ext cx="5054228" cy="3795995"/>
            </a:xfrm>
            <a:prstGeom prst="rect">
              <a:avLst/>
            </a:prstGeom>
            <a:noFill/>
            <a:extLst>
              <a:ext uri="{909E8E84-426E-40DD-AFC4-6F175D3DCCD1}">
                <a14:hiddenFill xmlns:a14="http://schemas.microsoft.com/office/drawing/2010/main">
                  <a:solidFill>
                    <a:srgbClr val="FFFFFF"/>
                  </a:solidFill>
                </a14:hiddenFill>
              </a:ext>
            </a:extLst>
          </p:spPr>
        </p:pic>
        <p:grpSp>
          <p:nvGrpSpPr>
            <p:cNvPr id="43" name="Group 42">
              <a:extLst>
                <a:ext uri="{FF2B5EF4-FFF2-40B4-BE49-F238E27FC236}">
                  <a16:creationId xmlns:a16="http://schemas.microsoft.com/office/drawing/2014/main" id="{F58A4E6C-ED00-8043-9922-1ADD7E53D408}"/>
                </a:ext>
              </a:extLst>
            </p:cNvPr>
            <p:cNvGrpSpPr/>
            <p:nvPr/>
          </p:nvGrpSpPr>
          <p:grpSpPr>
            <a:xfrm>
              <a:off x="6253247" y="2160077"/>
              <a:ext cx="5067674" cy="3800757"/>
              <a:chOff x="6456556" y="2714547"/>
              <a:chExt cx="3657600" cy="2743201"/>
            </a:xfrm>
            <a:solidFill>
              <a:schemeClr val="tx1"/>
            </a:solidFill>
          </p:grpSpPr>
          <p:sp>
            <p:nvSpPr>
              <p:cNvPr id="50" name="Rectangle 49">
                <a:extLst>
                  <a:ext uri="{FF2B5EF4-FFF2-40B4-BE49-F238E27FC236}">
                    <a16:creationId xmlns:a16="http://schemas.microsoft.com/office/drawing/2014/main" id="{294B7C77-0E3E-894B-BA62-359BB16BE4E1}"/>
                  </a:ext>
                </a:extLst>
              </p:cNvPr>
              <p:cNvSpPr/>
              <p:nvPr/>
            </p:nvSpPr>
            <p:spPr>
              <a:xfrm>
                <a:off x="7364899" y="3635183"/>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p>
            </p:txBody>
          </p:sp>
          <p:sp>
            <p:nvSpPr>
              <p:cNvPr id="51" name="Rectangle 50">
                <a:extLst>
                  <a:ext uri="{FF2B5EF4-FFF2-40B4-BE49-F238E27FC236}">
                    <a16:creationId xmlns:a16="http://schemas.microsoft.com/office/drawing/2014/main" id="{710007E0-2DE0-774E-BF55-05AD2B4CED08}"/>
                  </a:ext>
                </a:extLst>
              </p:cNvPr>
              <p:cNvSpPr/>
              <p:nvPr/>
            </p:nvSpPr>
            <p:spPr>
              <a:xfrm>
                <a:off x="9197683" y="2714547"/>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Rectangle 51">
                <a:extLst>
                  <a:ext uri="{FF2B5EF4-FFF2-40B4-BE49-F238E27FC236}">
                    <a16:creationId xmlns:a16="http://schemas.microsoft.com/office/drawing/2014/main" id="{318911EA-B43C-9441-8CAF-D01D027427DA}"/>
                  </a:ext>
                </a:extLst>
              </p:cNvPr>
              <p:cNvSpPr/>
              <p:nvPr/>
            </p:nvSpPr>
            <p:spPr>
              <a:xfrm>
                <a:off x="7370344" y="2714547"/>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Rectangle 52">
                <a:extLst>
                  <a:ext uri="{FF2B5EF4-FFF2-40B4-BE49-F238E27FC236}">
                    <a16:creationId xmlns:a16="http://schemas.microsoft.com/office/drawing/2014/main" id="{43817734-A3EB-724C-B647-D379D9F37089}"/>
                  </a:ext>
                </a:extLst>
              </p:cNvPr>
              <p:cNvSpPr/>
              <p:nvPr/>
            </p:nvSpPr>
            <p:spPr>
              <a:xfrm>
                <a:off x="8285356" y="27145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A27A9D74-91E2-E041-8715-7DCECC4CC47E}"/>
                  </a:ext>
                </a:extLst>
              </p:cNvPr>
              <p:cNvSpPr/>
              <p:nvPr/>
            </p:nvSpPr>
            <p:spPr>
              <a:xfrm>
                <a:off x="6456556" y="36289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Rectangle 54">
                <a:extLst>
                  <a:ext uri="{FF2B5EF4-FFF2-40B4-BE49-F238E27FC236}">
                    <a16:creationId xmlns:a16="http://schemas.microsoft.com/office/drawing/2014/main" id="{F7DDF455-4128-B14A-8FE8-7A5E92FE9A53}"/>
                  </a:ext>
                </a:extLst>
              </p:cNvPr>
              <p:cNvSpPr/>
              <p:nvPr/>
            </p:nvSpPr>
            <p:spPr>
              <a:xfrm>
                <a:off x="6457592" y="2714547"/>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Rectangle 55">
                <a:extLst>
                  <a:ext uri="{FF2B5EF4-FFF2-40B4-BE49-F238E27FC236}">
                    <a16:creationId xmlns:a16="http://schemas.microsoft.com/office/drawing/2014/main" id="{49F63195-870E-FE43-8775-AEFB81FE96E2}"/>
                  </a:ext>
                </a:extLst>
              </p:cNvPr>
              <p:cNvSpPr/>
              <p:nvPr/>
            </p:nvSpPr>
            <p:spPr>
              <a:xfrm>
                <a:off x="8285356" y="36289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Rectangle 56">
                <a:extLst>
                  <a:ext uri="{FF2B5EF4-FFF2-40B4-BE49-F238E27FC236}">
                    <a16:creationId xmlns:a16="http://schemas.microsoft.com/office/drawing/2014/main" id="{394A851C-4426-9D4A-81F2-964EFD38F8E8}"/>
                  </a:ext>
                </a:extLst>
              </p:cNvPr>
              <p:cNvSpPr/>
              <p:nvPr/>
            </p:nvSpPr>
            <p:spPr>
              <a:xfrm>
                <a:off x="9199756" y="36289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B58F91A2-E879-9D4D-B771-17C9A832DF61}"/>
                  </a:ext>
                </a:extLst>
              </p:cNvPr>
              <p:cNvSpPr/>
              <p:nvPr/>
            </p:nvSpPr>
            <p:spPr>
              <a:xfrm>
                <a:off x="64565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CB54E28C-AC38-BE47-A34A-CE968856897E}"/>
                  </a:ext>
                </a:extLst>
              </p:cNvPr>
              <p:cNvSpPr/>
              <p:nvPr/>
            </p:nvSpPr>
            <p:spPr>
              <a:xfrm>
                <a:off x="73709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Rectangle 59">
                <a:extLst>
                  <a:ext uri="{FF2B5EF4-FFF2-40B4-BE49-F238E27FC236}">
                    <a16:creationId xmlns:a16="http://schemas.microsoft.com/office/drawing/2014/main" id="{AB3F7E21-A10C-6F47-9363-E03E0203AE85}"/>
                  </a:ext>
                </a:extLst>
              </p:cNvPr>
              <p:cNvSpPr/>
              <p:nvPr/>
            </p:nvSpPr>
            <p:spPr>
              <a:xfrm>
                <a:off x="82853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Rectangle 60">
                <a:extLst>
                  <a:ext uri="{FF2B5EF4-FFF2-40B4-BE49-F238E27FC236}">
                    <a16:creationId xmlns:a16="http://schemas.microsoft.com/office/drawing/2014/main" id="{D742C85D-5162-BC45-AF5F-EA4110D66585}"/>
                  </a:ext>
                </a:extLst>
              </p:cNvPr>
              <p:cNvSpPr/>
              <p:nvPr/>
            </p:nvSpPr>
            <p:spPr>
              <a:xfrm>
                <a:off x="91997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44" name="Picture 43">
              <a:extLst>
                <a:ext uri="{FF2B5EF4-FFF2-40B4-BE49-F238E27FC236}">
                  <a16:creationId xmlns:a16="http://schemas.microsoft.com/office/drawing/2014/main" id="{9DD517D2-A587-A34E-B939-06C8F4E2AD79}"/>
                </a:ext>
              </a:extLst>
            </p:cNvPr>
            <p:cNvPicPr>
              <a:picLocks noChangeAspect="1"/>
            </p:cNvPicPr>
            <p:nvPr/>
          </p:nvPicPr>
          <p:blipFill>
            <a:blip r:embed="rId5"/>
            <a:stretch>
              <a:fillRect/>
            </a:stretch>
          </p:blipFill>
          <p:spPr>
            <a:xfrm>
              <a:off x="10165337" y="3636708"/>
              <a:ext cx="941527" cy="826430"/>
            </a:xfrm>
            <a:prstGeom prst="rect">
              <a:avLst/>
            </a:prstGeom>
          </p:spPr>
        </p:pic>
        <p:sp>
          <p:nvSpPr>
            <p:cNvPr id="45" name="Rectangle 44">
              <a:extLst>
                <a:ext uri="{FF2B5EF4-FFF2-40B4-BE49-F238E27FC236}">
                  <a16:creationId xmlns:a16="http://schemas.microsoft.com/office/drawing/2014/main" id="{E504C8D2-2909-6A47-867F-C166BBD6B179}"/>
                </a:ext>
              </a:extLst>
            </p:cNvPr>
            <p:cNvSpPr/>
            <p:nvPr/>
          </p:nvSpPr>
          <p:spPr>
            <a:xfrm>
              <a:off x="10787652" y="3506633"/>
              <a:ext cx="431528" cy="369332"/>
            </a:xfrm>
            <a:prstGeom prst="rect">
              <a:avLst/>
            </a:prstGeom>
            <a:solidFill>
              <a:schemeClr val="accent2"/>
            </a:solidFill>
            <a:ln w="38100">
              <a:solidFill>
                <a:schemeClr val="accent1">
                  <a:shade val="50000"/>
                </a:schemeClr>
              </a:solidFill>
            </a:ln>
          </p:spPr>
          <p:txBody>
            <a:bodyPr wrap="none">
              <a:spAutoFit/>
            </a:bodyPr>
            <a:lstStyle/>
            <a:p>
              <a:r>
                <a:rPr lang="en-US" dirty="0"/>
                <a:t>–1</a:t>
              </a:r>
            </a:p>
          </p:txBody>
        </p:sp>
        <p:pic>
          <p:nvPicPr>
            <p:cNvPr id="46" name="Picture 45">
              <a:extLst>
                <a:ext uri="{FF2B5EF4-FFF2-40B4-BE49-F238E27FC236}">
                  <a16:creationId xmlns:a16="http://schemas.microsoft.com/office/drawing/2014/main" id="{D67A7FEE-58F7-C94B-A1C0-6E85AACD89DD}"/>
                </a:ext>
              </a:extLst>
            </p:cNvPr>
            <p:cNvPicPr>
              <a:picLocks noChangeAspect="1"/>
            </p:cNvPicPr>
            <p:nvPr/>
          </p:nvPicPr>
          <p:blipFill>
            <a:blip r:embed="rId5"/>
            <a:stretch>
              <a:fillRect/>
            </a:stretch>
          </p:blipFill>
          <p:spPr>
            <a:xfrm>
              <a:off x="7576993" y="3732787"/>
              <a:ext cx="968790" cy="850360"/>
            </a:xfrm>
            <a:prstGeom prst="rect">
              <a:avLst/>
            </a:prstGeom>
          </p:spPr>
        </p:pic>
        <p:sp>
          <p:nvSpPr>
            <p:cNvPr id="47" name="Rectangle 46">
              <a:extLst>
                <a:ext uri="{FF2B5EF4-FFF2-40B4-BE49-F238E27FC236}">
                  <a16:creationId xmlns:a16="http://schemas.microsoft.com/office/drawing/2014/main" id="{DC8F2D92-D130-8847-B7A9-A7069EF46CD7}"/>
                </a:ext>
              </a:extLst>
            </p:cNvPr>
            <p:cNvSpPr/>
            <p:nvPr/>
          </p:nvSpPr>
          <p:spPr>
            <a:xfrm>
              <a:off x="8224245" y="3506633"/>
              <a:ext cx="431528" cy="369332"/>
            </a:xfrm>
            <a:prstGeom prst="rect">
              <a:avLst/>
            </a:prstGeom>
            <a:solidFill>
              <a:schemeClr val="accent2"/>
            </a:solidFill>
            <a:ln w="38100">
              <a:solidFill>
                <a:schemeClr val="accent1">
                  <a:shade val="50000"/>
                </a:schemeClr>
              </a:solidFill>
            </a:ln>
          </p:spPr>
          <p:txBody>
            <a:bodyPr wrap="none">
              <a:spAutoFit/>
            </a:bodyPr>
            <a:lstStyle/>
            <a:p>
              <a:r>
                <a:rPr lang="en-US" dirty="0"/>
                <a:t>–1</a:t>
              </a:r>
            </a:p>
          </p:txBody>
        </p:sp>
        <p:pic>
          <p:nvPicPr>
            <p:cNvPr id="48" name="Picture 47">
              <a:extLst>
                <a:ext uri="{FF2B5EF4-FFF2-40B4-BE49-F238E27FC236}">
                  <a16:creationId xmlns:a16="http://schemas.microsoft.com/office/drawing/2014/main" id="{54FB772A-B959-5541-9716-434912E317AE}"/>
                </a:ext>
              </a:extLst>
            </p:cNvPr>
            <p:cNvPicPr>
              <a:picLocks noChangeAspect="1"/>
            </p:cNvPicPr>
            <p:nvPr/>
          </p:nvPicPr>
          <p:blipFill>
            <a:blip r:embed="rId6"/>
            <a:stretch>
              <a:fillRect/>
            </a:stretch>
          </p:blipFill>
          <p:spPr>
            <a:xfrm>
              <a:off x="10104965" y="2252033"/>
              <a:ext cx="1153898" cy="1153898"/>
            </a:xfrm>
            <a:prstGeom prst="rect">
              <a:avLst/>
            </a:prstGeom>
          </p:spPr>
        </p:pic>
        <p:sp>
          <p:nvSpPr>
            <p:cNvPr id="49" name="Rectangle 48">
              <a:extLst>
                <a:ext uri="{FF2B5EF4-FFF2-40B4-BE49-F238E27FC236}">
                  <a16:creationId xmlns:a16="http://schemas.microsoft.com/office/drawing/2014/main" id="{B05A6A0E-0A03-384A-99B5-91AAE396C3BC}"/>
                </a:ext>
              </a:extLst>
            </p:cNvPr>
            <p:cNvSpPr/>
            <p:nvPr/>
          </p:nvSpPr>
          <p:spPr>
            <a:xfrm>
              <a:off x="10787652" y="2239714"/>
              <a:ext cx="447558" cy="369332"/>
            </a:xfrm>
            <a:prstGeom prst="rect">
              <a:avLst/>
            </a:prstGeom>
            <a:solidFill>
              <a:schemeClr val="accent5"/>
            </a:solidFill>
            <a:ln w="38100">
              <a:solidFill>
                <a:schemeClr val="accent1">
                  <a:shade val="50000"/>
                </a:schemeClr>
              </a:solidFill>
            </a:ln>
          </p:spPr>
          <p:txBody>
            <a:bodyPr wrap="none">
              <a:spAutoFit/>
            </a:bodyPr>
            <a:lstStyle/>
            <a:p>
              <a:r>
                <a:rPr lang="en-US" dirty="0"/>
                <a:t>+1</a:t>
              </a:r>
            </a:p>
          </p:txBody>
        </p:sp>
      </p:grpSp>
      <p:pic>
        <p:nvPicPr>
          <p:cNvPr id="62" name="Picture 61">
            <a:extLst>
              <a:ext uri="{FF2B5EF4-FFF2-40B4-BE49-F238E27FC236}">
                <a16:creationId xmlns:a16="http://schemas.microsoft.com/office/drawing/2014/main" id="{CBBCFA3F-6ACD-404C-8CDF-6BB1F78CAE35}"/>
              </a:ext>
            </a:extLst>
          </p:cNvPr>
          <p:cNvPicPr>
            <a:picLocks noChangeAspect="1"/>
          </p:cNvPicPr>
          <p:nvPr/>
        </p:nvPicPr>
        <p:blipFill>
          <a:blip r:embed="rId7"/>
          <a:stretch>
            <a:fillRect/>
          </a:stretch>
        </p:blipFill>
        <p:spPr>
          <a:xfrm>
            <a:off x="6435333" y="3426996"/>
            <a:ext cx="1043985" cy="1241006"/>
          </a:xfrm>
          <a:prstGeom prst="rect">
            <a:avLst/>
          </a:prstGeom>
        </p:spPr>
      </p:pic>
    </p:spTree>
    <p:extLst>
      <p:ext uri="{BB962C8B-B14F-4D97-AF65-F5344CB8AC3E}">
        <p14:creationId xmlns:p14="http://schemas.microsoft.com/office/powerpoint/2010/main" val="12889150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6431BD-0419-F14C-A246-9B88DB2ED0EE}"/>
              </a:ext>
            </a:extLst>
          </p:cNvPr>
          <p:cNvSpPr>
            <a:spLocks noGrp="1"/>
          </p:cNvSpPr>
          <p:nvPr>
            <p:ph type="title" idx="4294967295"/>
          </p:nvPr>
        </p:nvSpPr>
        <p:spPr>
          <a:xfrm>
            <a:off x="0" y="365125"/>
            <a:ext cx="10953750" cy="771525"/>
          </a:xfrm>
        </p:spPr>
        <p:txBody>
          <a:bodyPr/>
          <a:lstStyle/>
          <a:p>
            <a:r>
              <a:rPr lang="en-US" dirty="0"/>
              <a:t>Example Hyperdrive MDP</a:t>
            </a:r>
          </a:p>
        </p:txBody>
      </p:sp>
      <p:sp>
        <p:nvSpPr>
          <p:cNvPr id="18" name="TextBox 17">
            <a:extLst>
              <a:ext uri="{FF2B5EF4-FFF2-40B4-BE49-F238E27FC236}">
                <a16:creationId xmlns:a16="http://schemas.microsoft.com/office/drawing/2014/main" id="{FD9138A3-B742-4A42-AA9B-FF5E61ADCF65}"/>
              </a:ext>
            </a:extLst>
          </p:cNvPr>
          <p:cNvSpPr txBox="1"/>
          <p:nvPr/>
        </p:nvSpPr>
        <p:spPr>
          <a:xfrm>
            <a:off x="6520543" y="5878286"/>
            <a:ext cx="184731" cy="369332"/>
          </a:xfrm>
          <a:prstGeom prst="rect">
            <a:avLst/>
          </a:prstGeom>
          <a:noFill/>
        </p:spPr>
        <p:txBody>
          <a:bodyPr wrap="none" rtlCol="0">
            <a:spAutoFit/>
          </a:bodyPr>
          <a:lstStyle/>
          <a:p>
            <a:endParaRPr lang="en-US" dirty="0"/>
          </a:p>
        </p:txBody>
      </p:sp>
      <p:sp>
        <p:nvSpPr>
          <p:cNvPr id="20" name="Rectangle 19">
            <a:extLst>
              <a:ext uri="{FF2B5EF4-FFF2-40B4-BE49-F238E27FC236}">
                <a16:creationId xmlns:a16="http://schemas.microsoft.com/office/drawing/2014/main" id="{1A6BD995-657B-E74F-AF72-EA75E7F60755}"/>
              </a:ext>
            </a:extLst>
          </p:cNvPr>
          <p:cNvSpPr/>
          <p:nvPr/>
        </p:nvSpPr>
        <p:spPr>
          <a:xfrm>
            <a:off x="424543" y="1463771"/>
            <a:ext cx="6096000" cy="1477328"/>
          </a:xfrm>
          <a:prstGeom prst="rect">
            <a:avLst/>
          </a:prstGeom>
        </p:spPr>
        <p:txBody>
          <a:bodyPr>
            <a:spAutoFit/>
          </a:bodyPr>
          <a:lstStyle/>
          <a:p>
            <a:pPr>
              <a:buClrTx/>
            </a:pPr>
            <a:r>
              <a:rPr lang="en-US" dirty="0">
                <a:latin typeface="Calibri"/>
                <a:cs typeface="Calibri"/>
              </a:rPr>
              <a:t>The Millennium Falcon needs to travel far far away, quickly</a:t>
            </a:r>
          </a:p>
          <a:p>
            <a:pPr>
              <a:buClrTx/>
            </a:pPr>
            <a:r>
              <a:rPr lang="en-US" dirty="0">
                <a:latin typeface="Calibri"/>
                <a:cs typeface="Calibri"/>
              </a:rPr>
              <a:t>Three states: </a:t>
            </a:r>
            <a:r>
              <a:rPr lang="en-US" dirty="0">
                <a:solidFill>
                  <a:srgbClr val="00B0F0"/>
                </a:solidFill>
                <a:latin typeface="Calibri"/>
                <a:cs typeface="Calibri"/>
              </a:rPr>
              <a:t>Cruising</a:t>
            </a:r>
            <a:r>
              <a:rPr lang="en-US" dirty="0">
                <a:latin typeface="Calibri"/>
                <a:cs typeface="Calibri"/>
              </a:rPr>
              <a:t>, </a:t>
            </a:r>
            <a:r>
              <a:rPr lang="en-US" dirty="0">
                <a:solidFill>
                  <a:srgbClr val="7F2727"/>
                </a:solidFill>
                <a:latin typeface="Calibri"/>
                <a:cs typeface="Calibri"/>
              </a:rPr>
              <a:t>Hyperspace</a:t>
            </a:r>
            <a:r>
              <a:rPr lang="en-US" dirty="0">
                <a:latin typeface="Calibri"/>
                <a:cs typeface="Calibri"/>
              </a:rPr>
              <a:t>, Crashed</a:t>
            </a:r>
          </a:p>
          <a:p>
            <a:pPr>
              <a:buClrTx/>
            </a:pPr>
            <a:r>
              <a:rPr lang="en-US" dirty="0">
                <a:latin typeface="Calibri"/>
                <a:cs typeface="Calibri"/>
              </a:rPr>
              <a:t>Two actions: </a:t>
            </a:r>
            <a:r>
              <a:rPr lang="en-US" i="1" dirty="0">
                <a:latin typeface="Calibri"/>
                <a:cs typeface="Calibri"/>
              </a:rPr>
              <a:t>Maintain speed</a:t>
            </a:r>
            <a:r>
              <a:rPr lang="en-US" dirty="0">
                <a:latin typeface="Calibri"/>
                <a:cs typeface="Calibri"/>
              </a:rPr>
              <a:t>, </a:t>
            </a:r>
            <a:r>
              <a:rPr lang="en-US" i="1" dirty="0">
                <a:solidFill>
                  <a:srgbClr val="C00000"/>
                </a:solidFill>
                <a:latin typeface="Calibri"/>
                <a:cs typeface="Calibri"/>
              </a:rPr>
              <a:t>Punch it</a:t>
            </a:r>
            <a:endParaRPr lang="en-US" i="1" dirty="0">
              <a:solidFill>
                <a:srgbClr val="0000FF"/>
              </a:solidFill>
              <a:latin typeface="Calibri"/>
              <a:cs typeface="Calibri"/>
            </a:endParaRPr>
          </a:p>
          <a:p>
            <a:pPr>
              <a:buClrTx/>
            </a:pPr>
            <a:r>
              <a:rPr lang="en-US" dirty="0">
                <a:latin typeface="Calibri"/>
                <a:cs typeface="Calibri"/>
              </a:rPr>
              <a:t>Going faster gets double reward</a:t>
            </a:r>
          </a:p>
          <a:p>
            <a:endParaRPr lang="en-US" dirty="0">
              <a:latin typeface="Calibri"/>
              <a:cs typeface="Calibri"/>
            </a:endParaRPr>
          </a:p>
        </p:txBody>
      </p:sp>
      <p:grpSp>
        <p:nvGrpSpPr>
          <p:cNvPr id="52" name="Group 51">
            <a:extLst>
              <a:ext uri="{FF2B5EF4-FFF2-40B4-BE49-F238E27FC236}">
                <a16:creationId xmlns:a16="http://schemas.microsoft.com/office/drawing/2014/main" id="{02225EFE-F013-1441-9B81-AD7B7EF43B87}"/>
              </a:ext>
            </a:extLst>
          </p:cNvPr>
          <p:cNvGrpSpPr/>
          <p:nvPr/>
        </p:nvGrpSpPr>
        <p:grpSpPr>
          <a:xfrm>
            <a:off x="897171" y="2139567"/>
            <a:ext cx="10397658" cy="4270022"/>
            <a:chOff x="1210142" y="2130333"/>
            <a:chExt cx="10397658" cy="4270022"/>
          </a:xfrm>
        </p:grpSpPr>
        <p:grpSp>
          <p:nvGrpSpPr>
            <p:cNvPr id="53" name="Group 52">
              <a:extLst>
                <a:ext uri="{FF2B5EF4-FFF2-40B4-BE49-F238E27FC236}">
                  <a16:creationId xmlns:a16="http://schemas.microsoft.com/office/drawing/2014/main" id="{D0CB6B46-17C5-B241-BD0A-8009AB8606FD}"/>
                </a:ext>
              </a:extLst>
            </p:cNvPr>
            <p:cNvGrpSpPr/>
            <p:nvPr/>
          </p:nvGrpSpPr>
          <p:grpSpPr>
            <a:xfrm>
              <a:off x="1210142" y="2130333"/>
              <a:ext cx="10397658" cy="4270022"/>
              <a:chOff x="1210142" y="2130333"/>
              <a:chExt cx="10397658" cy="4270022"/>
            </a:xfrm>
          </p:grpSpPr>
          <p:sp>
            <p:nvSpPr>
              <p:cNvPr id="61" name="TextBox 60">
                <a:extLst>
                  <a:ext uri="{FF2B5EF4-FFF2-40B4-BE49-F238E27FC236}">
                    <a16:creationId xmlns:a16="http://schemas.microsoft.com/office/drawing/2014/main" id="{EFBC9559-6857-9F4F-BAA8-628EE12D8A12}"/>
                  </a:ext>
                </a:extLst>
              </p:cNvPr>
              <p:cNvSpPr txBox="1"/>
              <p:nvPr/>
            </p:nvSpPr>
            <p:spPr>
              <a:xfrm>
                <a:off x="1981200" y="5411688"/>
                <a:ext cx="2286000" cy="400110"/>
              </a:xfrm>
              <a:prstGeom prst="rect">
                <a:avLst/>
              </a:prstGeom>
              <a:noFill/>
            </p:spPr>
            <p:txBody>
              <a:bodyPr wrap="square" rtlCol="0">
                <a:spAutoFit/>
              </a:bodyPr>
              <a:lstStyle/>
              <a:p>
                <a:pPr algn="ctr"/>
                <a:r>
                  <a:rPr lang="en-US" sz="2000" b="1" dirty="0">
                    <a:latin typeface="Calibri"/>
                    <a:cs typeface="Calibri"/>
                  </a:rPr>
                  <a:t>Cruising</a:t>
                </a:r>
              </a:p>
            </p:txBody>
          </p:sp>
          <p:sp>
            <p:nvSpPr>
              <p:cNvPr id="62" name="TextBox 61">
                <a:extLst>
                  <a:ext uri="{FF2B5EF4-FFF2-40B4-BE49-F238E27FC236}">
                    <a16:creationId xmlns:a16="http://schemas.microsoft.com/office/drawing/2014/main" id="{93C397FC-A852-8345-B1C1-6B21836B8BE4}"/>
                  </a:ext>
                </a:extLst>
              </p:cNvPr>
              <p:cNvSpPr txBox="1"/>
              <p:nvPr/>
            </p:nvSpPr>
            <p:spPr>
              <a:xfrm>
                <a:off x="5947498" y="4263079"/>
                <a:ext cx="2286000" cy="400110"/>
              </a:xfrm>
              <a:prstGeom prst="rect">
                <a:avLst/>
              </a:prstGeom>
              <a:noFill/>
            </p:spPr>
            <p:txBody>
              <a:bodyPr wrap="square" rtlCol="0">
                <a:spAutoFit/>
              </a:bodyPr>
              <a:lstStyle/>
              <a:p>
                <a:pPr algn="ctr"/>
                <a:r>
                  <a:rPr lang="en-US" sz="2000" b="1" dirty="0">
                    <a:latin typeface="Calibri"/>
                    <a:cs typeface="Calibri"/>
                  </a:rPr>
                  <a:t>Hyperspace</a:t>
                </a:r>
              </a:p>
            </p:txBody>
          </p:sp>
          <p:sp>
            <p:nvSpPr>
              <p:cNvPr id="63" name="TextBox 62">
                <a:extLst>
                  <a:ext uri="{FF2B5EF4-FFF2-40B4-BE49-F238E27FC236}">
                    <a16:creationId xmlns:a16="http://schemas.microsoft.com/office/drawing/2014/main" id="{24DAAB39-86D3-1142-A3B9-156AA00E42A6}"/>
                  </a:ext>
                </a:extLst>
              </p:cNvPr>
              <p:cNvSpPr txBox="1"/>
              <p:nvPr/>
            </p:nvSpPr>
            <p:spPr>
              <a:xfrm>
                <a:off x="9321800" y="6000245"/>
                <a:ext cx="2286000" cy="400110"/>
              </a:xfrm>
              <a:prstGeom prst="rect">
                <a:avLst/>
              </a:prstGeom>
              <a:noFill/>
            </p:spPr>
            <p:txBody>
              <a:bodyPr wrap="square" rtlCol="0">
                <a:spAutoFit/>
              </a:bodyPr>
              <a:lstStyle/>
              <a:p>
                <a:pPr algn="ctr"/>
                <a:r>
                  <a:rPr lang="en-US" sz="2000" b="1" dirty="0">
                    <a:latin typeface="Calibri"/>
                    <a:cs typeface="Calibri"/>
                  </a:rPr>
                  <a:t>Crashed</a:t>
                </a:r>
              </a:p>
            </p:txBody>
          </p:sp>
          <p:cxnSp>
            <p:nvCxnSpPr>
              <p:cNvPr id="64" name="Curved Connector 63">
                <a:extLst>
                  <a:ext uri="{FF2B5EF4-FFF2-40B4-BE49-F238E27FC236}">
                    <a16:creationId xmlns:a16="http://schemas.microsoft.com/office/drawing/2014/main" id="{1A96BC9B-33DA-114F-85F5-2D14354EFAF2}"/>
                  </a:ext>
                </a:extLst>
              </p:cNvPr>
              <p:cNvCxnSpPr>
                <a:cxnSpLocks/>
              </p:cNvCxnSpPr>
              <p:nvPr/>
            </p:nvCxnSpPr>
            <p:spPr>
              <a:xfrm flipH="1">
                <a:off x="3191047" y="4798678"/>
                <a:ext cx="1219200" cy="990720"/>
              </a:xfrm>
              <a:prstGeom prst="curvedConnector4">
                <a:avLst>
                  <a:gd name="adj1" fmla="val -18750"/>
                  <a:gd name="adj2" fmla="val 153572"/>
                </a:avLst>
              </a:prstGeom>
              <a:ln w="76200">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5" name="Curved Connector 12">
                <a:extLst>
                  <a:ext uri="{FF2B5EF4-FFF2-40B4-BE49-F238E27FC236}">
                    <a16:creationId xmlns:a16="http://schemas.microsoft.com/office/drawing/2014/main" id="{AE3803A3-0DE2-2042-9FCA-2894EF6FC72F}"/>
                  </a:ext>
                </a:extLst>
              </p:cNvPr>
              <p:cNvCxnSpPr>
                <a:cxnSpLocks/>
              </p:cNvCxnSpPr>
              <p:nvPr/>
            </p:nvCxnSpPr>
            <p:spPr>
              <a:xfrm flipV="1">
                <a:off x="4423498" y="4597873"/>
                <a:ext cx="2667000" cy="190500"/>
              </a:xfrm>
              <a:prstGeom prst="curvedConnector2">
                <a:avLst/>
              </a:prstGeom>
              <a:ln w="76200">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7E74C242-E84C-C445-9A7E-6E6FF60306BB}"/>
                  </a:ext>
                </a:extLst>
              </p:cNvPr>
              <p:cNvSpPr txBox="1"/>
              <p:nvPr/>
            </p:nvSpPr>
            <p:spPr>
              <a:xfrm>
                <a:off x="4715046" y="4836778"/>
                <a:ext cx="1046981" cy="369332"/>
              </a:xfrm>
              <a:prstGeom prst="rect">
                <a:avLst/>
              </a:prstGeom>
              <a:noFill/>
            </p:spPr>
            <p:txBody>
              <a:bodyPr wrap="square" rtlCol="0">
                <a:spAutoFit/>
              </a:bodyPr>
              <a:lstStyle/>
              <a:p>
                <a:r>
                  <a:rPr lang="en-US" i="1" dirty="0">
                    <a:solidFill>
                      <a:srgbClr val="C00000"/>
                    </a:solidFill>
                    <a:latin typeface="Calibri"/>
                    <a:cs typeface="Calibri"/>
                  </a:rPr>
                  <a:t>Punch It</a:t>
                </a:r>
              </a:p>
            </p:txBody>
          </p:sp>
          <p:cxnSp>
            <p:nvCxnSpPr>
              <p:cNvPr id="67" name="Curved Connector 12">
                <a:extLst>
                  <a:ext uri="{FF2B5EF4-FFF2-40B4-BE49-F238E27FC236}">
                    <a16:creationId xmlns:a16="http://schemas.microsoft.com/office/drawing/2014/main" id="{EF29ADA3-7AAA-6945-8472-DC2A78B79B05}"/>
                  </a:ext>
                </a:extLst>
              </p:cNvPr>
              <p:cNvCxnSpPr>
                <a:cxnSpLocks/>
              </p:cNvCxnSpPr>
              <p:nvPr/>
            </p:nvCxnSpPr>
            <p:spPr>
              <a:xfrm rot="16200000" flipH="1">
                <a:off x="8096250" y="1912382"/>
                <a:ext cx="1447800" cy="3086100"/>
              </a:xfrm>
              <a:prstGeom prst="curvedConnector4">
                <a:avLst>
                  <a:gd name="adj1" fmla="val -15789"/>
                  <a:gd name="adj2" fmla="val 105099"/>
                </a:avLst>
              </a:prstGeom>
              <a:ln w="76200">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745D746C-750C-924B-8F50-B8DAD00926A4}"/>
                  </a:ext>
                </a:extLst>
              </p:cNvPr>
              <p:cNvSpPr txBox="1"/>
              <p:nvPr/>
            </p:nvSpPr>
            <p:spPr>
              <a:xfrm>
                <a:off x="9135056" y="2130333"/>
                <a:ext cx="1070536" cy="646331"/>
              </a:xfrm>
              <a:prstGeom prst="rect">
                <a:avLst/>
              </a:prstGeom>
              <a:noFill/>
            </p:spPr>
            <p:txBody>
              <a:bodyPr wrap="square" rtlCol="0">
                <a:spAutoFit/>
              </a:bodyPr>
              <a:lstStyle/>
              <a:p>
                <a:r>
                  <a:rPr lang="en-US" i="1" dirty="0">
                    <a:solidFill>
                      <a:srgbClr val="C00000"/>
                    </a:solidFill>
                    <a:latin typeface="Calibri"/>
                    <a:cs typeface="Calibri"/>
                  </a:rPr>
                  <a:t>Punch It</a:t>
                </a:r>
              </a:p>
              <a:p>
                <a:endParaRPr lang="en-US" i="1" dirty="0">
                  <a:solidFill>
                    <a:srgbClr val="C00000"/>
                  </a:solidFill>
                  <a:latin typeface="Calibri"/>
                  <a:cs typeface="Calibri"/>
                </a:endParaRPr>
              </a:p>
            </p:txBody>
          </p:sp>
          <p:cxnSp>
            <p:nvCxnSpPr>
              <p:cNvPr id="69" name="Curved Connector 12">
                <a:extLst>
                  <a:ext uri="{FF2B5EF4-FFF2-40B4-BE49-F238E27FC236}">
                    <a16:creationId xmlns:a16="http://schemas.microsoft.com/office/drawing/2014/main" id="{7A56E81F-4F7E-7E4B-A5B0-359A06046453}"/>
                  </a:ext>
                </a:extLst>
              </p:cNvPr>
              <p:cNvCxnSpPr>
                <a:cxnSpLocks/>
              </p:cNvCxnSpPr>
              <p:nvPr/>
            </p:nvCxnSpPr>
            <p:spPr>
              <a:xfrm rot="10800000" flipH="1" flipV="1">
                <a:off x="2353142" y="4701289"/>
                <a:ext cx="152400" cy="190500"/>
              </a:xfrm>
              <a:prstGeom prst="curvedConnector4">
                <a:avLst>
                  <a:gd name="adj1" fmla="val -635217"/>
                  <a:gd name="adj2" fmla="val 482610"/>
                </a:avLst>
              </a:prstGeom>
              <a:ln w="76200">
                <a:solidFill>
                  <a:schemeClr val="accent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0" name="Curved Connector 12">
                <a:extLst>
                  <a:ext uri="{FF2B5EF4-FFF2-40B4-BE49-F238E27FC236}">
                    <a16:creationId xmlns:a16="http://schemas.microsoft.com/office/drawing/2014/main" id="{C0DD3261-90B7-5344-A2E2-D76223377271}"/>
                  </a:ext>
                </a:extLst>
              </p:cNvPr>
              <p:cNvCxnSpPr>
                <a:cxnSpLocks/>
                <a:endCxn id="54" idx="0"/>
              </p:cNvCxnSpPr>
              <p:nvPr/>
            </p:nvCxnSpPr>
            <p:spPr>
              <a:xfrm rot="10800000" flipV="1">
                <a:off x="3826309" y="3541936"/>
                <a:ext cx="1985690" cy="290281"/>
              </a:xfrm>
              <a:prstGeom prst="curvedConnector2">
                <a:avLst/>
              </a:prstGeom>
              <a:ln w="76200">
                <a:solidFill>
                  <a:schemeClr val="accent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2F1C76FD-46D4-8348-8DE3-72751CC132F4}"/>
                  </a:ext>
                </a:extLst>
              </p:cNvPr>
              <p:cNvSpPr txBox="1"/>
              <p:nvPr/>
            </p:nvSpPr>
            <p:spPr>
              <a:xfrm>
                <a:off x="1254125" y="4300410"/>
                <a:ext cx="1063641" cy="369332"/>
              </a:xfrm>
              <a:prstGeom prst="rect">
                <a:avLst/>
              </a:prstGeom>
              <a:noFill/>
            </p:spPr>
            <p:txBody>
              <a:bodyPr wrap="square" rtlCol="0">
                <a:spAutoFit/>
              </a:bodyPr>
              <a:lstStyle/>
              <a:p>
                <a:r>
                  <a:rPr lang="en-US" i="1" dirty="0">
                    <a:solidFill>
                      <a:schemeClr val="accent2"/>
                    </a:solidFill>
                    <a:latin typeface="Calibri"/>
                    <a:cs typeface="Calibri"/>
                  </a:rPr>
                  <a:t>Maintain</a:t>
                </a:r>
              </a:p>
            </p:txBody>
          </p:sp>
          <p:sp>
            <p:nvSpPr>
              <p:cNvPr id="72" name="TextBox 71">
                <a:extLst>
                  <a:ext uri="{FF2B5EF4-FFF2-40B4-BE49-F238E27FC236}">
                    <a16:creationId xmlns:a16="http://schemas.microsoft.com/office/drawing/2014/main" id="{8C77F430-5E94-FF48-9D8B-CFF872B391A6}"/>
                  </a:ext>
                </a:extLst>
              </p:cNvPr>
              <p:cNvSpPr txBox="1"/>
              <p:nvPr/>
            </p:nvSpPr>
            <p:spPr>
              <a:xfrm>
                <a:off x="4240383" y="3112532"/>
                <a:ext cx="1082729" cy="369332"/>
              </a:xfrm>
              <a:prstGeom prst="rect">
                <a:avLst/>
              </a:prstGeom>
              <a:noFill/>
            </p:spPr>
            <p:txBody>
              <a:bodyPr wrap="square" rtlCol="0">
                <a:spAutoFit/>
              </a:bodyPr>
              <a:lstStyle/>
              <a:p>
                <a:r>
                  <a:rPr lang="en-US" i="1" dirty="0">
                    <a:solidFill>
                      <a:schemeClr val="accent2"/>
                    </a:solidFill>
                    <a:latin typeface="Calibri"/>
                    <a:cs typeface="Calibri"/>
                  </a:rPr>
                  <a:t>Maintain</a:t>
                </a:r>
              </a:p>
            </p:txBody>
          </p:sp>
          <p:cxnSp>
            <p:nvCxnSpPr>
              <p:cNvPr id="73" name="Curved Connector 12">
                <a:extLst>
                  <a:ext uri="{FF2B5EF4-FFF2-40B4-BE49-F238E27FC236}">
                    <a16:creationId xmlns:a16="http://schemas.microsoft.com/office/drawing/2014/main" id="{18E621BF-AE95-8643-B51F-8AC34B548876}"/>
                  </a:ext>
                </a:extLst>
              </p:cNvPr>
              <p:cNvCxnSpPr>
                <a:cxnSpLocks/>
              </p:cNvCxnSpPr>
              <p:nvPr/>
            </p:nvCxnSpPr>
            <p:spPr>
              <a:xfrm rot="16200000" flipH="1" flipV="1">
                <a:off x="5861290" y="3377221"/>
                <a:ext cx="152400" cy="190500"/>
              </a:xfrm>
              <a:prstGeom prst="curvedConnector4">
                <a:avLst>
                  <a:gd name="adj1" fmla="val -845607"/>
                  <a:gd name="adj2" fmla="val 482610"/>
                </a:avLst>
              </a:prstGeom>
              <a:ln w="76200">
                <a:solidFill>
                  <a:schemeClr val="accent2"/>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32DB190B-BBB5-A54E-936A-79278A6653AB}"/>
                  </a:ext>
                </a:extLst>
              </p:cNvPr>
              <p:cNvSpPr txBox="1"/>
              <p:nvPr/>
            </p:nvSpPr>
            <p:spPr>
              <a:xfrm>
                <a:off x="4611578" y="3790352"/>
                <a:ext cx="609600" cy="369332"/>
              </a:xfrm>
              <a:prstGeom prst="rect">
                <a:avLst/>
              </a:prstGeom>
              <a:noFill/>
            </p:spPr>
            <p:txBody>
              <a:bodyPr wrap="square" rtlCol="0">
                <a:spAutoFit/>
              </a:bodyPr>
              <a:lstStyle/>
              <a:p>
                <a:r>
                  <a:rPr lang="en-US" dirty="0">
                    <a:solidFill>
                      <a:schemeClr val="accent2"/>
                    </a:solidFill>
                    <a:latin typeface="Calibri"/>
                    <a:cs typeface="Calibri"/>
                  </a:rPr>
                  <a:t>0.5 </a:t>
                </a:r>
              </a:p>
            </p:txBody>
          </p:sp>
          <p:sp>
            <p:nvSpPr>
              <p:cNvPr id="75" name="TextBox 74">
                <a:extLst>
                  <a:ext uri="{FF2B5EF4-FFF2-40B4-BE49-F238E27FC236}">
                    <a16:creationId xmlns:a16="http://schemas.microsoft.com/office/drawing/2014/main" id="{D4421611-C91A-3A42-9278-77285BE398FE}"/>
                  </a:ext>
                </a:extLst>
              </p:cNvPr>
              <p:cNvSpPr txBox="1"/>
              <p:nvPr/>
            </p:nvSpPr>
            <p:spPr>
              <a:xfrm>
                <a:off x="4713512" y="2286000"/>
                <a:ext cx="609600" cy="369332"/>
              </a:xfrm>
              <a:prstGeom prst="rect">
                <a:avLst/>
              </a:prstGeom>
              <a:noFill/>
            </p:spPr>
            <p:txBody>
              <a:bodyPr wrap="square" rtlCol="0">
                <a:spAutoFit/>
              </a:bodyPr>
              <a:lstStyle/>
              <a:p>
                <a:r>
                  <a:rPr lang="en-US">
                    <a:solidFill>
                      <a:schemeClr val="accent2"/>
                    </a:solidFill>
                    <a:latin typeface="Calibri"/>
                    <a:cs typeface="Calibri"/>
                  </a:rPr>
                  <a:t>0.5 </a:t>
                </a:r>
              </a:p>
            </p:txBody>
          </p:sp>
          <p:sp>
            <p:nvSpPr>
              <p:cNvPr id="76" name="TextBox 75">
                <a:extLst>
                  <a:ext uri="{FF2B5EF4-FFF2-40B4-BE49-F238E27FC236}">
                    <a16:creationId xmlns:a16="http://schemas.microsoft.com/office/drawing/2014/main" id="{D1091DA4-D8A5-0343-9706-C2255E8F8ACF}"/>
                  </a:ext>
                </a:extLst>
              </p:cNvPr>
              <p:cNvSpPr txBox="1"/>
              <p:nvPr/>
            </p:nvSpPr>
            <p:spPr>
              <a:xfrm>
                <a:off x="4715047" y="5381846"/>
                <a:ext cx="609600" cy="369332"/>
              </a:xfrm>
              <a:prstGeom prst="rect">
                <a:avLst/>
              </a:prstGeom>
              <a:noFill/>
            </p:spPr>
            <p:txBody>
              <a:bodyPr wrap="square" rtlCol="0">
                <a:spAutoFit/>
              </a:bodyPr>
              <a:lstStyle/>
              <a:p>
                <a:r>
                  <a:rPr lang="en-US">
                    <a:solidFill>
                      <a:srgbClr val="C00000"/>
                    </a:solidFill>
                    <a:latin typeface="Calibri"/>
                    <a:cs typeface="Calibri"/>
                  </a:rPr>
                  <a:t>0.5 </a:t>
                </a:r>
              </a:p>
            </p:txBody>
          </p:sp>
          <p:sp>
            <p:nvSpPr>
              <p:cNvPr id="77" name="TextBox 76">
                <a:extLst>
                  <a:ext uri="{FF2B5EF4-FFF2-40B4-BE49-F238E27FC236}">
                    <a16:creationId xmlns:a16="http://schemas.microsoft.com/office/drawing/2014/main" id="{65B958ED-675D-5C46-853F-1AE72EA302F8}"/>
                  </a:ext>
                </a:extLst>
              </p:cNvPr>
              <p:cNvSpPr txBox="1"/>
              <p:nvPr/>
            </p:nvSpPr>
            <p:spPr>
              <a:xfrm>
                <a:off x="5858047" y="4836778"/>
                <a:ext cx="609600" cy="369332"/>
              </a:xfrm>
              <a:prstGeom prst="rect">
                <a:avLst/>
              </a:prstGeom>
              <a:noFill/>
            </p:spPr>
            <p:txBody>
              <a:bodyPr wrap="square" rtlCol="0">
                <a:spAutoFit/>
              </a:bodyPr>
              <a:lstStyle/>
              <a:p>
                <a:r>
                  <a:rPr lang="en-US">
                    <a:solidFill>
                      <a:srgbClr val="C00000"/>
                    </a:solidFill>
                    <a:latin typeface="Calibri"/>
                    <a:cs typeface="Calibri"/>
                  </a:rPr>
                  <a:t>0.5 </a:t>
                </a:r>
              </a:p>
            </p:txBody>
          </p:sp>
          <p:sp>
            <p:nvSpPr>
              <p:cNvPr id="78" name="TextBox 77">
                <a:extLst>
                  <a:ext uri="{FF2B5EF4-FFF2-40B4-BE49-F238E27FC236}">
                    <a16:creationId xmlns:a16="http://schemas.microsoft.com/office/drawing/2014/main" id="{13D650C2-34F4-5747-95D1-1C4EA4A8D363}"/>
                  </a:ext>
                </a:extLst>
              </p:cNvPr>
              <p:cNvSpPr txBox="1"/>
              <p:nvPr/>
            </p:nvSpPr>
            <p:spPr>
              <a:xfrm>
                <a:off x="1210142" y="5577589"/>
                <a:ext cx="609600" cy="369332"/>
              </a:xfrm>
              <a:prstGeom prst="rect">
                <a:avLst/>
              </a:prstGeom>
              <a:noFill/>
            </p:spPr>
            <p:txBody>
              <a:bodyPr wrap="square" rtlCol="0">
                <a:spAutoFit/>
              </a:bodyPr>
              <a:lstStyle/>
              <a:p>
                <a:r>
                  <a:rPr lang="en-US">
                    <a:solidFill>
                      <a:schemeClr val="accent2"/>
                    </a:solidFill>
                    <a:latin typeface="Calibri"/>
                    <a:cs typeface="Calibri"/>
                  </a:rPr>
                  <a:t>1.0 </a:t>
                </a:r>
              </a:p>
            </p:txBody>
          </p:sp>
          <p:sp>
            <p:nvSpPr>
              <p:cNvPr id="79" name="TextBox 78">
                <a:extLst>
                  <a:ext uri="{FF2B5EF4-FFF2-40B4-BE49-F238E27FC236}">
                    <a16:creationId xmlns:a16="http://schemas.microsoft.com/office/drawing/2014/main" id="{D45F82B8-6AD5-A440-9645-3316DDCC02E6}"/>
                  </a:ext>
                </a:extLst>
              </p:cNvPr>
              <p:cNvSpPr txBox="1"/>
              <p:nvPr/>
            </p:nvSpPr>
            <p:spPr>
              <a:xfrm>
                <a:off x="10210800" y="2579132"/>
                <a:ext cx="609600" cy="369332"/>
              </a:xfrm>
              <a:prstGeom prst="rect">
                <a:avLst/>
              </a:prstGeom>
              <a:noFill/>
            </p:spPr>
            <p:txBody>
              <a:bodyPr wrap="square" rtlCol="0">
                <a:spAutoFit/>
              </a:bodyPr>
              <a:lstStyle/>
              <a:p>
                <a:r>
                  <a:rPr lang="en-US">
                    <a:solidFill>
                      <a:srgbClr val="C00000"/>
                    </a:solidFill>
                    <a:latin typeface="Calibri"/>
                    <a:cs typeface="Calibri"/>
                  </a:rPr>
                  <a:t>1.0 </a:t>
                </a:r>
              </a:p>
            </p:txBody>
          </p:sp>
          <p:sp>
            <p:nvSpPr>
              <p:cNvPr id="80" name="TextBox 79">
                <a:extLst>
                  <a:ext uri="{FF2B5EF4-FFF2-40B4-BE49-F238E27FC236}">
                    <a16:creationId xmlns:a16="http://schemas.microsoft.com/office/drawing/2014/main" id="{F456FD06-2B24-6E4E-8C2B-A340E3B799E6}"/>
                  </a:ext>
                </a:extLst>
              </p:cNvPr>
              <p:cNvSpPr txBox="1"/>
              <p:nvPr/>
            </p:nvSpPr>
            <p:spPr>
              <a:xfrm>
                <a:off x="1992571" y="5724061"/>
                <a:ext cx="438350" cy="369332"/>
              </a:xfrm>
              <a:prstGeom prst="rect">
                <a:avLst/>
              </a:prstGeom>
              <a:solidFill>
                <a:schemeClr val="accent3"/>
              </a:solidFill>
              <a:ln>
                <a:solidFill>
                  <a:schemeClr val="tx1"/>
                </a:solidFill>
              </a:ln>
            </p:spPr>
            <p:txBody>
              <a:bodyPr wrap="square" rtlCol="0">
                <a:spAutoFit/>
              </a:bodyPr>
              <a:lstStyle/>
              <a:p>
                <a:r>
                  <a:rPr lang="en-US" dirty="0">
                    <a:solidFill>
                      <a:schemeClr val="bg1"/>
                    </a:solidFill>
                    <a:latin typeface="Calibri"/>
                    <a:cs typeface="Calibri"/>
                  </a:rPr>
                  <a:t>+1 </a:t>
                </a:r>
              </a:p>
            </p:txBody>
          </p:sp>
          <p:sp>
            <p:nvSpPr>
              <p:cNvPr id="81" name="TextBox 80">
                <a:extLst>
                  <a:ext uri="{FF2B5EF4-FFF2-40B4-BE49-F238E27FC236}">
                    <a16:creationId xmlns:a16="http://schemas.microsoft.com/office/drawing/2014/main" id="{8CB22F51-7847-A343-90C0-049C4143F91E}"/>
                  </a:ext>
                </a:extLst>
              </p:cNvPr>
              <p:cNvSpPr txBox="1"/>
              <p:nvPr/>
            </p:nvSpPr>
            <p:spPr>
              <a:xfrm>
                <a:off x="3621201" y="3222931"/>
                <a:ext cx="435212" cy="369332"/>
              </a:xfrm>
              <a:prstGeom prst="rect">
                <a:avLst/>
              </a:prstGeom>
              <a:solidFill>
                <a:schemeClr val="accent3"/>
              </a:solidFill>
              <a:ln>
                <a:solidFill>
                  <a:schemeClr val="tx1"/>
                </a:solidFill>
              </a:ln>
            </p:spPr>
            <p:txBody>
              <a:bodyPr wrap="square" rtlCol="0">
                <a:spAutoFit/>
              </a:bodyPr>
              <a:lstStyle/>
              <a:p>
                <a:r>
                  <a:rPr lang="en-US" dirty="0">
                    <a:solidFill>
                      <a:schemeClr val="bg1"/>
                    </a:solidFill>
                    <a:latin typeface="Calibri"/>
                    <a:cs typeface="Calibri"/>
                  </a:rPr>
                  <a:t>+1 </a:t>
                </a:r>
              </a:p>
            </p:txBody>
          </p:sp>
          <p:sp>
            <p:nvSpPr>
              <p:cNvPr id="82" name="TextBox 81">
                <a:extLst>
                  <a:ext uri="{FF2B5EF4-FFF2-40B4-BE49-F238E27FC236}">
                    <a16:creationId xmlns:a16="http://schemas.microsoft.com/office/drawing/2014/main" id="{843464AD-C1F7-2F45-97FB-8C640EE7E98B}"/>
                  </a:ext>
                </a:extLst>
              </p:cNvPr>
              <p:cNvSpPr txBox="1"/>
              <p:nvPr/>
            </p:nvSpPr>
            <p:spPr>
              <a:xfrm>
                <a:off x="5950473" y="2130333"/>
                <a:ext cx="458498" cy="369332"/>
              </a:xfrm>
              <a:prstGeom prst="rect">
                <a:avLst/>
              </a:prstGeom>
              <a:solidFill>
                <a:schemeClr val="accent3"/>
              </a:solidFill>
              <a:ln>
                <a:solidFill>
                  <a:schemeClr val="tx1"/>
                </a:solidFill>
              </a:ln>
            </p:spPr>
            <p:txBody>
              <a:bodyPr wrap="square" rtlCol="0">
                <a:spAutoFit/>
              </a:bodyPr>
              <a:lstStyle/>
              <a:p>
                <a:r>
                  <a:rPr lang="en-US" dirty="0">
                    <a:solidFill>
                      <a:schemeClr val="bg1"/>
                    </a:solidFill>
                    <a:latin typeface="Calibri"/>
                    <a:cs typeface="Calibri"/>
                  </a:rPr>
                  <a:t>+1 </a:t>
                </a:r>
              </a:p>
            </p:txBody>
          </p:sp>
          <p:sp>
            <p:nvSpPr>
              <p:cNvPr id="83" name="TextBox 82">
                <a:extLst>
                  <a:ext uri="{FF2B5EF4-FFF2-40B4-BE49-F238E27FC236}">
                    <a16:creationId xmlns:a16="http://schemas.microsoft.com/office/drawing/2014/main" id="{7791C88F-B699-214A-9589-DC726EDE5F8A}"/>
                  </a:ext>
                </a:extLst>
              </p:cNvPr>
              <p:cNvSpPr txBox="1"/>
              <p:nvPr/>
            </p:nvSpPr>
            <p:spPr>
              <a:xfrm>
                <a:off x="4638847" y="5926914"/>
                <a:ext cx="438350" cy="369332"/>
              </a:xfrm>
              <a:prstGeom prst="rect">
                <a:avLst/>
              </a:prstGeom>
              <a:solidFill>
                <a:schemeClr val="accent3"/>
              </a:solidFill>
              <a:ln>
                <a:solidFill>
                  <a:schemeClr val="tx1"/>
                </a:solidFill>
              </a:ln>
            </p:spPr>
            <p:txBody>
              <a:bodyPr wrap="square" rtlCol="0">
                <a:spAutoFit/>
              </a:bodyPr>
              <a:lstStyle/>
              <a:p>
                <a:r>
                  <a:rPr lang="en-US" dirty="0">
                    <a:solidFill>
                      <a:schemeClr val="bg1"/>
                    </a:solidFill>
                    <a:latin typeface="Calibri"/>
                    <a:cs typeface="Calibri"/>
                  </a:rPr>
                  <a:t>+2 </a:t>
                </a:r>
              </a:p>
            </p:txBody>
          </p:sp>
          <p:sp>
            <p:nvSpPr>
              <p:cNvPr id="84" name="TextBox 83">
                <a:extLst>
                  <a:ext uri="{FF2B5EF4-FFF2-40B4-BE49-F238E27FC236}">
                    <a16:creationId xmlns:a16="http://schemas.microsoft.com/office/drawing/2014/main" id="{9C3A602C-731F-C94E-AB83-989CB84F8BE6}"/>
                  </a:ext>
                </a:extLst>
              </p:cNvPr>
              <p:cNvSpPr txBox="1"/>
              <p:nvPr/>
            </p:nvSpPr>
            <p:spPr>
              <a:xfrm>
                <a:off x="6467647" y="4836261"/>
                <a:ext cx="452893" cy="369332"/>
              </a:xfrm>
              <a:prstGeom prst="rect">
                <a:avLst/>
              </a:prstGeom>
              <a:solidFill>
                <a:schemeClr val="accent3"/>
              </a:solidFill>
              <a:ln>
                <a:solidFill>
                  <a:schemeClr val="tx1"/>
                </a:solidFill>
              </a:ln>
            </p:spPr>
            <p:txBody>
              <a:bodyPr wrap="square" rtlCol="0">
                <a:spAutoFit/>
              </a:bodyPr>
              <a:lstStyle/>
              <a:p>
                <a:r>
                  <a:rPr lang="en-US">
                    <a:solidFill>
                      <a:schemeClr val="bg1"/>
                    </a:solidFill>
                    <a:latin typeface="Calibri"/>
                    <a:cs typeface="Calibri"/>
                  </a:rPr>
                  <a:t>+2 </a:t>
                </a:r>
              </a:p>
            </p:txBody>
          </p:sp>
          <p:sp>
            <p:nvSpPr>
              <p:cNvPr id="85" name="TextBox 84">
                <a:extLst>
                  <a:ext uri="{FF2B5EF4-FFF2-40B4-BE49-F238E27FC236}">
                    <a16:creationId xmlns:a16="http://schemas.microsoft.com/office/drawing/2014/main" id="{7848B961-E320-D647-9FD5-AF08AA1AEE40}"/>
                  </a:ext>
                </a:extLst>
              </p:cNvPr>
              <p:cNvSpPr txBox="1"/>
              <p:nvPr/>
            </p:nvSpPr>
            <p:spPr>
              <a:xfrm>
                <a:off x="10668000" y="3124200"/>
                <a:ext cx="500870" cy="369332"/>
              </a:xfrm>
              <a:prstGeom prst="rect">
                <a:avLst/>
              </a:prstGeom>
              <a:solidFill>
                <a:schemeClr val="accent3"/>
              </a:solidFill>
              <a:ln>
                <a:solidFill>
                  <a:schemeClr val="tx1"/>
                </a:solidFill>
              </a:ln>
            </p:spPr>
            <p:txBody>
              <a:bodyPr wrap="square" rtlCol="0">
                <a:spAutoFit/>
              </a:bodyPr>
              <a:lstStyle/>
              <a:p>
                <a:r>
                  <a:rPr lang="en-US">
                    <a:solidFill>
                      <a:schemeClr val="bg1"/>
                    </a:solidFill>
                    <a:latin typeface="Calibri"/>
                    <a:cs typeface="Calibri"/>
                  </a:rPr>
                  <a:t>-10</a:t>
                </a:r>
              </a:p>
            </p:txBody>
          </p:sp>
        </p:grpSp>
        <p:pic>
          <p:nvPicPr>
            <p:cNvPr id="54" name="Picture 53">
              <a:extLst>
                <a:ext uri="{FF2B5EF4-FFF2-40B4-BE49-F238E27FC236}">
                  <a16:creationId xmlns:a16="http://schemas.microsoft.com/office/drawing/2014/main" id="{2CA037FC-7E16-7C46-9458-78D3B0B8D061}"/>
                </a:ext>
              </a:extLst>
            </p:cNvPr>
            <p:cNvPicPr>
              <a:picLocks noChangeAspect="1"/>
            </p:cNvPicPr>
            <p:nvPr/>
          </p:nvPicPr>
          <p:blipFill>
            <a:blip r:embed="rId2"/>
            <a:stretch>
              <a:fillRect/>
            </a:stretch>
          </p:blipFill>
          <p:spPr>
            <a:xfrm rot="1659564">
              <a:off x="2696899" y="3733351"/>
              <a:ext cx="1455592" cy="1730293"/>
            </a:xfrm>
            <a:prstGeom prst="rect">
              <a:avLst/>
            </a:prstGeom>
          </p:spPr>
        </p:pic>
        <p:sp>
          <p:nvSpPr>
            <p:cNvPr id="55" name="Oval 54">
              <a:extLst>
                <a:ext uri="{FF2B5EF4-FFF2-40B4-BE49-F238E27FC236}">
                  <a16:creationId xmlns:a16="http://schemas.microsoft.com/office/drawing/2014/main" id="{B1220143-0E7E-AC42-B16B-84CC813DABA9}"/>
                </a:ext>
              </a:extLst>
            </p:cNvPr>
            <p:cNvSpPr/>
            <p:nvPr/>
          </p:nvSpPr>
          <p:spPr>
            <a:xfrm rot="17161065">
              <a:off x="6174907" y="2273077"/>
              <a:ext cx="2101369" cy="2101369"/>
            </a:xfrm>
            <a:prstGeom prst="ellipse">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6" name="Group 55">
              <a:extLst>
                <a:ext uri="{FF2B5EF4-FFF2-40B4-BE49-F238E27FC236}">
                  <a16:creationId xmlns:a16="http://schemas.microsoft.com/office/drawing/2014/main" id="{12542017-0917-3D46-BF18-09FB15B92A3F}"/>
                </a:ext>
              </a:extLst>
            </p:cNvPr>
            <p:cNvGrpSpPr/>
            <p:nvPr/>
          </p:nvGrpSpPr>
          <p:grpSpPr>
            <a:xfrm>
              <a:off x="8190550" y="3221095"/>
              <a:ext cx="3038087" cy="2775369"/>
              <a:chOff x="8134606" y="3277702"/>
              <a:chExt cx="3251050" cy="2969916"/>
            </a:xfrm>
          </p:grpSpPr>
          <p:pic>
            <p:nvPicPr>
              <p:cNvPr id="57" name="Picture 56" descr="A picture containing light&#10;&#10;Description automatically generated">
                <a:extLst>
                  <a:ext uri="{FF2B5EF4-FFF2-40B4-BE49-F238E27FC236}">
                    <a16:creationId xmlns:a16="http://schemas.microsoft.com/office/drawing/2014/main" id="{E50F5FF9-0A6C-3E44-8474-F05FA341A9C9}"/>
                  </a:ext>
                </a:extLst>
              </p:cNvPr>
              <p:cNvPicPr>
                <a:picLocks noChangeAspect="1"/>
              </p:cNvPicPr>
              <p:nvPr/>
            </p:nvPicPr>
            <p:blipFill>
              <a:blip r:embed="rId4"/>
              <a:stretch>
                <a:fillRect/>
              </a:stretch>
            </p:blipFill>
            <p:spPr>
              <a:xfrm rot="1293679" flipH="1">
                <a:off x="8134606" y="3277702"/>
                <a:ext cx="2330523" cy="2158147"/>
              </a:xfrm>
              <a:prstGeom prst="rect">
                <a:avLst/>
              </a:prstGeom>
            </p:spPr>
          </p:pic>
          <p:pic>
            <p:nvPicPr>
              <p:cNvPr id="58" name="Picture 57">
                <a:extLst>
                  <a:ext uri="{FF2B5EF4-FFF2-40B4-BE49-F238E27FC236}">
                    <a16:creationId xmlns:a16="http://schemas.microsoft.com/office/drawing/2014/main" id="{13018A00-1FED-2045-B4DD-F9759C2239BF}"/>
                  </a:ext>
                </a:extLst>
              </p:cNvPr>
              <p:cNvPicPr>
                <a:picLocks noChangeAspect="1"/>
              </p:cNvPicPr>
              <p:nvPr/>
            </p:nvPicPr>
            <p:blipFill>
              <a:blip r:embed="rId5"/>
              <a:stretch>
                <a:fillRect/>
              </a:stretch>
            </p:blipFill>
            <p:spPr>
              <a:xfrm>
                <a:off x="9717126" y="4942393"/>
                <a:ext cx="1487004" cy="1305225"/>
              </a:xfrm>
              <a:prstGeom prst="rect">
                <a:avLst/>
              </a:prstGeom>
            </p:spPr>
          </p:pic>
          <p:pic>
            <p:nvPicPr>
              <p:cNvPr id="59" name="Picture 58">
                <a:extLst>
                  <a:ext uri="{FF2B5EF4-FFF2-40B4-BE49-F238E27FC236}">
                    <a16:creationId xmlns:a16="http://schemas.microsoft.com/office/drawing/2014/main" id="{1A549542-A59F-F449-9C6F-FE722324259A}"/>
                  </a:ext>
                </a:extLst>
              </p:cNvPr>
              <p:cNvPicPr>
                <a:picLocks noChangeAspect="1"/>
              </p:cNvPicPr>
              <p:nvPr/>
            </p:nvPicPr>
            <p:blipFill>
              <a:blip r:embed="rId2"/>
              <a:stretch>
                <a:fillRect/>
              </a:stretch>
            </p:blipFill>
            <p:spPr>
              <a:xfrm rot="7509169">
                <a:off x="8848575" y="4582649"/>
                <a:ext cx="1210627" cy="1439097"/>
              </a:xfrm>
              <a:prstGeom prst="rect">
                <a:avLst/>
              </a:prstGeom>
            </p:spPr>
          </p:pic>
          <p:pic>
            <p:nvPicPr>
              <p:cNvPr id="60" name="Picture 59">
                <a:extLst>
                  <a:ext uri="{FF2B5EF4-FFF2-40B4-BE49-F238E27FC236}">
                    <a16:creationId xmlns:a16="http://schemas.microsoft.com/office/drawing/2014/main" id="{BD9E0DE3-C4AB-DF4D-B56A-D89666466995}"/>
                  </a:ext>
                </a:extLst>
              </p:cNvPr>
              <p:cNvPicPr>
                <a:picLocks noChangeAspect="1"/>
              </p:cNvPicPr>
              <p:nvPr/>
            </p:nvPicPr>
            <p:blipFill>
              <a:blip r:embed="rId5"/>
              <a:stretch>
                <a:fillRect/>
              </a:stretch>
            </p:blipFill>
            <p:spPr>
              <a:xfrm>
                <a:off x="9898652" y="4745022"/>
                <a:ext cx="1487004" cy="1305225"/>
              </a:xfrm>
              <a:prstGeom prst="rect">
                <a:avLst/>
              </a:prstGeom>
            </p:spPr>
          </p:pic>
        </p:grpSp>
      </p:grpSp>
    </p:spTree>
    <p:extLst>
      <p:ext uri="{BB962C8B-B14F-4D97-AF65-F5344CB8AC3E}">
        <p14:creationId xmlns:p14="http://schemas.microsoft.com/office/powerpoint/2010/main" val="248953224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2"/>
          <p:cNvSpPr>
            <a:spLocks noGrp="1" noChangeArrowheads="1"/>
          </p:cNvSpPr>
          <p:nvPr>
            <p:ph type="title"/>
          </p:nvPr>
        </p:nvSpPr>
        <p:spPr/>
        <p:txBody>
          <a:bodyPr/>
          <a:lstStyle/>
          <a:p>
            <a:r>
              <a:rPr lang="en-US" dirty="0">
                <a:latin typeface="Calibri"/>
                <a:ea typeface="ＭＳ Ｐゴシック" pitchFamily="34" charset="-128"/>
                <a:cs typeface="Calibri"/>
              </a:rPr>
              <a:t>MDP Search Trees</a:t>
            </a:r>
          </a:p>
        </p:txBody>
      </p:sp>
      <p:sp>
        <p:nvSpPr>
          <p:cNvPr id="35842" name="Rectangle 3"/>
          <p:cNvSpPr>
            <a:spLocks noGrp="1" noChangeArrowheads="1"/>
          </p:cNvSpPr>
          <p:nvPr>
            <p:ph idx="1"/>
          </p:nvPr>
        </p:nvSpPr>
        <p:spPr>
          <a:xfrm>
            <a:off x="457200" y="1265237"/>
            <a:ext cx="11201400" cy="4525963"/>
          </a:xfrm>
        </p:spPr>
        <p:txBody>
          <a:bodyPr/>
          <a:lstStyle/>
          <a:p>
            <a:r>
              <a:rPr lang="en-US" sz="2400" dirty="0">
                <a:latin typeface="Calibri"/>
                <a:ea typeface="ＭＳ Ｐゴシック" pitchFamily="34" charset="-128"/>
                <a:cs typeface="Calibri"/>
              </a:rPr>
              <a:t>Each MDP state projects an </a:t>
            </a:r>
            <a:r>
              <a:rPr lang="en-US" sz="2400" dirty="0" err="1">
                <a:latin typeface="Calibri"/>
                <a:ea typeface="ＭＳ Ｐゴシック" pitchFamily="34" charset="-128"/>
                <a:cs typeface="Calibri"/>
              </a:rPr>
              <a:t>expectimax</a:t>
            </a:r>
            <a:r>
              <a:rPr lang="en-US" sz="2400" dirty="0">
                <a:latin typeface="Calibri"/>
                <a:ea typeface="ＭＳ Ｐゴシック" pitchFamily="34" charset="-128"/>
                <a:cs typeface="Calibri"/>
              </a:rPr>
              <a:t>-like search tree</a:t>
            </a:r>
          </a:p>
        </p:txBody>
      </p:sp>
      <p:sp>
        <p:nvSpPr>
          <p:cNvPr id="35843" name="AutoShape 4"/>
          <p:cNvSpPr>
            <a:spLocks noChangeArrowheads="1"/>
          </p:cNvSpPr>
          <p:nvPr/>
        </p:nvSpPr>
        <p:spPr bwMode="auto">
          <a:xfrm>
            <a:off x="5486400" y="2133600"/>
            <a:ext cx="457200" cy="365125"/>
          </a:xfrm>
          <a:prstGeom prst="triangle">
            <a:avLst>
              <a:gd name="adj" fmla="val 50000"/>
            </a:avLst>
          </a:prstGeom>
          <a:solidFill>
            <a:srgbClr val="8FAAFF"/>
          </a:solidFill>
          <a:ln w="9525">
            <a:solidFill>
              <a:schemeClr val="tx1"/>
            </a:solidFill>
            <a:miter lim="800000"/>
            <a:headEnd/>
            <a:tailEnd/>
          </a:ln>
        </p:spPr>
        <p:txBody>
          <a:bodyPr wrap="none" anchor="ctr"/>
          <a:lstStyle/>
          <a:p>
            <a:pPr algn="ctr"/>
            <a:endParaRPr lang="en-US">
              <a:latin typeface="Calibri"/>
              <a:cs typeface="Calibri"/>
            </a:endParaRPr>
          </a:p>
        </p:txBody>
      </p:sp>
      <p:sp>
        <p:nvSpPr>
          <p:cNvPr id="35844" name="AutoShape 5"/>
          <p:cNvSpPr>
            <a:spLocks noChangeArrowheads="1"/>
          </p:cNvSpPr>
          <p:nvPr/>
        </p:nvSpPr>
        <p:spPr bwMode="auto">
          <a:xfrm>
            <a:off x="5334000" y="5121275"/>
            <a:ext cx="457200" cy="365125"/>
          </a:xfrm>
          <a:prstGeom prst="triangle">
            <a:avLst>
              <a:gd name="adj" fmla="val 50000"/>
            </a:avLst>
          </a:prstGeom>
          <a:solidFill>
            <a:srgbClr val="8FAAFF"/>
          </a:solidFill>
          <a:ln w="9525">
            <a:solidFill>
              <a:schemeClr val="tx1"/>
            </a:solidFill>
            <a:miter lim="800000"/>
            <a:headEnd/>
            <a:tailEnd/>
          </a:ln>
        </p:spPr>
        <p:txBody>
          <a:bodyPr wrap="none" anchor="ctr"/>
          <a:lstStyle/>
          <a:p>
            <a:pPr algn="r" rtl="1"/>
            <a:endParaRPr lang="en-US">
              <a:latin typeface="Calibri"/>
              <a:cs typeface="Calibri"/>
            </a:endParaRPr>
          </a:p>
        </p:txBody>
      </p:sp>
      <p:grpSp>
        <p:nvGrpSpPr>
          <p:cNvPr id="35845" name="Group 6"/>
          <p:cNvGrpSpPr>
            <a:grpSpLocks/>
          </p:cNvGrpSpPr>
          <p:nvPr/>
        </p:nvGrpSpPr>
        <p:grpSpPr bwMode="auto">
          <a:xfrm>
            <a:off x="3886200" y="2514600"/>
            <a:ext cx="3733800" cy="1066800"/>
            <a:chOff x="1584" y="1680"/>
            <a:chExt cx="2352" cy="336"/>
          </a:xfrm>
        </p:grpSpPr>
        <p:sp>
          <p:nvSpPr>
            <p:cNvPr id="35869" name="Line 7"/>
            <p:cNvSpPr>
              <a:spLocks noChangeShapeType="1"/>
            </p:cNvSpPr>
            <p:nvPr/>
          </p:nvSpPr>
          <p:spPr bwMode="auto">
            <a:xfrm flipH="1">
              <a:off x="1584" y="1680"/>
              <a:ext cx="1152" cy="336"/>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35870" name="Line 8"/>
            <p:cNvSpPr>
              <a:spLocks noChangeShapeType="1"/>
            </p:cNvSpPr>
            <p:nvPr/>
          </p:nvSpPr>
          <p:spPr bwMode="auto">
            <a:xfrm>
              <a:off x="2736" y="1680"/>
              <a:ext cx="1200" cy="288"/>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35871" name="Line 9"/>
            <p:cNvSpPr>
              <a:spLocks noChangeShapeType="1"/>
            </p:cNvSpPr>
            <p:nvPr/>
          </p:nvSpPr>
          <p:spPr bwMode="auto">
            <a:xfrm flipH="1">
              <a:off x="2304" y="1680"/>
              <a:ext cx="432" cy="336"/>
            </a:xfrm>
            <a:prstGeom prst="line">
              <a:avLst/>
            </a:prstGeom>
            <a:noFill/>
            <a:ln w="28575">
              <a:solidFill>
                <a:schemeClr val="tx1"/>
              </a:solidFill>
              <a:round/>
              <a:headEnd/>
              <a:tailEnd type="triangle" w="med" len="med"/>
            </a:ln>
          </p:spPr>
          <p:txBody>
            <a:bodyPr/>
            <a:lstStyle/>
            <a:p>
              <a:endParaRPr lang="en-US">
                <a:latin typeface="Calibri"/>
                <a:cs typeface="Calibri"/>
              </a:endParaRPr>
            </a:p>
          </p:txBody>
        </p:sp>
        <p:sp>
          <p:nvSpPr>
            <p:cNvPr id="35872" name="Line 10"/>
            <p:cNvSpPr>
              <a:spLocks noChangeShapeType="1"/>
            </p:cNvSpPr>
            <p:nvPr/>
          </p:nvSpPr>
          <p:spPr bwMode="auto">
            <a:xfrm>
              <a:off x="2736" y="1680"/>
              <a:ext cx="432" cy="288"/>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grpSp>
      <p:sp>
        <p:nvSpPr>
          <p:cNvPr id="35846" name="Oval 11"/>
          <p:cNvSpPr>
            <a:spLocks noChangeArrowheads="1"/>
          </p:cNvSpPr>
          <p:nvPr/>
        </p:nvSpPr>
        <p:spPr bwMode="auto">
          <a:xfrm>
            <a:off x="4876800" y="3581400"/>
            <a:ext cx="381000" cy="381000"/>
          </a:xfrm>
          <a:prstGeom prst="ellipse">
            <a:avLst/>
          </a:prstGeom>
          <a:solidFill>
            <a:srgbClr val="B8EAC0"/>
          </a:solidFill>
          <a:ln w="9525">
            <a:solidFill>
              <a:schemeClr val="tx1"/>
            </a:solidFill>
            <a:round/>
            <a:headEnd/>
            <a:tailEnd/>
          </a:ln>
        </p:spPr>
        <p:txBody>
          <a:bodyPr wrap="none" anchor="ctr"/>
          <a:lstStyle/>
          <a:p>
            <a:endParaRPr lang="en-US">
              <a:latin typeface="Calibri"/>
              <a:cs typeface="Calibri"/>
            </a:endParaRPr>
          </a:p>
        </p:txBody>
      </p:sp>
      <p:grpSp>
        <p:nvGrpSpPr>
          <p:cNvPr id="35847" name="Group 12"/>
          <p:cNvGrpSpPr>
            <a:grpSpLocks/>
          </p:cNvGrpSpPr>
          <p:nvPr/>
        </p:nvGrpSpPr>
        <p:grpSpPr bwMode="auto">
          <a:xfrm>
            <a:off x="3505200" y="3962400"/>
            <a:ext cx="3124200" cy="1143000"/>
            <a:chOff x="1536" y="2400"/>
            <a:chExt cx="1584" cy="624"/>
          </a:xfrm>
        </p:grpSpPr>
        <p:sp>
          <p:nvSpPr>
            <p:cNvPr id="35865" name="Line 13"/>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35866" name="Line 14"/>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35867" name="Line 15"/>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a:latin typeface="Calibri"/>
                <a:cs typeface="Calibri"/>
              </a:endParaRPr>
            </a:p>
          </p:txBody>
        </p:sp>
        <p:sp>
          <p:nvSpPr>
            <p:cNvPr id="35868" name="Line 16"/>
            <p:cNvSpPr>
              <a:spLocks noChangeShapeType="1"/>
            </p:cNvSpPr>
            <p:nvPr/>
          </p:nvSpPr>
          <p:spPr bwMode="auto">
            <a:xfrm>
              <a:off x="2312" y="2400"/>
              <a:ext cx="280" cy="624"/>
            </a:xfrm>
            <a:prstGeom prst="line">
              <a:avLst/>
            </a:prstGeom>
            <a:noFill/>
            <a:ln w="28575">
              <a:solidFill>
                <a:schemeClr val="tx1"/>
              </a:solidFill>
              <a:round/>
              <a:headEnd/>
              <a:tailEnd type="triangle" w="med" len="med"/>
            </a:ln>
          </p:spPr>
          <p:txBody>
            <a:bodyPr/>
            <a:lstStyle/>
            <a:p>
              <a:endParaRPr lang="en-US">
                <a:latin typeface="Calibri"/>
                <a:cs typeface="Calibri"/>
              </a:endParaRPr>
            </a:p>
          </p:txBody>
        </p:sp>
      </p:grpSp>
      <p:sp>
        <p:nvSpPr>
          <p:cNvPr id="35848" name="Text Box 17"/>
          <p:cNvSpPr txBox="1">
            <a:spLocks noChangeArrowheads="1"/>
          </p:cNvSpPr>
          <p:nvPr/>
        </p:nvSpPr>
        <p:spPr bwMode="auto">
          <a:xfrm>
            <a:off x="5410200" y="2833688"/>
            <a:ext cx="381000" cy="366712"/>
          </a:xfrm>
          <a:prstGeom prst="rect">
            <a:avLst/>
          </a:prstGeom>
          <a:noFill/>
          <a:ln w="9525">
            <a:noFill/>
            <a:miter lim="800000"/>
            <a:headEnd/>
            <a:tailEnd/>
          </a:ln>
        </p:spPr>
        <p:txBody>
          <a:bodyPr>
            <a:spAutoFit/>
          </a:bodyPr>
          <a:lstStyle/>
          <a:p>
            <a:pPr>
              <a:spcBef>
                <a:spcPct val="50000"/>
              </a:spcBef>
            </a:pPr>
            <a:r>
              <a:rPr lang="en-US">
                <a:latin typeface="Calibri"/>
                <a:cs typeface="Calibri"/>
              </a:rPr>
              <a:t>a</a:t>
            </a:r>
          </a:p>
        </p:txBody>
      </p:sp>
      <p:sp>
        <p:nvSpPr>
          <p:cNvPr id="35849" name="Text Box 18"/>
          <p:cNvSpPr txBox="1">
            <a:spLocks noChangeArrowheads="1"/>
          </p:cNvSpPr>
          <p:nvPr/>
        </p:nvSpPr>
        <p:spPr bwMode="auto">
          <a:xfrm>
            <a:off x="5943600" y="2133600"/>
            <a:ext cx="381000" cy="366713"/>
          </a:xfrm>
          <a:prstGeom prst="rect">
            <a:avLst/>
          </a:prstGeom>
          <a:noFill/>
          <a:ln w="9525">
            <a:noFill/>
            <a:miter lim="800000"/>
            <a:headEnd/>
            <a:tailEnd/>
          </a:ln>
        </p:spPr>
        <p:txBody>
          <a:bodyPr>
            <a:spAutoFit/>
          </a:bodyPr>
          <a:lstStyle/>
          <a:p>
            <a:pPr>
              <a:spcBef>
                <a:spcPct val="50000"/>
              </a:spcBef>
            </a:pPr>
            <a:r>
              <a:rPr lang="en-US">
                <a:solidFill>
                  <a:srgbClr val="0000FF"/>
                </a:solidFill>
                <a:latin typeface="Calibri"/>
                <a:cs typeface="Calibri"/>
              </a:rPr>
              <a:t>s</a:t>
            </a:r>
          </a:p>
        </p:txBody>
      </p:sp>
      <p:sp>
        <p:nvSpPr>
          <p:cNvPr id="35850" name="Text Box 19"/>
          <p:cNvSpPr txBox="1">
            <a:spLocks noChangeArrowheads="1"/>
          </p:cNvSpPr>
          <p:nvPr/>
        </p:nvSpPr>
        <p:spPr bwMode="auto">
          <a:xfrm>
            <a:off x="5791200" y="5105400"/>
            <a:ext cx="457200" cy="366713"/>
          </a:xfrm>
          <a:prstGeom prst="rect">
            <a:avLst/>
          </a:prstGeom>
          <a:noFill/>
          <a:ln w="9525">
            <a:noFill/>
            <a:miter lim="800000"/>
            <a:headEnd/>
            <a:tailEnd/>
          </a:ln>
        </p:spPr>
        <p:txBody>
          <a:bodyPr>
            <a:spAutoFit/>
          </a:bodyPr>
          <a:lstStyle/>
          <a:p>
            <a:pPr algn="r" rtl="1">
              <a:spcBef>
                <a:spcPct val="50000"/>
              </a:spcBef>
            </a:pPr>
            <a:r>
              <a:rPr lang="en-US">
                <a:solidFill>
                  <a:schemeClr val="accent1"/>
                </a:solidFill>
                <a:latin typeface="Calibri"/>
                <a:cs typeface="Calibri"/>
              </a:rPr>
              <a:t>s</a:t>
            </a:r>
            <a:r>
              <a:rPr lang="ja-JP" altLang="en-US">
                <a:solidFill>
                  <a:schemeClr val="accent1"/>
                </a:solidFill>
                <a:latin typeface="Calibri"/>
                <a:cs typeface="Calibri"/>
              </a:rPr>
              <a:t>’</a:t>
            </a:r>
            <a:endParaRPr lang="en-US">
              <a:solidFill>
                <a:schemeClr val="accent1"/>
              </a:solidFill>
              <a:latin typeface="Calibri"/>
              <a:cs typeface="Calibri"/>
            </a:endParaRPr>
          </a:p>
        </p:txBody>
      </p:sp>
      <p:sp>
        <p:nvSpPr>
          <p:cNvPr id="35851" name="Text Box 20"/>
          <p:cNvSpPr txBox="1">
            <a:spLocks noChangeArrowheads="1"/>
          </p:cNvSpPr>
          <p:nvPr/>
        </p:nvSpPr>
        <p:spPr bwMode="auto">
          <a:xfrm>
            <a:off x="5257800" y="3581400"/>
            <a:ext cx="762000" cy="366713"/>
          </a:xfrm>
          <a:prstGeom prst="rect">
            <a:avLst/>
          </a:prstGeom>
          <a:noFill/>
          <a:ln w="9525">
            <a:noFill/>
            <a:miter lim="800000"/>
            <a:headEnd/>
            <a:tailEnd/>
          </a:ln>
        </p:spPr>
        <p:txBody>
          <a:bodyPr>
            <a:spAutoFit/>
          </a:bodyPr>
          <a:lstStyle/>
          <a:p>
            <a:pPr>
              <a:spcBef>
                <a:spcPct val="50000"/>
              </a:spcBef>
            </a:pPr>
            <a:r>
              <a:rPr lang="en-US">
                <a:solidFill>
                  <a:srgbClr val="008000"/>
                </a:solidFill>
                <a:latin typeface="Calibri"/>
                <a:cs typeface="Calibri"/>
              </a:rPr>
              <a:t>s, a</a:t>
            </a:r>
          </a:p>
        </p:txBody>
      </p:sp>
      <p:grpSp>
        <p:nvGrpSpPr>
          <p:cNvPr id="35852" name="Group 21"/>
          <p:cNvGrpSpPr>
            <a:grpSpLocks/>
          </p:cNvGrpSpPr>
          <p:nvPr/>
        </p:nvGrpSpPr>
        <p:grpSpPr bwMode="auto">
          <a:xfrm>
            <a:off x="3733800" y="5486400"/>
            <a:ext cx="3733800" cy="533400"/>
            <a:chOff x="1584" y="1680"/>
            <a:chExt cx="2352" cy="336"/>
          </a:xfrm>
        </p:grpSpPr>
        <p:sp>
          <p:nvSpPr>
            <p:cNvPr id="35861" name="Line 22"/>
            <p:cNvSpPr>
              <a:spLocks noChangeShapeType="1"/>
            </p:cNvSpPr>
            <p:nvPr/>
          </p:nvSpPr>
          <p:spPr bwMode="auto">
            <a:xfrm flipH="1">
              <a:off x="1584" y="1680"/>
              <a:ext cx="1152" cy="336"/>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35862" name="Line 23"/>
            <p:cNvSpPr>
              <a:spLocks noChangeShapeType="1"/>
            </p:cNvSpPr>
            <p:nvPr/>
          </p:nvSpPr>
          <p:spPr bwMode="auto">
            <a:xfrm>
              <a:off x="2736" y="1680"/>
              <a:ext cx="1200" cy="288"/>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35863" name="Line 24"/>
            <p:cNvSpPr>
              <a:spLocks noChangeShapeType="1"/>
            </p:cNvSpPr>
            <p:nvPr/>
          </p:nvSpPr>
          <p:spPr bwMode="auto">
            <a:xfrm flipH="1">
              <a:off x="2304" y="1680"/>
              <a:ext cx="432" cy="336"/>
            </a:xfrm>
            <a:prstGeom prst="line">
              <a:avLst/>
            </a:prstGeom>
            <a:noFill/>
            <a:ln w="28575">
              <a:solidFill>
                <a:schemeClr val="tx1"/>
              </a:solidFill>
              <a:round/>
              <a:headEnd/>
              <a:tailEnd type="triangle" w="med" len="med"/>
            </a:ln>
          </p:spPr>
          <p:txBody>
            <a:bodyPr/>
            <a:lstStyle/>
            <a:p>
              <a:endParaRPr lang="en-US">
                <a:latin typeface="Calibri"/>
                <a:cs typeface="Calibri"/>
              </a:endParaRPr>
            </a:p>
          </p:txBody>
        </p:sp>
        <p:sp>
          <p:nvSpPr>
            <p:cNvPr id="35864" name="Line 25"/>
            <p:cNvSpPr>
              <a:spLocks noChangeShapeType="1"/>
            </p:cNvSpPr>
            <p:nvPr/>
          </p:nvSpPr>
          <p:spPr bwMode="auto">
            <a:xfrm>
              <a:off x="2736" y="1680"/>
              <a:ext cx="432" cy="288"/>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grpSp>
      <p:sp>
        <p:nvSpPr>
          <p:cNvPr id="35855" name="Text Box 28"/>
          <p:cNvSpPr txBox="1">
            <a:spLocks noChangeArrowheads="1"/>
          </p:cNvSpPr>
          <p:nvPr/>
        </p:nvSpPr>
        <p:spPr bwMode="auto">
          <a:xfrm>
            <a:off x="4495800" y="4419600"/>
            <a:ext cx="1066800" cy="366713"/>
          </a:xfrm>
          <a:prstGeom prst="rect">
            <a:avLst/>
          </a:prstGeom>
          <a:noFill/>
          <a:ln w="9525">
            <a:noFill/>
            <a:miter lim="800000"/>
            <a:headEnd/>
            <a:tailEnd/>
          </a:ln>
        </p:spPr>
        <p:txBody>
          <a:bodyPr>
            <a:spAutoFit/>
          </a:bodyPr>
          <a:lstStyle/>
          <a:p>
            <a:pPr>
              <a:spcBef>
                <a:spcPct val="50000"/>
              </a:spcBef>
            </a:pPr>
            <a:r>
              <a:rPr lang="en-US">
                <a:latin typeface="Calibri"/>
                <a:cs typeface="Calibri"/>
              </a:rPr>
              <a:t>s,a,s</a:t>
            </a:r>
            <a:r>
              <a:rPr lang="ja-JP" altLang="en-US">
                <a:latin typeface="Calibri"/>
                <a:cs typeface="Calibri"/>
              </a:rPr>
              <a:t>’</a:t>
            </a:r>
            <a:endParaRPr lang="en-US">
              <a:latin typeface="Calibri"/>
              <a:cs typeface="Calibri"/>
            </a:endParaRPr>
          </a:p>
        </p:txBody>
      </p:sp>
      <p:sp>
        <p:nvSpPr>
          <p:cNvPr id="37" name="Google Shape;75;g92b3bf485b_0_0">
            <a:extLst>
              <a:ext uri="{FF2B5EF4-FFF2-40B4-BE49-F238E27FC236}">
                <a16:creationId xmlns:a16="http://schemas.microsoft.com/office/drawing/2014/main" id="{AF99919D-74AA-734C-A3CD-F0B6A83BC50D}"/>
              </a:ext>
            </a:extLst>
          </p:cNvPr>
          <p:cNvSpPr/>
          <p:nvPr/>
        </p:nvSpPr>
        <p:spPr>
          <a:xfrm>
            <a:off x="6983649" y="1874688"/>
            <a:ext cx="2133600" cy="366713"/>
          </a:xfrm>
          <a:prstGeom prst="wedgeRoundRectCallout">
            <a:avLst>
              <a:gd name="adj1" fmla="val -87946"/>
              <a:gd name="adj2" fmla="val 57374"/>
              <a:gd name="adj3" fmla="val 0"/>
            </a:avLst>
          </a:prstGeom>
          <a:solidFill>
            <a:schemeClr val="accent2"/>
          </a:solidFill>
          <a:ln>
            <a:noFill/>
          </a:ln>
        </p:spPr>
        <p:txBody>
          <a:bodyPr spcFirstLastPara="1" wrap="square" lIns="91425" tIns="91425" rIns="91425" bIns="91425" anchor="ctr" anchorCtr="0">
            <a:noAutofit/>
          </a:bodyPr>
          <a:lstStyle/>
          <a:p>
            <a:pPr algn="ctr">
              <a:buSzPts val="2500"/>
            </a:pPr>
            <a:r>
              <a:rPr lang="en-US" sz="2000" b="1" dirty="0"/>
              <a:t>s is a state</a:t>
            </a:r>
          </a:p>
        </p:txBody>
      </p:sp>
      <p:sp>
        <p:nvSpPr>
          <p:cNvPr id="38" name="Google Shape;75;g92b3bf485b_0_0">
            <a:extLst>
              <a:ext uri="{FF2B5EF4-FFF2-40B4-BE49-F238E27FC236}">
                <a16:creationId xmlns:a16="http://schemas.microsoft.com/office/drawing/2014/main" id="{AEB63AFD-E2A3-EF41-A13A-B65CDDF08FCC}"/>
              </a:ext>
            </a:extLst>
          </p:cNvPr>
          <p:cNvSpPr/>
          <p:nvPr/>
        </p:nvSpPr>
        <p:spPr>
          <a:xfrm>
            <a:off x="1371600" y="2726531"/>
            <a:ext cx="2819400" cy="484585"/>
          </a:xfrm>
          <a:prstGeom prst="wedgeRoundRectCallout">
            <a:avLst>
              <a:gd name="adj1" fmla="val 78356"/>
              <a:gd name="adj2" fmla="val 141686"/>
              <a:gd name="adj3" fmla="val 0"/>
            </a:avLst>
          </a:prstGeom>
          <a:solidFill>
            <a:schemeClr val="accent2"/>
          </a:solidFill>
          <a:ln>
            <a:noFill/>
          </a:ln>
        </p:spPr>
        <p:txBody>
          <a:bodyPr spcFirstLastPara="1" wrap="square" lIns="91425" tIns="91425" rIns="91425" bIns="91425" anchor="ctr" anchorCtr="0">
            <a:noAutofit/>
          </a:bodyPr>
          <a:lstStyle/>
          <a:p>
            <a:pPr algn="ctr">
              <a:buSzPts val="2500"/>
            </a:pPr>
            <a:r>
              <a:rPr lang="en-US" sz="2000" b="1" dirty="0"/>
              <a:t>(s, a) is a q-state</a:t>
            </a:r>
          </a:p>
        </p:txBody>
      </p:sp>
      <p:sp>
        <p:nvSpPr>
          <p:cNvPr id="39" name="Google Shape;75;g92b3bf485b_0_0">
            <a:extLst>
              <a:ext uri="{FF2B5EF4-FFF2-40B4-BE49-F238E27FC236}">
                <a16:creationId xmlns:a16="http://schemas.microsoft.com/office/drawing/2014/main" id="{6FEE2049-AA3B-F740-91DA-DD958E8CF453}"/>
              </a:ext>
            </a:extLst>
          </p:cNvPr>
          <p:cNvSpPr/>
          <p:nvPr/>
        </p:nvSpPr>
        <p:spPr>
          <a:xfrm>
            <a:off x="7282977" y="3589338"/>
            <a:ext cx="3668544" cy="1143000"/>
          </a:xfrm>
          <a:prstGeom prst="wedgeRoundRectCallout">
            <a:avLst>
              <a:gd name="adj1" fmla="val -98454"/>
              <a:gd name="adj2" fmla="val 48432"/>
              <a:gd name="adj3" fmla="val 0"/>
            </a:avLst>
          </a:prstGeom>
          <a:solidFill>
            <a:schemeClr val="accent2"/>
          </a:solidFill>
          <a:ln>
            <a:noFill/>
          </a:ln>
        </p:spPr>
        <p:txBody>
          <a:bodyPr spcFirstLastPara="1" wrap="square" lIns="91425" tIns="91425" rIns="91425" bIns="91425" anchor="ctr" anchorCtr="0">
            <a:noAutofit/>
          </a:bodyPr>
          <a:lstStyle/>
          <a:p>
            <a:pPr algn="ctr">
              <a:buSzPts val="2500"/>
            </a:pPr>
            <a:r>
              <a:rPr lang="en-US" sz="2000" b="1" dirty="0"/>
              <a:t>(</a:t>
            </a:r>
            <a:r>
              <a:rPr lang="en-US" sz="2000" b="1" dirty="0" err="1"/>
              <a:t>s,a,s</a:t>
            </a:r>
            <a:r>
              <a:rPr lang="en-US" sz="2000" b="1" dirty="0"/>
              <a:t>’) is called a transition</a:t>
            </a:r>
          </a:p>
          <a:p>
            <a:pPr algn="ctr">
              <a:buSzPts val="2500"/>
            </a:pPr>
            <a:r>
              <a:rPr lang="en-US" sz="2000" b="1" dirty="0"/>
              <a:t>T(</a:t>
            </a:r>
            <a:r>
              <a:rPr lang="en-US" sz="2000" b="1" dirty="0" err="1"/>
              <a:t>s,a,s</a:t>
            </a:r>
            <a:r>
              <a:rPr lang="en-US" sz="2000" b="1" dirty="0"/>
              <a:t>’) = P(s’|</a:t>
            </a:r>
            <a:r>
              <a:rPr lang="en-US" sz="2000" b="1" dirty="0" err="1"/>
              <a:t>s,a</a:t>
            </a:r>
            <a:r>
              <a:rPr lang="en-US" sz="2000" b="1" dirty="0"/>
              <a:t>)</a:t>
            </a:r>
          </a:p>
          <a:p>
            <a:pPr algn="ctr">
              <a:buSzPts val="2500"/>
            </a:pPr>
            <a:r>
              <a:rPr lang="en-US" sz="2000" b="1" dirty="0"/>
              <a:t>R(</a:t>
            </a:r>
            <a:r>
              <a:rPr lang="en-US" sz="2000" b="1" dirty="0" err="1"/>
              <a:t>s,a,s</a:t>
            </a:r>
            <a:r>
              <a:rPr lang="en-US" sz="2000" b="1" dirty="0"/>
              <a:t>’)</a:t>
            </a:r>
          </a:p>
        </p:txBody>
      </p:sp>
    </p:spTree>
    <p:extLst>
      <p:ext uri="{BB962C8B-B14F-4D97-AF65-F5344CB8AC3E}">
        <p14:creationId xmlns:p14="http://schemas.microsoft.com/office/powerpoint/2010/main" val="1611389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8" grpId="0" animBg="1"/>
      <p:bldP spid="39"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9D0DD-4AE5-AF45-90EC-FD6512D27A32}"/>
              </a:ext>
            </a:extLst>
          </p:cNvPr>
          <p:cNvSpPr>
            <a:spLocks noGrp="1"/>
          </p:cNvSpPr>
          <p:nvPr>
            <p:ph type="title" idx="4294967295"/>
          </p:nvPr>
        </p:nvSpPr>
        <p:spPr>
          <a:xfrm>
            <a:off x="0" y="365125"/>
            <a:ext cx="10953750" cy="771525"/>
          </a:xfrm>
        </p:spPr>
        <p:txBody>
          <a:bodyPr/>
          <a:lstStyle/>
          <a:p>
            <a:r>
              <a:rPr lang="en-US" dirty="0"/>
              <a:t>Hyperdrive Search Tree</a:t>
            </a:r>
          </a:p>
        </p:txBody>
      </p:sp>
      <p:grpSp>
        <p:nvGrpSpPr>
          <p:cNvPr id="3" name="Group 2">
            <a:extLst>
              <a:ext uri="{FF2B5EF4-FFF2-40B4-BE49-F238E27FC236}">
                <a16:creationId xmlns:a16="http://schemas.microsoft.com/office/drawing/2014/main" id="{63E5343E-87AE-414B-BB9A-A73B52EFD412}"/>
              </a:ext>
            </a:extLst>
          </p:cNvPr>
          <p:cNvGrpSpPr/>
          <p:nvPr/>
        </p:nvGrpSpPr>
        <p:grpSpPr>
          <a:xfrm>
            <a:off x="713382" y="847329"/>
            <a:ext cx="11148597" cy="5141605"/>
            <a:chOff x="713382" y="847329"/>
            <a:chExt cx="11148597" cy="5141605"/>
          </a:xfrm>
        </p:grpSpPr>
        <p:sp>
          <p:nvSpPr>
            <p:cNvPr id="8" name="Oval 7">
              <a:extLst>
                <a:ext uri="{FF2B5EF4-FFF2-40B4-BE49-F238E27FC236}">
                  <a16:creationId xmlns:a16="http://schemas.microsoft.com/office/drawing/2014/main" id="{A3F95759-DDE9-034B-B089-9389409A278A}"/>
                </a:ext>
              </a:extLst>
            </p:cNvPr>
            <p:cNvSpPr/>
            <p:nvPr/>
          </p:nvSpPr>
          <p:spPr>
            <a:xfrm>
              <a:off x="1770678" y="2209800"/>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1F1C2E31-65FA-C148-839B-988704B9B98E}"/>
                </a:ext>
              </a:extLst>
            </p:cNvPr>
            <p:cNvSpPr/>
            <p:nvPr/>
          </p:nvSpPr>
          <p:spPr>
            <a:xfrm>
              <a:off x="7790478" y="2209800"/>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0910BA9F-86F3-1B49-9FE1-9FF8C3B9776F}"/>
                </a:ext>
              </a:extLst>
            </p:cNvPr>
            <p:cNvCxnSpPr>
              <a:cxnSpLocks/>
              <a:stCxn id="46" idx="2"/>
              <a:endCxn id="9" idx="1"/>
            </p:cNvCxnSpPr>
            <p:nvPr/>
          </p:nvCxnSpPr>
          <p:spPr>
            <a:xfrm>
              <a:off x="4969049" y="1657787"/>
              <a:ext cx="2866066" cy="596650"/>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5EB5F57-97A1-3946-BD35-FA45DBC7AEFC}"/>
                </a:ext>
              </a:extLst>
            </p:cNvPr>
            <p:cNvCxnSpPr>
              <a:cxnSpLocks/>
              <a:stCxn id="46" idx="2"/>
              <a:endCxn id="8" idx="7"/>
            </p:cNvCxnSpPr>
            <p:nvPr/>
          </p:nvCxnSpPr>
          <p:spPr>
            <a:xfrm flipH="1">
              <a:off x="2030841" y="1657787"/>
              <a:ext cx="2938208" cy="596650"/>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F5A4431-F548-8545-A977-E5DBE779BAF5}"/>
                </a:ext>
              </a:extLst>
            </p:cNvPr>
            <p:cNvCxnSpPr>
              <a:cxnSpLocks/>
              <a:stCxn id="9" idx="4"/>
            </p:cNvCxnSpPr>
            <p:nvPr/>
          </p:nvCxnSpPr>
          <p:spPr>
            <a:xfrm flipH="1">
              <a:off x="6030099" y="2514600"/>
              <a:ext cx="1912779" cy="609600"/>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A341B443-4827-6943-9000-C595597E60F1}"/>
                </a:ext>
              </a:extLst>
            </p:cNvPr>
            <p:cNvCxnSpPr>
              <a:cxnSpLocks/>
              <a:stCxn id="9" idx="4"/>
            </p:cNvCxnSpPr>
            <p:nvPr/>
          </p:nvCxnSpPr>
          <p:spPr>
            <a:xfrm>
              <a:off x="7942878" y="2514600"/>
              <a:ext cx="2219072" cy="609600"/>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4B31F47A-CB4A-814F-80D0-89FE7FB03AEA}"/>
                </a:ext>
              </a:extLst>
            </p:cNvPr>
            <p:cNvCxnSpPr>
              <a:cxnSpLocks/>
              <a:stCxn id="8" idx="4"/>
            </p:cNvCxnSpPr>
            <p:nvPr/>
          </p:nvCxnSpPr>
          <p:spPr>
            <a:xfrm flipH="1">
              <a:off x="1915299" y="2514600"/>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5B51B77E-0616-D441-8F33-1B29B2C1453C}"/>
                </a:ext>
              </a:extLst>
            </p:cNvPr>
            <p:cNvSpPr/>
            <p:nvPr/>
          </p:nvSpPr>
          <p:spPr>
            <a:xfrm>
              <a:off x="764520"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B8B0F8C7-E8B4-8E4A-A47D-F36F4C8F1A39}"/>
                </a:ext>
              </a:extLst>
            </p:cNvPr>
            <p:cNvSpPr/>
            <p:nvPr/>
          </p:nvSpPr>
          <p:spPr>
            <a:xfrm>
              <a:off x="2780040"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Arrow Connector 19">
              <a:extLst>
                <a:ext uri="{FF2B5EF4-FFF2-40B4-BE49-F238E27FC236}">
                  <a16:creationId xmlns:a16="http://schemas.microsoft.com/office/drawing/2014/main" id="{65140292-F6FB-5544-ADE2-8FE787FC97E6}"/>
                </a:ext>
              </a:extLst>
            </p:cNvPr>
            <p:cNvCxnSpPr>
              <a:cxnSpLocks/>
              <a:endCxn id="19" idx="1"/>
            </p:cNvCxnSpPr>
            <p:nvPr/>
          </p:nvCxnSpPr>
          <p:spPr>
            <a:xfrm>
              <a:off x="1915299" y="3733800"/>
              <a:ext cx="909378" cy="424952"/>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8A73C0FE-05F1-D84F-96D7-136C04122AAA}"/>
                </a:ext>
              </a:extLst>
            </p:cNvPr>
            <p:cNvCxnSpPr>
              <a:cxnSpLocks/>
              <a:endCxn id="18" idx="7"/>
            </p:cNvCxnSpPr>
            <p:nvPr/>
          </p:nvCxnSpPr>
          <p:spPr>
            <a:xfrm flipH="1">
              <a:off x="1024683" y="3733800"/>
              <a:ext cx="890616" cy="424952"/>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D9B2F55D-E135-EC4B-9021-7B9BBA93B641}"/>
                </a:ext>
              </a:extLst>
            </p:cNvPr>
            <p:cNvCxnSpPr>
              <a:cxnSpLocks/>
              <a:stCxn id="19" idx="4"/>
            </p:cNvCxnSpPr>
            <p:nvPr/>
          </p:nvCxnSpPr>
          <p:spPr>
            <a:xfrm flipH="1">
              <a:off x="2524899" y="4418915"/>
              <a:ext cx="407541"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2DD02FCF-B70C-D04F-B454-EFE1F1DF5892}"/>
                </a:ext>
              </a:extLst>
            </p:cNvPr>
            <p:cNvCxnSpPr>
              <a:cxnSpLocks/>
              <a:stCxn id="19" idx="4"/>
            </p:cNvCxnSpPr>
            <p:nvPr/>
          </p:nvCxnSpPr>
          <p:spPr>
            <a:xfrm>
              <a:off x="2932440" y="4418915"/>
              <a:ext cx="447710"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8C7D36B8-76BF-8C4E-BE5C-F3F14877F326}"/>
                </a:ext>
              </a:extLst>
            </p:cNvPr>
            <p:cNvCxnSpPr>
              <a:cxnSpLocks/>
              <a:stCxn id="18" idx="4"/>
            </p:cNvCxnSpPr>
            <p:nvPr/>
          </p:nvCxnSpPr>
          <p:spPr>
            <a:xfrm>
              <a:off x="916920" y="4418915"/>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9355AF76-C25E-514C-A408-B1BF3D2612A0}"/>
                </a:ext>
              </a:extLst>
            </p:cNvPr>
            <p:cNvSpPr/>
            <p:nvPr/>
          </p:nvSpPr>
          <p:spPr>
            <a:xfrm>
              <a:off x="4863762"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Arrow Connector 27">
              <a:extLst>
                <a:ext uri="{FF2B5EF4-FFF2-40B4-BE49-F238E27FC236}">
                  <a16:creationId xmlns:a16="http://schemas.microsoft.com/office/drawing/2014/main" id="{5BAE1CA4-7C96-A445-9AA5-11449EF72D24}"/>
                </a:ext>
              </a:extLst>
            </p:cNvPr>
            <p:cNvCxnSpPr>
              <a:endCxn id="27" idx="7"/>
            </p:cNvCxnSpPr>
            <p:nvPr/>
          </p:nvCxnSpPr>
          <p:spPr>
            <a:xfrm flipH="1">
              <a:off x="5123925" y="3733800"/>
              <a:ext cx="890616" cy="424952"/>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D8DF1265-F03B-CF43-9A80-EDE019B75B46}"/>
                </a:ext>
              </a:extLst>
            </p:cNvPr>
            <p:cNvCxnSpPr>
              <a:cxnSpLocks/>
              <a:stCxn id="27" idx="4"/>
            </p:cNvCxnSpPr>
            <p:nvPr/>
          </p:nvCxnSpPr>
          <p:spPr>
            <a:xfrm>
              <a:off x="5016162" y="4418915"/>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32" name="Oval 31">
              <a:extLst>
                <a:ext uri="{FF2B5EF4-FFF2-40B4-BE49-F238E27FC236}">
                  <a16:creationId xmlns:a16="http://schemas.microsoft.com/office/drawing/2014/main" id="{7571347E-6463-5240-91AF-6489DDBB3D3D}"/>
                </a:ext>
              </a:extLst>
            </p:cNvPr>
            <p:cNvSpPr/>
            <p:nvPr/>
          </p:nvSpPr>
          <p:spPr>
            <a:xfrm>
              <a:off x="6894840"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Arrow Connector 32">
              <a:extLst>
                <a:ext uri="{FF2B5EF4-FFF2-40B4-BE49-F238E27FC236}">
                  <a16:creationId xmlns:a16="http://schemas.microsoft.com/office/drawing/2014/main" id="{20BA1BFD-C344-D345-AB57-AF98F9CA1112}"/>
                </a:ext>
              </a:extLst>
            </p:cNvPr>
            <p:cNvCxnSpPr>
              <a:cxnSpLocks/>
              <a:endCxn id="32" idx="1"/>
            </p:cNvCxnSpPr>
            <p:nvPr/>
          </p:nvCxnSpPr>
          <p:spPr>
            <a:xfrm>
              <a:off x="6030099" y="3734485"/>
              <a:ext cx="909378" cy="424267"/>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211C3815-B372-ED45-BFA1-F10265C487F5}"/>
                </a:ext>
              </a:extLst>
            </p:cNvPr>
            <p:cNvCxnSpPr>
              <a:cxnSpLocks/>
              <a:stCxn id="32" idx="4"/>
            </p:cNvCxnSpPr>
            <p:nvPr/>
          </p:nvCxnSpPr>
          <p:spPr>
            <a:xfrm flipH="1">
              <a:off x="6639699" y="4418915"/>
              <a:ext cx="407541"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B0DB6C66-9800-2B48-9860-B7C250A44514}"/>
                </a:ext>
              </a:extLst>
            </p:cNvPr>
            <p:cNvCxnSpPr>
              <a:cxnSpLocks/>
              <a:stCxn id="32" idx="4"/>
            </p:cNvCxnSpPr>
            <p:nvPr/>
          </p:nvCxnSpPr>
          <p:spPr>
            <a:xfrm>
              <a:off x="7047240" y="4418915"/>
              <a:ext cx="447710"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38" name="Oval 37">
              <a:extLst>
                <a:ext uri="{FF2B5EF4-FFF2-40B4-BE49-F238E27FC236}">
                  <a16:creationId xmlns:a16="http://schemas.microsoft.com/office/drawing/2014/main" id="{3FB672BD-FE90-2345-849D-6CAD993232A1}"/>
                </a:ext>
              </a:extLst>
            </p:cNvPr>
            <p:cNvSpPr/>
            <p:nvPr/>
          </p:nvSpPr>
          <p:spPr>
            <a:xfrm>
              <a:off x="8952240" y="4113430"/>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9" name="Straight Arrow Connector 38">
              <a:extLst>
                <a:ext uri="{FF2B5EF4-FFF2-40B4-BE49-F238E27FC236}">
                  <a16:creationId xmlns:a16="http://schemas.microsoft.com/office/drawing/2014/main" id="{5F869773-A832-A246-BEA5-5D0798EDC240}"/>
                </a:ext>
              </a:extLst>
            </p:cNvPr>
            <p:cNvCxnSpPr>
              <a:cxnSpLocks/>
              <a:endCxn id="38" idx="7"/>
            </p:cNvCxnSpPr>
            <p:nvPr/>
          </p:nvCxnSpPr>
          <p:spPr>
            <a:xfrm flipH="1">
              <a:off x="9212403" y="3763546"/>
              <a:ext cx="949547" cy="394521"/>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4D9707E2-CF0F-B743-B306-A8738CAD264D}"/>
                </a:ext>
              </a:extLst>
            </p:cNvPr>
            <p:cNvCxnSpPr>
              <a:cxnSpLocks/>
              <a:stCxn id="38" idx="4"/>
            </p:cNvCxnSpPr>
            <p:nvPr/>
          </p:nvCxnSpPr>
          <p:spPr>
            <a:xfrm flipH="1">
              <a:off x="8697099" y="4418230"/>
              <a:ext cx="407541" cy="61028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0299E041-9C18-854F-AA59-9D0A96D5457D}"/>
                </a:ext>
              </a:extLst>
            </p:cNvPr>
            <p:cNvCxnSpPr>
              <a:cxnSpLocks/>
              <a:stCxn id="38" idx="4"/>
            </p:cNvCxnSpPr>
            <p:nvPr/>
          </p:nvCxnSpPr>
          <p:spPr>
            <a:xfrm>
              <a:off x="9104640" y="4418230"/>
              <a:ext cx="447710" cy="61028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BF475F8E-57DB-1945-8A47-64986FAEEED5}"/>
                </a:ext>
              </a:extLst>
            </p:cNvPr>
            <p:cNvSpPr/>
            <p:nvPr/>
          </p:nvSpPr>
          <p:spPr>
            <a:xfrm>
              <a:off x="11119941"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Arrow Connector 43">
              <a:extLst>
                <a:ext uri="{FF2B5EF4-FFF2-40B4-BE49-F238E27FC236}">
                  <a16:creationId xmlns:a16="http://schemas.microsoft.com/office/drawing/2014/main" id="{A937262D-C064-D842-B244-9DCE7D1AEAE2}"/>
                </a:ext>
              </a:extLst>
            </p:cNvPr>
            <p:cNvCxnSpPr>
              <a:cxnSpLocks/>
              <a:endCxn id="43" idx="1"/>
            </p:cNvCxnSpPr>
            <p:nvPr/>
          </p:nvCxnSpPr>
          <p:spPr>
            <a:xfrm>
              <a:off x="10161950" y="3763546"/>
              <a:ext cx="1002628" cy="395206"/>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BC9B7C2D-DE43-BF48-B067-740C55F0D481}"/>
                </a:ext>
              </a:extLst>
            </p:cNvPr>
            <p:cNvCxnSpPr>
              <a:stCxn id="43" idx="4"/>
            </p:cNvCxnSpPr>
            <p:nvPr/>
          </p:nvCxnSpPr>
          <p:spPr>
            <a:xfrm>
              <a:off x="11272341" y="4418915"/>
              <a:ext cx="7779" cy="60891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46" name="Picture 45">
              <a:extLst>
                <a:ext uri="{FF2B5EF4-FFF2-40B4-BE49-F238E27FC236}">
                  <a16:creationId xmlns:a16="http://schemas.microsoft.com/office/drawing/2014/main" id="{CBE5BBD0-CD8D-F64E-B958-B8797E4951E5}"/>
                </a:ext>
              </a:extLst>
            </p:cNvPr>
            <p:cNvPicPr>
              <a:picLocks noChangeAspect="1"/>
            </p:cNvPicPr>
            <p:nvPr/>
          </p:nvPicPr>
          <p:blipFill>
            <a:blip r:embed="rId2"/>
            <a:stretch>
              <a:fillRect/>
            </a:stretch>
          </p:blipFill>
          <p:spPr>
            <a:xfrm rot="1659564">
              <a:off x="4807008" y="847329"/>
              <a:ext cx="723107" cy="859573"/>
            </a:xfrm>
            <a:prstGeom prst="rect">
              <a:avLst/>
            </a:prstGeom>
          </p:spPr>
        </p:pic>
        <p:pic>
          <p:nvPicPr>
            <p:cNvPr id="47" name="Picture 46">
              <a:extLst>
                <a:ext uri="{FF2B5EF4-FFF2-40B4-BE49-F238E27FC236}">
                  <a16:creationId xmlns:a16="http://schemas.microsoft.com/office/drawing/2014/main" id="{FFB016DA-8EC0-FC40-9858-087FA1B0D97B}"/>
                </a:ext>
              </a:extLst>
            </p:cNvPr>
            <p:cNvPicPr>
              <a:picLocks noChangeAspect="1"/>
            </p:cNvPicPr>
            <p:nvPr/>
          </p:nvPicPr>
          <p:blipFill>
            <a:blip r:embed="rId2"/>
            <a:stretch>
              <a:fillRect/>
            </a:stretch>
          </p:blipFill>
          <p:spPr>
            <a:xfrm rot="1659564">
              <a:off x="1671286" y="3126052"/>
              <a:ext cx="723107" cy="859573"/>
            </a:xfrm>
            <a:prstGeom prst="rect">
              <a:avLst/>
            </a:prstGeom>
          </p:spPr>
        </p:pic>
        <p:pic>
          <p:nvPicPr>
            <p:cNvPr id="48" name="Picture 47">
              <a:extLst>
                <a:ext uri="{FF2B5EF4-FFF2-40B4-BE49-F238E27FC236}">
                  <a16:creationId xmlns:a16="http://schemas.microsoft.com/office/drawing/2014/main" id="{9BC53F9C-41A7-F348-B0D3-76E562C90EEE}"/>
                </a:ext>
              </a:extLst>
            </p:cNvPr>
            <p:cNvPicPr>
              <a:picLocks noChangeAspect="1"/>
            </p:cNvPicPr>
            <p:nvPr/>
          </p:nvPicPr>
          <p:blipFill>
            <a:blip r:embed="rId2"/>
            <a:stretch>
              <a:fillRect/>
            </a:stretch>
          </p:blipFill>
          <p:spPr>
            <a:xfrm rot="1659564">
              <a:off x="5753720" y="3208565"/>
              <a:ext cx="723107" cy="859573"/>
            </a:xfrm>
            <a:prstGeom prst="rect">
              <a:avLst/>
            </a:prstGeom>
          </p:spPr>
        </p:pic>
        <p:pic>
          <p:nvPicPr>
            <p:cNvPr id="49" name="Picture 48">
              <a:extLst>
                <a:ext uri="{FF2B5EF4-FFF2-40B4-BE49-F238E27FC236}">
                  <a16:creationId xmlns:a16="http://schemas.microsoft.com/office/drawing/2014/main" id="{B9C0B294-CFBC-F847-A170-99FB605FF72A}"/>
                </a:ext>
              </a:extLst>
            </p:cNvPr>
            <p:cNvPicPr>
              <a:picLocks noChangeAspect="1"/>
            </p:cNvPicPr>
            <p:nvPr/>
          </p:nvPicPr>
          <p:blipFill>
            <a:blip r:embed="rId2"/>
            <a:stretch>
              <a:fillRect/>
            </a:stretch>
          </p:blipFill>
          <p:spPr>
            <a:xfrm rot="1659564">
              <a:off x="713382" y="4975963"/>
              <a:ext cx="723107" cy="859573"/>
            </a:xfrm>
            <a:prstGeom prst="rect">
              <a:avLst/>
            </a:prstGeom>
          </p:spPr>
        </p:pic>
        <p:pic>
          <p:nvPicPr>
            <p:cNvPr id="50" name="Picture 49">
              <a:extLst>
                <a:ext uri="{FF2B5EF4-FFF2-40B4-BE49-F238E27FC236}">
                  <a16:creationId xmlns:a16="http://schemas.microsoft.com/office/drawing/2014/main" id="{71BB6650-BF1F-CA4E-8CAD-75E431894C82}"/>
                </a:ext>
              </a:extLst>
            </p:cNvPr>
            <p:cNvPicPr>
              <a:picLocks noChangeAspect="1"/>
            </p:cNvPicPr>
            <p:nvPr/>
          </p:nvPicPr>
          <p:blipFill>
            <a:blip r:embed="rId2"/>
            <a:stretch>
              <a:fillRect/>
            </a:stretch>
          </p:blipFill>
          <p:spPr>
            <a:xfrm rot="1659564">
              <a:off x="2252677" y="5026381"/>
              <a:ext cx="723107" cy="859573"/>
            </a:xfrm>
            <a:prstGeom prst="rect">
              <a:avLst/>
            </a:prstGeom>
          </p:spPr>
        </p:pic>
        <p:pic>
          <p:nvPicPr>
            <p:cNvPr id="51" name="Picture 50">
              <a:extLst>
                <a:ext uri="{FF2B5EF4-FFF2-40B4-BE49-F238E27FC236}">
                  <a16:creationId xmlns:a16="http://schemas.microsoft.com/office/drawing/2014/main" id="{988C75DB-10C4-034A-9045-156A07789D6C}"/>
                </a:ext>
              </a:extLst>
            </p:cNvPr>
            <p:cNvPicPr>
              <a:picLocks noChangeAspect="1"/>
            </p:cNvPicPr>
            <p:nvPr/>
          </p:nvPicPr>
          <p:blipFill>
            <a:blip r:embed="rId2"/>
            <a:stretch>
              <a:fillRect/>
            </a:stretch>
          </p:blipFill>
          <p:spPr>
            <a:xfrm rot="1659564">
              <a:off x="4742880" y="5023683"/>
              <a:ext cx="723107" cy="859573"/>
            </a:xfrm>
            <a:prstGeom prst="rect">
              <a:avLst/>
            </a:prstGeom>
          </p:spPr>
        </p:pic>
        <p:pic>
          <p:nvPicPr>
            <p:cNvPr id="52" name="Picture 51">
              <a:extLst>
                <a:ext uri="{FF2B5EF4-FFF2-40B4-BE49-F238E27FC236}">
                  <a16:creationId xmlns:a16="http://schemas.microsoft.com/office/drawing/2014/main" id="{33B69FC3-F2A5-9F44-BAC6-5D5E5A681EBF}"/>
                </a:ext>
              </a:extLst>
            </p:cNvPr>
            <p:cNvPicPr>
              <a:picLocks noChangeAspect="1"/>
            </p:cNvPicPr>
            <p:nvPr/>
          </p:nvPicPr>
          <p:blipFill>
            <a:blip r:embed="rId2"/>
            <a:stretch>
              <a:fillRect/>
            </a:stretch>
          </p:blipFill>
          <p:spPr>
            <a:xfrm rot="1659564">
              <a:off x="8415917" y="5026381"/>
              <a:ext cx="723107" cy="859573"/>
            </a:xfrm>
            <a:prstGeom prst="rect">
              <a:avLst/>
            </a:prstGeom>
          </p:spPr>
        </p:pic>
        <p:sp>
          <p:nvSpPr>
            <p:cNvPr id="53" name="Oval 52">
              <a:extLst>
                <a:ext uri="{FF2B5EF4-FFF2-40B4-BE49-F238E27FC236}">
                  <a16:creationId xmlns:a16="http://schemas.microsoft.com/office/drawing/2014/main" id="{48633F3F-7C4E-E04B-94BA-F39014661054}"/>
                </a:ext>
              </a:extLst>
            </p:cNvPr>
            <p:cNvSpPr/>
            <p:nvPr/>
          </p:nvSpPr>
          <p:spPr>
            <a:xfrm rot="17161065">
              <a:off x="3180845" y="4971064"/>
              <a:ext cx="970204" cy="970204"/>
            </a:xfrm>
            <a:prstGeom prst="ellipse">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4969A089-2835-FC46-81ED-B4E266492EC8}"/>
                </a:ext>
              </a:extLst>
            </p:cNvPr>
            <p:cNvSpPr/>
            <p:nvPr/>
          </p:nvSpPr>
          <p:spPr>
            <a:xfrm rot="17161065">
              <a:off x="7193517" y="4948136"/>
              <a:ext cx="970204" cy="970204"/>
            </a:xfrm>
            <a:prstGeom prst="ellipse">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5" name="Picture 54">
              <a:extLst>
                <a:ext uri="{FF2B5EF4-FFF2-40B4-BE49-F238E27FC236}">
                  <a16:creationId xmlns:a16="http://schemas.microsoft.com/office/drawing/2014/main" id="{F067414F-7503-8640-8084-569C547C448A}"/>
                </a:ext>
              </a:extLst>
            </p:cNvPr>
            <p:cNvPicPr>
              <a:picLocks noChangeAspect="1"/>
            </p:cNvPicPr>
            <p:nvPr/>
          </p:nvPicPr>
          <p:blipFill>
            <a:blip r:embed="rId2"/>
            <a:stretch>
              <a:fillRect/>
            </a:stretch>
          </p:blipFill>
          <p:spPr>
            <a:xfrm rot="1659564">
              <a:off x="6317754" y="5023681"/>
              <a:ext cx="723107" cy="859573"/>
            </a:xfrm>
            <a:prstGeom prst="rect">
              <a:avLst/>
            </a:prstGeom>
          </p:spPr>
        </p:pic>
        <p:sp>
          <p:nvSpPr>
            <p:cNvPr id="56" name="Oval 55">
              <a:extLst>
                <a:ext uri="{FF2B5EF4-FFF2-40B4-BE49-F238E27FC236}">
                  <a16:creationId xmlns:a16="http://schemas.microsoft.com/office/drawing/2014/main" id="{D2CA0534-4694-6E49-856F-1CCD03DE1CCB}"/>
                </a:ext>
              </a:extLst>
            </p:cNvPr>
            <p:cNvSpPr/>
            <p:nvPr/>
          </p:nvSpPr>
          <p:spPr>
            <a:xfrm rot="17161065">
              <a:off x="9312704" y="4948136"/>
              <a:ext cx="970204" cy="970204"/>
            </a:xfrm>
            <a:prstGeom prst="ellipse">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611BEEFB-5D51-EF40-8397-0A575AD55847}"/>
                </a:ext>
              </a:extLst>
            </p:cNvPr>
            <p:cNvSpPr/>
            <p:nvPr/>
          </p:nvSpPr>
          <p:spPr>
            <a:xfrm rot="17161065">
              <a:off x="9676848" y="3204864"/>
              <a:ext cx="970204" cy="970204"/>
            </a:xfrm>
            <a:prstGeom prst="ellipse">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Picture 61">
              <a:extLst>
                <a:ext uri="{FF2B5EF4-FFF2-40B4-BE49-F238E27FC236}">
                  <a16:creationId xmlns:a16="http://schemas.microsoft.com/office/drawing/2014/main" id="{E7FBB6A4-C131-F546-8EBC-E71660A926C4}"/>
                </a:ext>
              </a:extLst>
            </p:cNvPr>
            <p:cNvPicPr>
              <a:picLocks noChangeAspect="1"/>
            </p:cNvPicPr>
            <p:nvPr/>
          </p:nvPicPr>
          <p:blipFill>
            <a:blip r:embed="rId4"/>
            <a:stretch>
              <a:fillRect/>
            </a:stretch>
          </p:blipFill>
          <p:spPr>
            <a:xfrm>
              <a:off x="10283733" y="4483940"/>
              <a:ext cx="1578246" cy="1504994"/>
            </a:xfrm>
            <a:prstGeom prst="rect">
              <a:avLst/>
            </a:prstGeom>
          </p:spPr>
        </p:pic>
      </p:grpSp>
      <p:sp>
        <p:nvSpPr>
          <p:cNvPr id="65" name="TextBox 64">
            <a:extLst>
              <a:ext uri="{FF2B5EF4-FFF2-40B4-BE49-F238E27FC236}">
                <a16:creationId xmlns:a16="http://schemas.microsoft.com/office/drawing/2014/main" id="{27C2BFD1-7A90-2949-A1E6-FD41AF8AF2D7}"/>
              </a:ext>
            </a:extLst>
          </p:cNvPr>
          <p:cNvSpPr txBox="1"/>
          <p:nvPr/>
        </p:nvSpPr>
        <p:spPr>
          <a:xfrm>
            <a:off x="2552589" y="3269019"/>
            <a:ext cx="435212" cy="369332"/>
          </a:xfrm>
          <a:prstGeom prst="rect">
            <a:avLst/>
          </a:prstGeom>
          <a:solidFill>
            <a:schemeClr val="accent3"/>
          </a:solidFill>
          <a:ln>
            <a:solidFill>
              <a:schemeClr val="accent1"/>
            </a:solidFill>
          </a:ln>
        </p:spPr>
        <p:txBody>
          <a:bodyPr wrap="square" rtlCol="0">
            <a:spAutoFit/>
          </a:bodyPr>
          <a:lstStyle/>
          <a:p>
            <a:r>
              <a:rPr lang="en-US" dirty="0">
                <a:solidFill>
                  <a:schemeClr val="bg1"/>
                </a:solidFill>
                <a:latin typeface="Calibri"/>
                <a:cs typeface="Calibri"/>
              </a:rPr>
              <a:t>+1 </a:t>
            </a:r>
          </a:p>
        </p:txBody>
      </p:sp>
      <p:sp>
        <p:nvSpPr>
          <p:cNvPr id="66" name="TextBox 65">
            <a:extLst>
              <a:ext uri="{FF2B5EF4-FFF2-40B4-BE49-F238E27FC236}">
                <a16:creationId xmlns:a16="http://schemas.microsoft.com/office/drawing/2014/main" id="{3881C76D-5C19-934F-8D62-EA7E0EE3F9A3}"/>
              </a:ext>
            </a:extLst>
          </p:cNvPr>
          <p:cNvSpPr txBox="1"/>
          <p:nvPr/>
        </p:nvSpPr>
        <p:spPr>
          <a:xfrm>
            <a:off x="6643281" y="3266625"/>
            <a:ext cx="435212" cy="369332"/>
          </a:xfrm>
          <a:prstGeom prst="rect">
            <a:avLst/>
          </a:prstGeom>
          <a:solidFill>
            <a:schemeClr val="accent3"/>
          </a:solidFill>
          <a:ln>
            <a:solidFill>
              <a:schemeClr val="accent1"/>
            </a:solidFill>
          </a:ln>
        </p:spPr>
        <p:txBody>
          <a:bodyPr wrap="square" rtlCol="0">
            <a:spAutoFit/>
          </a:bodyPr>
          <a:lstStyle/>
          <a:p>
            <a:r>
              <a:rPr lang="en-US" dirty="0">
                <a:solidFill>
                  <a:schemeClr val="bg1"/>
                </a:solidFill>
                <a:latin typeface="Calibri"/>
                <a:cs typeface="Calibri"/>
              </a:rPr>
              <a:t>+2 </a:t>
            </a:r>
          </a:p>
        </p:txBody>
      </p:sp>
      <p:sp>
        <p:nvSpPr>
          <p:cNvPr id="67" name="TextBox 66">
            <a:extLst>
              <a:ext uri="{FF2B5EF4-FFF2-40B4-BE49-F238E27FC236}">
                <a16:creationId xmlns:a16="http://schemas.microsoft.com/office/drawing/2014/main" id="{A32B50CF-A742-F94A-9A34-1CD839767954}"/>
              </a:ext>
            </a:extLst>
          </p:cNvPr>
          <p:cNvSpPr txBox="1"/>
          <p:nvPr/>
        </p:nvSpPr>
        <p:spPr>
          <a:xfrm>
            <a:off x="10729366" y="3275595"/>
            <a:ext cx="435212" cy="369332"/>
          </a:xfrm>
          <a:prstGeom prst="rect">
            <a:avLst/>
          </a:prstGeom>
          <a:solidFill>
            <a:schemeClr val="accent3"/>
          </a:solidFill>
          <a:ln>
            <a:solidFill>
              <a:schemeClr val="accent1"/>
            </a:solidFill>
          </a:ln>
        </p:spPr>
        <p:txBody>
          <a:bodyPr wrap="square" rtlCol="0">
            <a:spAutoFit/>
          </a:bodyPr>
          <a:lstStyle/>
          <a:p>
            <a:r>
              <a:rPr lang="en-US" dirty="0">
                <a:solidFill>
                  <a:schemeClr val="bg1"/>
                </a:solidFill>
                <a:latin typeface="Calibri"/>
                <a:cs typeface="Calibri"/>
              </a:rPr>
              <a:t>+2 </a:t>
            </a:r>
          </a:p>
        </p:txBody>
      </p:sp>
      <p:sp>
        <p:nvSpPr>
          <p:cNvPr id="68" name="TextBox 67">
            <a:extLst>
              <a:ext uri="{FF2B5EF4-FFF2-40B4-BE49-F238E27FC236}">
                <a16:creationId xmlns:a16="http://schemas.microsoft.com/office/drawing/2014/main" id="{B973E9BF-7CDE-F244-84DB-6D949E5F7E1E}"/>
              </a:ext>
            </a:extLst>
          </p:cNvPr>
          <p:cNvSpPr txBox="1"/>
          <p:nvPr/>
        </p:nvSpPr>
        <p:spPr>
          <a:xfrm>
            <a:off x="358451" y="5871626"/>
            <a:ext cx="435212" cy="369332"/>
          </a:xfrm>
          <a:prstGeom prst="rect">
            <a:avLst/>
          </a:prstGeom>
          <a:solidFill>
            <a:schemeClr val="accent3"/>
          </a:solidFill>
          <a:ln>
            <a:solidFill>
              <a:schemeClr val="accent1"/>
            </a:solidFill>
          </a:ln>
        </p:spPr>
        <p:txBody>
          <a:bodyPr wrap="square" rtlCol="0">
            <a:spAutoFit/>
          </a:bodyPr>
          <a:lstStyle/>
          <a:p>
            <a:r>
              <a:rPr lang="en-US" dirty="0">
                <a:solidFill>
                  <a:schemeClr val="bg1"/>
                </a:solidFill>
                <a:latin typeface="Calibri"/>
                <a:cs typeface="Calibri"/>
              </a:rPr>
              <a:t>+1 </a:t>
            </a:r>
          </a:p>
        </p:txBody>
      </p:sp>
      <p:sp>
        <p:nvSpPr>
          <p:cNvPr id="69" name="TextBox 68">
            <a:extLst>
              <a:ext uri="{FF2B5EF4-FFF2-40B4-BE49-F238E27FC236}">
                <a16:creationId xmlns:a16="http://schemas.microsoft.com/office/drawing/2014/main" id="{A8C7FB56-6018-D346-B551-E6A94D857C25}"/>
              </a:ext>
            </a:extLst>
          </p:cNvPr>
          <p:cNvSpPr txBox="1"/>
          <p:nvPr/>
        </p:nvSpPr>
        <p:spPr>
          <a:xfrm>
            <a:off x="1907520" y="5871626"/>
            <a:ext cx="478733" cy="369332"/>
          </a:xfrm>
          <a:prstGeom prst="rect">
            <a:avLst/>
          </a:prstGeom>
          <a:solidFill>
            <a:schemeClr val="accent3"/>
          </a:solidFill>
          <a:ln>
            <a:solidFill>
              <a:schemeClr val="accent1"/>
            </a:solidFill>
          </a:ln>
        </p:spPr>
        <p:txBody>
          <a:bodyPr wrap="square" rtlCol="0">
            <a:spAutoFit/>
          </a:bodyPr>
          <a:lstStyle/>
          <a:p>
            <a:r>
              <a:rPr lang="en-US" dirty="0">
                <a:solidFill>
                  <a:schemeClr val="bg1"/>
                </a:solidFill>
                <a:latin typeface="Calibri"/>
                <a:cs typeface="Calibri"/>
              </a:rPr>
              <a:t>+2</a:t>
            </a:r>
          </a:p>
        </p:txBody>
      </p:sp>
      <p:sp>
        <p:nvSpPr>
          <p:cNvPr id="70" name="TextBox 69">
            <a:extLst>
              <a:ext uri="{FF2B5EF4-FFF2-40B4-BE49-F238E27FC236}">
                <a16:creationId xmlns:a16="http://schemas.microsoft.com/office/drawing/2014/main" id="{F1470612-B586-914E-AC20-0A5F23836E98}"/>
              </a:ext>
            </a:extLst>
          </p:cNvPr>
          <p:cNvSpPr txBox="1"/>
          <p:nvPr/>
        </p:nvSpPr>
        <p:spPr>
          <a:xfrm>
            <a:off x="4415649" y="5871626"/>
            <a:ext cx="435212" cy="369332"/>
          </a:xfrm>
          <a:prstGeom prst="rect">
            <a:avLst/>
          </a:prstGeom>
          <a:solidFill>
            <a:schemeClr val="accent3"/>
          </a:solidFill>
          <a:ln>
            <a:solidFill>
              <a:schemeClr val="accent1"/>
            </a:solidFill>
          </a:ln>
        </p:spPr>
        <p:txBody>
          <a:bodyPr wrap="square" rtlCol="0">
            <a:spAutoFit/>
          </a:bodyPr>
          <a:lstStyle/>
          <a:p>
            <a:r>
              <a:rPr lang="en-US" dirty="0">
                <a:solidFill>
                  <a:schemeClr val="bg1"/>
                </a:solidFill>
                <a:latin typeface="Calibri"/>
                <a:cs typeface="Calibri"/>
              </a:rPr>
              <a:t>+1 </a:t>
            </a:r>
          </a:p>
        </p:txBody>
      </p:sp>
      <p:sp>
        <p:nvSpPr>
          <p:cNvPr id="71" name="TextBox 70">
            <a:extLst>
              <a:ext uri="{FF2B5EF4-FFF2-40B4-BE49-F238E27FC236}">
                <a16:creationId xmlns:a16="http://schemas.microsoft.com/office/drawing/2014/main" id="{40857D38-3372-294E-958F-AA56319983F6}"/>
              </a:ext>
            </a:extLst>
          </p:cNvPr>
          <p:cNvSpPr txBox="1"/>
          <p:nvPr/>
        </p:nvSpPr>
        <p:spPr>
          <a:xfrm>
            <a:off x="5986478" y="5871626"/>
            <a:ext cx="435212" cy="369332"/>
          </a:xfrm>
          <a:prstGeom prst="rect">
            <a:avLst/>
          </a:prstGeom>
          <a:solidFill>
            <a:schemeClr val="accent3"/>
          </a:solidFill>
          <a:ln>
            <a:solidFill>
              <a:schemeClr val="accent1"/>
            </a:solidFill>
          </a:ln>
        </p:spPr>
        <p:txBody>
          <a:bodyPr wrap="square" rtlCol="0">
            <a:spAutoFit/>
          </a:bodyPr>
          <a:lstStyle/>
          <a:p>
            <a:r>
              <a:rPr lang="en-US" dirty="0">
                <a:solidFill>
                  <a:schemeClr val="bg1"/>
                </a:solidFill>
                <a:latin typeface="Calibri"/>
                <a:cs typeface="Calibri"/>
              </a:rPr>
              <a:t>+2 </a:t>
            </a:r>
          </a:p>
        </p:txBody>
      </p:sp>
      <p:sp>
        <p:nvSpPr>
          <p:cNvPr id="72" name="TextBox 71">
            <a:extLst>
              <a:ext uri="{FF2B5EF4-FFF2-40B4-BE49-F238E27FC236}">
                <a16:creationId xmlns:a16="http://schemas.microsoft.com/office/drawing/2014/main" id="{54FDF684-ECCC-5E49-83DF-46963DDFE1EF}"/>
              </a:ext>
            </a:extLst>
          </p:cNvPr>
          <p:cNvSpPr txBox="1"/>
          <p:nvPr/>
        </p:nvSpPr>
        <p:spPr>
          <a:xfrm>
            <a:off x="3241157" y="5871626"/>
            <a:ext cx="435212" cy="369332"/>
          </a:xfrm>
          <a:prstGeom prst="rect">
            <a:avLst/>
          </a:prstGeom>
          <a:solidFill>
            <a:schemeClr val="accent3"/>
          </a:solidFill>
          <a:ln>
            <a:solidFill>
              <a:schemeClr val="accent1"/>
            </a:solidFill>
          </a:ln>
        </p:spPr>
        <p:txBody>
          <a:bodyPr wrap="square" rtlCol="0">
            <a:spAutoFit/>
          </a:bodyPr>
          <a:lstStyle/>
          <a:p>
            <a:r>
              <a:rPr lang="en-US" dirty="0">
                <a:solidFill>
                  <a:schemeClr val="bg1"/>
                </a:solidFill>
                <a:latin typeface="Calibri"/>
                <a:cs typeface="Calibri"/>
              </a:rPr>
              <a:t>+2 </a:t>
            </a:r>
          </a:p>
        </p:txBody>
      </p:sp>
      <p:sp>
        <p:nvSpPr>
          <p:cNvPr id="73" name="TextBox 72">
            <a:extLst>
              <a:ext uri="{FF2B5EF4-FFF2-40B4-BE49-F238E27FC236}">
                <a16:creationId xmlns:a16="http://schemas.microsoft.com/office/drawing/2014/main" id="{B5C0393C-6B28-9B49-9CD7-B71A468E4569}"/>
              </a:ext>
            </a:extLst>
          </p:cNvPr>
          <p:cNvSpPr txBox="1"/>
          <p:nvPr/>
        </p:nvSpPr>
        <p:spPr>
          <a:xfrm>
            <a:off x="7190597" y="5871626"/>
            <a:ext cx="435212" cy="369332"/>
          </a:xfrm>
          <a:prstGeom prst="rect">
            <a:avLst/>
          </a:prstGeom>
          <a:solidFill>
            <a:schemeClr val="accent3"/>
          </a:solidFill>
          <a:ln>
            <a:solidFill>
              <a:schemeClr val="accent1"/>
            </a:solidFill>
          </a:ln>
        </p:spPr>
        <p:txBody>
          <a:bodyPr wrap="square" rtlCol="0">
            <a:spAutoFit/>
          </a:bodyPr>
          <a:lstStyle/>
          <a:p>
            <a:r>
              <a:rPr lang="en-US" dirty="0">
                <a:solidFill>
                  <a:schemeClr val="bg1"/>
                </a:solidFill>
                <a:latin typeface="Calibri"/>
                <a:cs typeface="Calibri"/>
              </a:rPr>
              <a:t>+2 </a:t>
            </a:r>
          </a:p>
        </p:txBody>
      </p:sp>
      <p:sp>
        <p:nvSpPr>
          <p:cNvPr id="74" name="TextBox 73">
            <a:extLst>
              <a:ext uri="{FF2B5EF4-FFF2-40B4-BE49-F238E27FC236}">
                <a16:creationId xmlns:a16="http://schemas.microsoft.com/office/drawing/2014/main" id="{8179F7ED-401E-EE45-98FE-63410540845C}"/>
              </a:ext>
            </a:extLst>
          </p:cNvPr>
          <p:cNvSpPr txBox="1"/>
          <p:nvPr/>
        </p:nvSpPr>
        <p:spPr>
          <a:xfrm>
            <a:off x="9839686" y="5848698"/>
            <a:ext cx="435212" cy="369332"/>
          </a:xfrm>
          <a:prstGeom prst="rect">
            <a:avLst/>
          </a:prstGeom>
          <a:solidFill>
            <a:schemeClr val="accent3"/>
          </a:solidFill>
          <a:ln>
            <a:solidFill>
              <a:schemeClr val="accent1"/>
            </a:solidFill>
          </a:ln>
        </p:spPr>
        <p:txBody>
          <a:bodyPr wrap="square" rtlCol="0">
            <a:spAutoFit/>
          </a:bodyPr>
          <a:lstStyle/>
          <a:p>
            <a:r>
              <a:rPr lang="en-US" dirty="0">
                <a:solidFill>
                  <a:schemeClr val="bg1"/>
                </a:solidFill>
                <a:latin typeface="Calibri"/>
                <a:cs typeface="Calibri"/>
              </a:rPr>
              <a:t>+2 </a:t>
            </a:r>
          </a:p>
        </p:txBody>
      </p:sp>
      <p:sp>
        <p:nvSpPr>
          <p:cNvPr id="75" name="TextBox 74">
            <a:extLst>
              <a:ext uri="{FF2B5EF4-FFF2-40B4-BE49-F238E27FC236}">
                <a16:creationId xmlns:a16="http://schemas.microsoft.com/office/drawing/2014/main" id="{AFD44CAB-3B0F-6F47-9E36-EB328C61E0A4}"/>
              </a:ext>
            </a:extLst>
          </p:cNvPr>
          <p:cNvSpPr txBox="1"/>
          <p:nvPr/>
        </p:nvSpPr>
        <p:spPr>
          <a:xfrm>
            <a:off x="8474086" y="5868322"/>
            <a:ext cx="435212" cy="369332"/>
          </a:xfrm>
          <a:prstGeom prst="rect">
            <a:avLst/>
          </a:prstGeom>
          <a:solidFill>
            <a:schemeClr val="accent3"/>
          </a:solidFill>
          <a:ln>
            <a:solidFill>
              <a:schemeClr val="accent1"/>
            </a:solidFill>
          </a:ln>
        </p:spPr>
        <p:txBody>
          <a:bodyPr wrap="square" rtlCol="0">
            <a:spAutoFit/>
          </a:bodyPr>
          <a:lstStyle/>
          <a:p>
            <a:r>
              <a:rPr lang="en-US" dirty="0">
                <a:solidFill>
                  <a:schemeClr val="bg1"/>
                </a:solidFill>
                <a:latin typeface="Calibri"/>
                <a:cs typeface="Calibri"/>
              </a:rPr>
              <a:t>+1 </a:t>
            </a:r>
          </a:p>
        </p:txBody>
      </p:sp>
      <p:sp>
        <p:nvSpPr>
          <p:cNvPr id="76" name="TextBox 75">
            <a:extLst>
              <a:ext uri="{FF2B5EF4-FFF2-40B4-BE49-F238E27FC236}">
                <a16:creationId xmlns:a16="http://schemas.microsoft.com/office/drawing/2014/main" id="{2A8044A1-D96C-254E-8CD1-31EFC0CE6539}"/>
              </a:ext>
            </a:extLst>
          </p:cNvPr>
          <p:cNvSpPr txBox="1"/>
          <p:nvPr/>
        </p:nvSpPr>
        <p:spPr>
          <a:xfrm>
            <a:off x="11589234" y="5848698"/>
            <a:ext cx="488630" cy="369332"/>
          </a:xfrm>
          <a:prstGeom prst="rect">
            <a:avLst/>
          </a:prstGeom>
          <a:solidFill>
            <a:schemeClr val="accent3"/>
          </a:solidFill>
          <a:ln>
            <a:solidFill>
              <a:schemeClr val="accent1"/>
            </a:solidFill>
          </a:ln>
        </p:spPr>
        <p:txBody>
          <a:bodyPr wrap="square" rtlCol="0">
            <a:spAutoFit/>
          </a:bodyPr>
          <a:lstStyle/>
          <a:p>
            <a:r>
              <a:rPr lang="en-US" dirty="0">
                <a:solidFill>
                  <a:schemeClr val="bg1"/>
                </a:solidFill>
                <a:latin typeface="Calibri"/>
                <a:cs typeface="Calibri"/>
              </a:rPr>
              <a:t>-10 </a:t>
            </a:r>
          </a:p>
        </p:txBody>
      </p:sp>
    </p:spTree>
    <p:extLst>
      <p:ext uri="{BB962C8B-B14F-4D97-AF65-F5344CB8AC3E}">
        <p14:creationId xmlns:p14="http://schemas.microsoft.com/office/powerpoint/2010/main" val="170458196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Optimal Quantities</a:t>
            </a:r>
          </a:p>
        </p:txBody>
      </p:sp>
      <p:sp>
        <p:nvSpPr>
          <p:cNvPr id="4" name="Rectangle 3"/>
          <p:cNvSpPr txBox="1">
            <a:spLocks noChangeArrowheads="1"/>
          </p:cNvSpPr>
          <p:nvPr/>
        </p:nvSpPr>
        <p:spPr bwMode="auto">
          <a:xfrm>
            <a:off x="457200" y="1295400"/>
            <a:ext cx="6705600" cy="4953000"/>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p>
            <a:pPr marL="342882" marR="0" lvl="0" indent="-342882" algn="l" defTabSz="914400" rtl="0" eaLnBrk="1" fontAlgn="base" latinLnBrk="0" hangingPunct="1">
              <a:lnSpc>
                <a:spcPct val="80000"/>
              </a:lnSpc>
              <a:spcBef>
                <a:spcPct val="20000"/>
              </a:spcBef>
              <a:spcAft>
                <a:spcPct val="0"/>
              </a:spcAft>
              <a:buClr>
                <a:schemeClr val="accent2"/>
              </a:buClr>
              <a:buSzTx/>
              <a:buFont typeface="Wingdings" pitchFamily="2" charset="2"/>
              <a:buChar char="§"/>
              <a:tabLst/>
              <a:defRPr/>
            </a:pPr>
            <a:endParaRPr kumimoji="0" lang="en-US" sz="2800" b="0" i="0" u="none" strike="noStrike" kern="0" cap="none" spc="0" normalizeH="0" baseline="0" noProof="0">
              <a:ln>
                <a:noFill/>
              </a:ln>
              <a:solidFill>
                <a:schemeClr val="accent2"/>
              </a:solidFill>
              <a:effectLst/>
              <a:uLnTx/>
              <a:uFillTx/>
              <a:latin typeface="Calibri" pitchFamily="34" charset="0"/>
              <a:ea typeface="+mn-ea"/>
              <a:cs typeface="+mn-cs"/>
            </a:endParaRPr>
          </a:p>
          <a:p>
            <a:pPr marL="342882" marR="0" lvl="0" indent="-342882" algn="l" defTabSz="914400" rtl="0" eaLnBrk="1" fontAlgn="base" latinLnBrk="0" hangingPunct="1">
              <a:lnSpc>
                <a:spcPct val="80000"/>
              </a:lnSpc>
              <a:spcBef>
                <a:spcPct val="20000"/>
              </a:spcBef>
              <a:spcAft>
                <a:spcPct val="0"/>
              </a:spcAft>
              <a:buClr>
                <a:schemeClr val="accent2"/>
              </a:buClr>
              <a:buSzTx/>
              <a:buFont typeface="Wingdings" pitchFamily="2" charset="2"/>
              <a:buChar char="§"/>
              <a:tabLst/>
              <a:defRPr/>
            </a:pPr>
            <a:r>
              <a:rPr kumimoji="0" lang="en-US" sz="2800" b="0" i="0" u="none" strike="noStrike" kern="0" cap="none" spc="0" normalizeH="0" baseline="0" noProof="0">
                <a:ln>
                  <a:noFill/>
                </a:ln>
                <a:solidFill>
                  <a:schemeClr val="accent2"/>
                </a:solidFill>
                <a:effectLst/>
                <a:uLnTx/>
                <a:uFillTx/>
                <a:latin typeface="Calibri" pitchFamily="34" charset="0"/>
                <a:ea typeface="+mn-ea"/>
                <a:cs typeface="+mn-cs"/>
              </a:rPr>
              <a:t>The value</a:t>
            </a:r>
            <a:r>
              <a:rPr kumimoji="0" lang="en-US" sz="2800" b="0" i="0" u="none" strike="noStrike" kern="0" cap="none" spc="0" normalizeH="0" noProof="0">
                <a:ln>
                  <a:noFill/>
                </a:ln>
                <a:solidFill>
                  <a:schemeClr val="accent2"/>
                </a:solidFill>
                <a:effectLst/>
                <a:uLnTx/>
                <a:uFillTx/>
                <a:latin typeface="Calibri" pitchFamily="34" charset="0"/>
                <a:ea typeface="+mn-ea"/>
                <a:cs typeface="+mn-cs"/>
              </a:rPr>
              <a:t> (</a:t>
            </a:r>
            <a:r>
              <a:rPr kumimoji="0" lang="en-US" sz="2800" b="0" i="0" u="none" strike="noStrike" kern="0" cap="none" spc="0" normalizeH="0" baseline="0" noProof="0">
                <a:ln>
                  <a:noFill/>
                </a:ln>
                <a:solidFill>
                  <a:schemeClr val="accent2"/>
                </a:solidFill>
                <a:effectLst/>
                <a:uLnTx/>
                <a:uFillTx/>
                <a:latin typeface="Calibri" pitchFamily="34" charset="0"/>
                <a:ea typeface="+mn-ea"/>
                <a:cs typeface="+mn-cs"/>
              </a:rPr>
              <a:t>utility) of a state s:</a:t>
            </a:r>
          </a:p>
          <a:p>
            <a:pPr marL="742913" marR="0" lvl="1" indent="-285737" algn="l" defTabSz="914400" rtl="0" eaLnBrk="1" fontAlgn="base" latinLnBrk="0" hangingPunct="1">
              <a:lnSpc>
                <a:spcPct val="80000"/>
              </a:lnSpc>
              <a:spcBef>
                <a:spcPct val="20000"/>
              </a:spcBef>
              <a:spcAft>
                <a:spcPct val="0"/>
              </a:spcAft>
              <a:buClr>
                <a:schemeClr val="tx1"/>
              </a:buClr>
              <a:buSzTx/>
              <a:buFont typeface="Wingdings" pitchFamily="2" charset="2"/>
              <a:buNone/>
              <a:tabLst/>
              <a:defRPr/>
            </a:pPr>
            <a:r>
              <a:rPr kumimoji="0" lang="en-US" sz="2800" b="0" i="0" u="none" strike="noStrike" kern="0" cap="none" spc="0" normalizeH="0" baseline="0" noProof="0">
                <a:ln>
                  <a:noFill/>
                </a:ln>
                <a:effectLst/>
                <a:uLnTx/>
                <a:uFillTx/>
                <a:latin typeface="Calibri" pitchFamily="34" charset="0"/>
              </a:rPr>
              <a:t>V</a:t>
            </a:r>
            <a:r>
              <a:rPr kumimoji="0" lang="en-US" sz="2800" b="0" i="0" u="none" strike="noStrike" kern="0" cap="none" spc="0" normalizeH="0" baseline="30000" noProof="0">
                <a:ln>
                  <a:noFill/>
                </a:ln>
                <a:effectLst/>
                <a:uLnTx/>
                <a:uFillTx/>
                <a:latin typeface="Calibri" pitchFamily="34" charset="0"/>
                <a:sym typeface="Symbol" pitchFamily="18" charset="2"/>
              </a:rPr>
              <a:t>*</a:t>
            </a:r>
            <a:r>
              <a:rPr kumimoji="0" lang="en-US" sz="2800" b="0" i="0" u="none" strike="noStrike" kern="0" cap="none" spc="0" normalizeH="0" baseline="0" noProof="0">
                <a:ln>
                  <a:noFill/>
                </a:ln>
                <a:effectLst/>
                <a:uLnTx/>
                <a:uFillTx/>
                <a:latin typeface="Calibri" pitchFamily="34" charset="0"/>
              </a:rPr>
              <a:t>(s) = expected utility starting in s and acting optimally</a:t>
            </a:r>
          </a:p>
          <a:p>
            <a:pPr marL="342882" marR="0" lvl="0" indent="-342882" algn="l" defTabSz="914400" rtl="0" eaLnBrk="1" fontAlgn="base" latinLnBrk="0" hangingPunct="1">
              <a:lnSpc>
                <a:spcPct val="80000"/>
              </a:lnSpc>
              <a:spcBef>
                <a:spcPct val="20000"/>
              </a:spcBef>
              <a:spcAft>
                <a:spcPct val="0"/>
              </a:spcAft>
              <a:buClr>
                <a:schemeClr val="accent2"/>
              </a:buClr>
              <a:buSzTx/>
              <a:buFont typeface="Wingdings" pitchFamily="2" charset="2"/>
              <a:buChar char="§"/>
              <a:tabLst/>
              <a:defRPr/>
            </a:pPr>
            <a:endParaRPr kumimoji="0" lang="en-US" sz="2800" b="0" i="0" u="none" strike="noStrike" kern="0" cap="none" spc="0" normalizeH="0" baseline="0" noProof="0">
              <a:ln>
                <a:noFill/>
              </a:ln>
              <a:solidFill>
                <a:schemeClr val="accent2"/>
              </a:solidFill>
              <a:effectLst/>
              <a:uLnTx/>
              <a:uFillTx/>
              <a:latin typeface="Calibri" pitchFamily="34" charset="0"/>
              <a:ea typeface="+mn-ea"/>
              <a:cs typeface="+mn-cs"/>
            </a:endParaRPr>
          </a:p>
          <a:p>
            <a:pPr marL="342882" marR="0" lvl="0" indent="-342882" algn="l" defTabSz="914400" rtl="0" eaLnBrk="1" fontAlgn="base" latinLnBrk="0" hangingPunct="1">
              <a:lnSpc>
                <a:spcPct val="80000"/>
              </a:lnSpc>
              <a:spcBef>
                <a:spcPct val="20000"/>
              </a:spcBef>
              <a:spcAft>
                <a:spcPct val="0"/>
              </a:spcAft>
              <a:buClr>
                <a:schemeClr val="accent2"/>
              </a:buClr>
              <a:buSzTx/>
              <a:buFont typeface="Wingdings" pitchFamily="2" charset="2"/>
              <a:buChar char="§"/>
              <a:tabLst/>
              <a:defRPr/>
            </a:pPr>
            <a:r>
              <a:rPr kumimoji="0" lang="en-US" sz="2800" b="0" i="0" u="none" strike="noStrike" kern="0" cap="none" spc="0" normalizeH="0" baseline="0" noProof="0">
                <a:ln>
                  <a:noFill/>
                </a:ln>
                <a:solidFill>
                  <a:srgbClr val="008000"/>
                </a:solidFill>
                <a:effectLst/>
                <a:uLnTx/>
                <a:uFillTx/>
                <a:latin typeface="Calibri" pitchFamily="34" charset="0"/>
                <a:ea typeface="+mn-ea"/>
                <a:cs typeface="+mn-cs"/>
              </a:rPr>
              <a:t>The value (utility) of a q-state (</a:t>
            </a:r>
            <a:r>
              <a:rPr kumimoji="0" lang="en-US" sz="2800" b="0" i="0" u="none" strike="noStrike" kern="0" cap="none" spc="0" normalizeH="0" baseline="0" noProof="0" err="1">
                <a:ln>
                  <a:noFill/>
                </a:ln>
                <a:solidFill>
                  <a:srgbClr val="008000"/>
                </a:solidFill>
                <a:effectLst/>
                <a:uLnTx/>
                <a:uFillTx/>
                <a:latin typeface="Calibri" pitchFamily="34" charset="0"/>
                <a:ea typeface="+mn-ea"/>
                <a:cs typeface="+mn-cs"/>
              </a:rPr>
              <a:t>s,a</a:t>
            </a:r>
            <a:r>
              <a:rPr kumimoji="0" lang="en-US" sz="2800" b="0" i="0" u="none" strike="noStrike" kern="0" cap="none" spc="0" normalizeH="0" baseline="0" noProof="0">
                <a:ln>
                  <a:noFill/>
                </a:ln>
                <a:solidFill>
                  <a:srgbClr val="008000"/>
                </a:solidFill>
                <a:effectLst/>
                <a:uLnTx/>
                <a:uFillTx/>
                <a:latin typeface="Calibri" pitchFamily="34" charset="0"/>
                <a:ea typeface="+mn-ea"/>
                <a:cs typeface="+mn-cs"/>
              </a:rPr>
              <a:t>):</a:t>
            </a:r>
          </a:p>
          <a:p>
            <a:pPr marL="742913" marR="0" lvl="1" indent="-285737" algn="l" defTabSz="914400" rtl="0" eaLnBrk="1" fontAlgn="base" latinLnBrk="0" hangingPunct="1">
              <a:lnSpc>
                <a:spcPct val="80000"/>
              </a:lnSpc>
              <a:spcBef>
                <a:spcPct val="20000"/>
              </a:spcBef>
              <a:spcAft>
                <a:spcPct val="0"/>
              </a:spcAft>
              <a:buClr>
                <a:schemeClr val="tx1"/>
              </a:buClr>
              <a:buSzTx/>
              <a:buFont typeface="Wingdings" pitchFamily="2" charset="2"/>
              <a:buNone/>
              <a:tabLst/>
              <a:defRPr/>
            </a:pPr>
            <a:r>
              <a:rPr kumimoji="0" lang="en-US" sz="2800" b="0" i="0" u="none" strike="noStrike" kern="0" cap="none" spc="0" normalizeH="0" baseline="0" noProof="0">
                <a:ln>
                  <a:noFill/>
                </a:ln>
                <a:effectLst/>
                <a:uLnTx/>
                <a:uFillTx/>
                <a:latin typeface="Calibri" pitchFamily="34" charset="0"/>
              </a:rPr>
              <a:t>Q</a:t>
            </a:r>
            <a:r>
              <a:rPr kumimoji="0" lang="en-US" sz="2800" b="0" i="0" u="none" strike="noStrike" kern="0" cap="none" spc="0" normalizeH="0" baseline="30000" noProof="0">
                <a:ln>
                  <a:noFill/>
                </a:ln>
                <a:effectLst/>
                <a:uLnTx/>
                <a:uFillTx/>
                <a:latin typeface="Calibri" pitchFamily="34" charset="0"/>
                <a:sym typeface="Symbol" pitchFamily="18" charset="2"/>
              </a:rPr>
              <a:t>*</a:t>
            </a:r>
            <a:r>
              <a:rPr kumimoji="0" lang="en-US" sz="2800" b="0" i="0" u="none" strike="noStrike" kern="0" cap="none" spc="0" normalizeH="0" baseline="0" noProof="0">
                <a:ln>
                  <a:noFill/>
                </a:ln>
                <a:effectLst/>
                <a:uLnTx/>
                <a:uFillTx/>
                <a:latin typeface="Calibri" pitchFamily="34" charset="0"/>
              </a:rPr>
              <a:t>(</a:t>
            </a:r>
            <a:r>
              <a:rPr kumimoji="0" lang="en-US" sz="2800" b="0" i="0" u="none" strike="noStrike" kern="0" cap="none" spc="0" normalizeH="0" baseline="0" noProof="0" err="1">
                <a:ln>
                  <a:noFill/>
                </a:ln>
                <a:effectLst/>
                <a:uLnTx/>
                <a:uFillTx/>
                <a:latin typeface="Calibri" pitchFamily="34" charset="0"/>
              </a:rPr>
              <a:t>s,a</a:t>
            </a:r>
            <a:r>
              <a:rPr kumimoji="0" lang="en-US" sz="2800" b="0" i="0" u="none" strike="noStrike" kern="0" cap="none" spc="0" normalizeH="0" baseline="0" noProof="0">
                <a:ln>
                  <a:noFill/>
                </a:ln>
                <a:effectLst/>
                <a:uLnTx/>
                <a:uFillTx/>
                <a:latin typeface="Calibri" pitchFamily="34" charset="0"/>
              </a:rPr>
              <a:t>) = expected utility starting out having taken action a from state s and (thereafter) acting optimally</a:t>
            </a:r>
          </a:p>
          <a:p>
            <a:pPr marL="742913" marR="0" lvl="1" indent="-285737" algn="l" defTabSz="914400" rtl="0" eaLnBrk="1" fontAlgn="base" latinLnBrk="0" hangingPunct="1">
              <a:lnSpc>
                <a:spcPct val="80000"/>
              </a:lnSpc>
              <a:spcBef>
                <a:spcPct val="20000"/>
              </a:spcBef>
              <a:spcAft>
                <a:spcPct val="0"/>
              </a:spcAft>
              <a:buClr>
                <a:schemeClr val="tx1"/>
              </a:buClr>
              <a:buSzTx/>
              <a:buFont typeface="Wingdings" pitchFamily="2" charset="2"/>
              <a:buNone/>
              <a:tabLst/>
              <a:defRPr/>
            </a:pPr>
            <a:endParaRPr kumimoji="0" lang="en-US" sz="2800" b="0" i="0" u="none" strike="noStrike" kern="0" cap="none" spc="0" normalizeH="0" baseline="0" noProof="0">
              <a:ln>
                <a:noFill/>
              </a:ln>
              <a:solidFill>
                <a:srgbClr val="CC0000"/>
              </a:solidFill>
              <a:effectLst/>
              <a:uLnTx/>
              <a:uFillTx/>
              <a:latin typeface="Calibri" pitchFamily="34" charset="0"/>
            </a:endParaRPr>
          </a:p>
          <a:p>
            <a:pPr marL="342882" marR="0" lvl="0" indent="-342882" algn="l" defTabSz="914400" rtl="0" eaLnBrk="1" fontAlgn="base" latinLnBrk="0" hangingPunct="1">
              <a:lnSpc>
                <a:spcPct val="80000"/>
              </a:lnSpc>
              <a:spcBef>
                <a:spcPct val="20000"/>
              </a:spcBef>
              <a:spcAft>
                <a:spcPct val="0"/>
              </a:spcAft>
              <a:buClr>
                <a:schemeClr val="accent2"/>
              </a:buClr>
              <a:buSzTx/>
              <a:buFont typeface="Wingdings" pitchFamily="2" charset="2"/>
              <a:buChar char="§"/>
              <a:tabLst/>
              <a:defRPr/>
            </a:pPr>
            <a:r>
              <a:rPr kumimoji="0" lang="en-US" sz="2800" b="0" i="0" u="none" strike="noStrike" kern="0" cap="none" spc="0" normalizeH="0" baseline="0" noProof="0">
                <a:ln>
                  <a:noFill/>
                </a:ln>
                <a:solidFill>
                  <a:schemeClr val="accent2"/>
                </a:solidFill>
                <a:effectLst/>
                <a:uLnTx/>
                <a:uFillTx/>
                <a:latin typeface="Calibri" pitchFamily="34" charset="0"/>
                <a:ea typeface="+mn-ea"/>
                <a:cs typeface="+mn-cs"/>
              </a:rPr>
              <a:t>The optimal policy:</a:t>
            </a:r>
          </a:p>
          <a:p>
            <a:pPr marL="742913" marR="0" lvl="1" indent="-285737" algn="l" defTabSz="914400" rtl="0" eaLnBrk="1" fontAlgn="base" latinLnBrk="0" hangingPunct="1">
              <a:lnSpc>
                <a:spcPct val="80000"/>
              </a:lnSpc>
              <a:spcBef>
                <a:spcPct val="20000"/>
              </a:spcBef>
              <a:spcAft>
                <a:spcPct val="0"/>
              </a:spcAft>
              <a:buClr>
                <a:schemeClr val="tx1"/>
              </a:buClr>
              <a:buSzTx/>
              <a:buFont typeface="Wingdings" pitchFamily="2" charset="2"/>
              <a:buNone/>
              <a:tabLst/>
              <a:defRPr/>
            </a:pPr>
            <a:r>
              <a:rPr kumimoji="0" lang="en-US" sz="2800" b="0" i="0" u="none" strike="noStrike" kern="0" cap="none" spc="0" normalizeH="0" baseline="0" noProof="0">
                <a:ln>
                  <a:noFill/>
                </a:ln>
                <a:effectLst/>
                <a:uLnTx/>
                <a:uFillTx/>
                <a:latin typeface="Calibri" pitchFamily="34" charset="0"/>
                <a:sym typeface="Symbol" pitchFamily="18" charset="2"/>
              </a:rPr>
              <a:t></a:t>
            </a:r>
            <a:r>
              <a:rPr kumimoji="0" lang="en-US" sz="2800" b="0" i="0" u="none" strike="noStrike" kern="0" cap="none" spc="0" normalizeH="0" baseline="30000" noProof="0">
                <a:ln>
                  <a:noFill/>
                </a:ln>
                <a:effectLst/>
                <a:uLnTx/>
                <a:uFillTx/>
                <a:latin typeface="Calibri" pitchFamily="34" charset="0"/>
                <a:sym typeface="Symbol" pitchFamily="18" charset="2"/>
              </a:rPr>
              <a:t>*</a:t>
            </a:r>
            <a:r>
              <a:rPr kumimoji="0" lang="en-US" sz="2800" b="0" i="0" u="none" strike="noStrike" kern="0" cap="none" spc="0" normalizeH="0" baseline="0" noProof="0">
                <a:ln>
                  <a:noFill/>
                </a:ln>
                <a:effectLst/>
                <a:uLnTx/>
                <a:uFillTx/>
                <a:latin typeface="Calibri" pitchFamily="34" charset="0"/>
              </a:rPr>
              <a:t>(s) = optimal action from state s</a:t>
            </a:r>
          </a:p>
        </p:txBody>
      </p:sp>
      <p:sp>
        <p:nvSpPr>
          <p:cNvPr id="5" name="AutoShape 4"/>
          <p:cNvSpPr>
            <a:spLocks noChangeArrowheads="1"/>
          </p:cNvSpPr>
          <p:nvPr/>
        </p:nvSpPr>
        <p:spPr bwMode="auto">
          <a:xfrm>
            <a:off x="8732838" y="2209800"/>
            <a:ext cx="350837" cy="276225"/>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a:latin typeface="Calibri"/>
              <a:cs typeface="Calibri"/>
            </a:endParaRPr>
          </a:p>
        </p:txBody>
      </p:sp>
      <p:sp>
        <p:nvSpPr>
          <p:cNvPr id="6" name="AutoShape 5"/>
          <p:cNvSpPr>
            <a:spLocks noChangeArrowheads="1"/>
          </p:cNvSpPr>
          <p:nvPr/>
        </p:nvSpPr>
        <p:spPr bwMode="auto">
          <a:xfrm>
            <a:off x="8615363" y="4468813"/>
            <a:ext cx="350837" cy="276225"/>
          </a:xfrm>
          <a:prstGeom prst="triangle">
            <a:avLst>
              <a:gd name="adj" fmla="val 50000"/>
            </a:avLst>
          </a:prstGeom>
          <a:solidFill>
            <a:srgbClr val="0000FF"/>
          </a:solidFill>
          <a:ln w="9525">
            <a:solidFill>
              <a:schemeClr val="tx1"/>
            </a:solidFill>
            <a:miter lim="800000"/>
            <a:headEnd/>
            <a:tailEnd/>
          </a:ln>
        </p:spPr>
        <p:txBody>
          <a:bodyPr wrap="none" anchor="ctr"/>
          <a:lstStyle/>
          <a:p>
            <a:pPr algn="r" rtl="1"/>
            <a:endParaRPr lang="en-US">
              <a:latin typeface="Calibri"/>
              <a:cs typeface="Calibri"/>
            </a:endParaRPr>
          </a:p>
        </p:txBody>
      </p:sp>
      <p:sp>
        <p:nvSpPr>
          <p:cNvPr id="7" name="Line 7"/>
          <p:cNvSpPr>
            <a:spLocks noChangeShapeType="1"/>
          </p:cNvSpPr>
          <p:nvPr/>
        </p:nvSpPr>
        <p:spPr bwMode="auto">
          <a:xfrm flipH="1">
            <a:off x="7504113" y="2498725"/>
            <a:ext cx="1403350" cy="806450"/>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8" name="Line 9"/>
          <p:cNvSpPr>
            <a:spLocks noChangeShapeType="1"/>
          </p:cNvSpPr>
          <p:nvPr/>
        </p:nvSpPr>
        <p:spPr bwMode="auto">
          <a:xfrm flipH="1">
            <a:off x="8382000" y="2498725"/>
            <a:ext cx="525463" cy="806450"/>
          </a:xfrm>
          <a:prstGeom prst="line">
            <a:avLst/>
          </a:prstGeom>
          <a:noFill/>
          <a:ln w="28575">
            <a:solidFill>
              <a:schemeClr val="tx1"/>
            </a:solidFill>
            <a:round/>
            <a:headEnd/>
            <a:tailEnd type="triangle" w="med" len="med"/>
          </a:ln>
        </p:spPr>
        <p:txBody>
          <a:bodyPr/>
          <a:lstStyle/>
          <a:p>
            <a:endParaRPr lang="en-US">
              <a:latin typeface="Calibri"/>
              <a:cs typeface="Calibri"/>
            </a:endParaRPr>
          </a:p>
        </p:txBody>
      </p:sp>
      <p:sp>
        <p:nvSpPr>
          <p:cNvPr id="9" name="Line 10"/>
          <p:cNvSpPr>
            <a:spLocks noChangeShapeType="1"/>
          </p:cNvSpPr>
          <p:nvPr/>
        </p:nvSpPr>
        <p:spPr bwMode="auto">
          <a:xfrm>
            <a:off x="8907463" y="2498725"/>
            <a:ext cx="525462" cy="690563"/>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10" name="Oval 11"/>
          <p:cNvSpPr>
            <a:spLocks noChangeArrowheads="1"/>
          </p:cNvSpPr>
          <p:nvPr/>
        </p:nvSpPr>
        <p:spPr bwMode="auto">
          <a:xfrm>
            <a:off x="8264525" y="3305175"/>
            <a:ext cx="292100" cy="287338"/>
          </a:xfrm>
          <a:prstGeom prst="ellipse">
            <a:avLst/>
          </a:prstGeom>
          <a:solidFill>
            <a:srgbClr val="008000"/>
          </a:solidFill>
          <a:ln w="9525">
            <a:solidFill>
              <a:schemeClr val="tx1"/>
            </a:solidFill>
            <a:round/>
            <a:headEnd/>
            <a:tailEnd/>
          </a:ln>
        </p:spPr>
        <p:txBody>
          <a:bodyPr wrap="none" anchor="ctr"/>
          <a:lstStyle/>
          <a:p>
            <a:endParaRPr lang="en-US">
              <a:latin typeface="Calibri"/>
              <a:cs typeface="Calibri"/>
            </a:endParaRPr>
          </a:p>
        </p:txBody>
      </p:sp>
      <p:sp>
        <p:nvSpPr>
          <p:cNvPr id="11" name="Line 13"/>
          <p:cNvSpPr>
            <a:spLocks noChangeShapeType="1"/>
          </p:cNvSpPr>
          <p:nvPr/>
        </p:nvSpPr>
        <p:spPr bwMode="auto">
          <a:xfrm flipH="1">
            <a:off x="7696200" y="3592513"/>
            <a:ext cx="690563" cy="465137"/>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12" name="Line 14"/>
          <p:cNvSpPr>
            <a:spLocks noChangeShapeType="1"/>
          </p:cNvSpPr>
          <p:nvPr/>
        </p:nvSpPr>
        <p:spPr bwMode="auto">
          <a:xfrm>
            <a:off x="8386763" y="3592513"/>
            <a:ext cx="757237" cy="388937"/>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13" name="Line 15"/>
          <p:cNvSpPr>
            <a:spLocks noChangeShapeType="1"/>
          </p:cNvSpPr>
          <p:nvPr/>
        </p:nvSpPr>
        <p:spPr bwMode="auto">
          <a:xfrm flipH="1">
            <a:off x="7945438" y="3592513"/>
            <a:ext cx="441325" cy="863600"/>
          </a:xfrm>
          <a:prstGeom prst="line">
            <a:avLst/>
          </a:prstGeom>
          <a:noFill/>
          <a:ln w="9525">
            <a:solidFill>
              <a:schemeClr val="bg1"/>
            </a:solidFill>
            <a:prstDash val="dash"/>
            <a:round/>
            <a:headEnd/>
            <a:tailEnd type="triangle" w="med" len="med"/>
          </a:ln>
        </p:spPr>
        <p:txBody>
          <a:bodyPr/>
          <a:lstStyle/>
          <a:p>
            <a:endParaRPr lang="en-US">
              <a:latin typeface="Calibri"/>
              <a:cs typeface="Calibri"/>
            </a:endParaRPr>
          </a:p>
        </p:txBody>
      </p:sp>
      <p:sp>
        <p:nvSpPr>
          <p:cNvPr id="14" name="Line 16"/>
          <p:cNvSpPr>
            <a:spLocks noChangeShapeType="1"/>
          </p:cNvSpPr>
          <p:nvPr/>
        </p:nvSpPr>
        <p:spPr bwMode="auto">
          <a:xfrm>
            <a:off x="8386763" y="3592513"/>
            <a:ext cx="423862" cy="863600"/>
          </a:xfrm>
          <a:prstGeom prst="line">
            <a:avLst/>
          </a:prstGeom>
          <a:noFill/>
          <a:ln w="28575">
            <a:solidFill>
              <a:srgbClr val="C00000"/>
            </a:solidFill>
            <a:round/>
            <a:headEnd/>
            <a:tailEnd type="triangle" w="med" len="med"/>
          </a:ln>
        </p:spPr>
        <p:txBody>
          <a:bodyPr/>
          <a:lstStyle/>
          <a:p>
            <a:endParaRPr lang="en-US">
              <a:latin typeface="Calibri"/>
              <a:cs typeface="Calibri"/>
            </a:endParaRPr>
          </a:p>
        </p:txBody>
      </p:sp>
      <p:sp>
        <p:nvSpPr>
          <p:cNvPr id="15" name="Text Box 17"/>
          <p:cNvSpPr txBox="1">
            <a:spLocks noChangeArrowheads="1"/>
          </p:cNvSpPr>
          <p:nvPr/>
        </p:nvSpPr>
        <p:spPr bwMode="auto">
          <a:xfrm>
            <a:off x="8674100" y="2740025"/>
            <a:ext cx="292100" cy="369332"/>
          </a:xfrm>
          <a:prstGeom prst="rect">
            <a:avLst/>
          </a:prstGeom>
          <a:noFill/>
          <a:ln w="9525">
            <a:noFill/>
            <a:miter lim="800000"/>
            <a:headEnd/>
            <a:tailEnd/>
          </a:ln>
        </p:spPr>
        <p:txBody>
          <a:bodyPr>
            <a:spAutoFit/>
          </a:bodyPr>
          <a:lstStyle/>
          <a:p>
            <a:pPr>
              <a:spcBef>
                <a:spcPct val="50000"/>
              </a:spcBef>
            </a:pPr>
            <a:r>
              <a:rPr lang="en-US">
                <a:latin typeface="Calibri"/>
                <a:cs typeface="Calibri"/>
              </a:rPr>
              <a:t>a</a:t>
            </a:r>
          </a:p>
        </p:txBody>
      </p:sp>
      <p:sp>
        <p:nvSpPr>
          <p:cNvPr id="16" name="Text Box 18"/>
          <p:cNvSpPr txBox="1">
            <a:spLocks noChangeArrowheads="1"/>
          </p:cNvSpPr>
          <p:nvPr/>
        </p:nvSpPr>
        <p:spPr bwMode="auto">
          <a:xfrm>
            <a:off x="9083675" y="2209800"/>
            <a:ext cx="292100" cy="369332"/>
          </a:xfrm>
          <a:prstGeom prst="rect">
            <a:avLst/>
          </a:prstGeom>
          <a:noFill/>
          <a:ln w="9525">
            <a:noFill/>
            <a:miter lim="800000"/>
            <a:headEnd/>
            <a:tailEnd/>
          </a:ln>
        </p:spPr>
        <p:txBody>
          <a:bodyPr>
            <a:spAutoFit/>
          </a:bodyPr>
          <a:lstStyle/>
          <a:p>
            <a:pPr>
              <a:spcBef>
                <a:spcPct val="50000"/>
              </a:spcBef>
            </a:pPr>
            <a:r>
              <a:rPr lang="en-US">
                <a:solidFill>
                  <a:srgbClr val="0000FF"/>
                </a:solidFill>
                <a:latin typeface="Calibri"/>
                <a:cs typeface="Calibri"/>
              </a:rPr>
              <a:t>s</a:t>
            </a:r>
          </a:p>
        </p:txBody>
      </p:sp>
      <p:sp>
        <p:nvSpPr>
          <p:cNvPr id="17" name="Text Box 19"/>
          <p:cNvSpPr txBox="1">
            <a:spLocks noChangeArrowheads="1"/>
          </p:cNvSpPr>
          <p:nvPr/>
        </p:nvSpPr>
        <p:spPr bwMode="auto">
          <a:xfrm>
            <a:off x="8991600" y="4456113"/>
            <a:ext cx="381000" cy="369887"/>
          </a:xfrm>
          <a:prstGeom prst="rect">
            <a:avLst/>
          </a:prstGeom>
          <a:noFill/>
          <a:ln w="9525">
            <a:noFill/>
            <a:miter lim="800000"/>
            <a:headEnd/>
            <a:tailEnd/>
          </a:ln>
        </p:spPr>
        <p:txBody>
          <a:bodyPr>
            <a:spAutoFit/>
          </a:bodyPr>
          <a:lstStyle/>
          <a:p>
            <a:pPr algn="r" rtl="1">
              <a:spcBef>
                <a:spcPct val="50000"/>
              </a:spcBef>
            </a:pPr>
            <a:r>
              <a:rPr lang="en-US">
                <a:solidFill>
                  <a:srgbClr val="0000FF"/>
                </a:solidFill>
                <a:latin typeface="Calibri"/>
                <a:cs typeface="Calibri"/>
              </a:rPr>
              <a:t>s’</a:t>
            </a:r>
          </a:p>
        </p:txBody>
      </p:sp>
      <p:sp>
        <p:nvSpPr>
          <p:cNvPr id="18" name="Text Box 20"/>
          <p:cNvSpPr txBox="1">
            <a:spLocks noChangeArrowheads="1"/>
          </p:cNvSpPr>
          <p:nvPr/>
        </p:nvSpPr>
        <p:spPr bwMode="auto">
          <a:xfrm>
            <a:off x="8556625" y="3305175"/>
            <a:ext cx="584200" cy="369332"/>
          </a:xfrm>
          <a:prstGeom prst="rect">
            <a:avLst/>
          </a:prstGeom>
          <a:noFill/>
          <a:ln w="9525">
            <a:noFill/>
            <a:miter lim="800000"/>
            <a:headEnd/>
            <a:tailEnd/>
          </a:ln>
        </p:spPr>
        <p:txBody>
          <a:bodyPr>
            <a:spAutoFit/>
          </a:bodyPr>
          <a:lstStyle/>
          <a:p>
            <a:pPr>
              <a:spcBef>
                <a:spcPct val="50000"/>
              </a:spcBef>
            </a:pPr>
            <a:r>
              <a:rPr lang="en-US">
                <a:solidFill>
                  <a:srgbClr val="008000"/>
                </a:solidFill>
                <a:latin typeface="Calibri"/>
                <a:cs typeface="Calibri"/>
              </a:rPr>
              <a:t>s, a</a:t>
            </a:r>
          </a:p>
        </p:txBody>
      </p:sp>
      <p:sp>
        <p:nvSpPr>
          <p:cNvPr id="19" name="Line 22"/>
          <p:cNvSpPr>
            <a:spLocks noChangeShapeType="1"/>
          </p:cNvSpPr>
          <p:nvPr/>
        </p:nvSpPr>
        <p:spPr bwMode="auto">
          <a:xfrm flipH="1">
            <a:off x="7388225" y="4745038"/>
            <a:ext cx="1401763" cy="403225"/>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20" name="Line 24"/>
          <p:cNvSpPr>
            <a:spLocks noChangeShapeType="1"/>
          </p:cNvSpPr>
          <p:nvPr/>
        </p:nvSpPr>
        <p:spPr bwMode="auto">
          <a:xfrm flipH="1">
            <a:off x="8264525" y="4745038"/>
            <a:ext cx="525463" cy="403225"/>
          </a:xfrm>
          <a:prstGeom prst="line">
            <a:avLst/>
          </a:prstGeom>
          <a:noFill/>
          <a:ln w="28575">
            <a:solidFill>
              <a:schemeClr val="tx1"/>
            </a:solidFill>
            <a:round/>
            <a:headEnd/>
            <a:tailEnd type="triangle" w="med" len="med"/>
          </a:ln>
        </p:spPr>
        <p:txBody>
          <a:bodyPr/>
          <a:lstStyle/>
          <a:p>
            <a:endParaRPr lang="en-US">
              <a:latin typeface="Calibri"/>
              <a:cs typeface="Calibri"/>
            </a:endParaRPr>
          </a:p>
        </p:txBody>
      </p:sp>
      <p:sp>
        <p:nvSpPr>
          <p:cNvPr id="21" name="Line 25"/>
          <p:cNvSpPr>
            <a:spLocks noChangeShapeType="1"/>
          </p:cNvSpPr>
          <p:nvPr/>
        </p:nvSpPr>
        <p:spPr bwMode="auto">
          <a:xfrm>
            <a:off x="8789988" y="4745038"/>
            <a:ext cx="527050" cy="344487"/>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22" name="Text Box 27"/>
          <p:cNvSpPr txBox="1">
            <a:spLocks noChangeArrowheads="1"/>
          </p:cNvSpPr>
          <p:nvPr/>
        </p:nvSpPr>
        <p:spPr bwMode="auto">
          <a:xfrm>
            <a:off x="9723438" y="4016375"/>
            <a:ext cx="2163762" cy="708025"/>
          </a:xfrm>
          <a:prstGeom prst="rect">
            <a:avLst/>
          </a:prstGeom>
          <a:noFill/>
          <a:ln w="9525">
            <a:noFill/>
            <a:miter lim="800000"/>
            <a:headEnd/>
            <a:tailEnd/>
          </a:ln>
        </p:spPr>
        <p:txBody>
          <a:bodyPr>
            <a:spAutoFit/>
          </a:bodyPr>
          <a:lstStyle/>
          <a:p>
            <a:pPr>
              <a:spcBef>
                <a:spcPct val="50000"/>
              </a:spcBef>
            </a:pPr>
            <a:r>
              <a:rPr lang="en-US" sz="2000">
                <a:solidFill>
                  <a:srgbClr val="C00000"/>
                </a:solidFill>
                <a:latin typeface="Calibri"/>
                <a:cs typeface="Calibri"/>
              </a:rPr>
              <a:t>(s,a,s’) is a </a:t>
            </a:r>
            <a:br>
              <a:rPr lang="en-US" sz="2000">
                <a:solidFill>
                  <a:srgbClr val="C00000"/>
                </a:solidFill>
                <a:latin typeface="Calibri"/>
                <a:cs typeface="Calibri"/>
              </a:rPr>
            </a:br>
            <a:r>
              <a:rPr lang="en-US" sz="2000" i="1">
                <a:solidFill>
                  <a:srgbClr val="C00000"/>
                </a:solidFill>
                <a:latin typeface="Calibri"/>
                <a:cs typeface="Calibri"/>
              </a:rPr>
              <a:t>transition</a:t>
            </a:r>
          </a:p>
        </p:txBody>
      </p:sp>
      <p:sp>
        <p:nvSpPr>
          <p:cNvPr id="23" name="Text Box 28"/>
          <p:cNvSpPr txBox="1">
            <a:spLocks noChangeArrowheads="1"/>
          </p:cNvSpPr>
          <p:nvPr/>
        </p:nvSpPr>
        <p:spPr bwMode="auto">
          <a:xfrm>
            <a:off x="7924800" y="4008438"/>
            <a:ext cx="819150" cy="369332"/>
          </a:xfrm>
          <a:prstGeom prst="rect">
            <a:avLst/>
          </a:prstGeom>
          <a:noFill/>
          <a:ln w="9525">
            <a:noFill/>
            <a:miter lim="800000"/>
            <a:headEnd/>
            <a:tailEnd/>
          </a:ln>
        </p:spPr>
        <p:txBody>
          <a:bodyPr>
            <a:spAutoFit/>
          </a:bodyPr>
          <a:lstStyle/>
          <a:p>
            <a:pPr>
              <a:spcBef>
                <a:spcPct val="50000"/>
              </a:spcBef>
            </a:pPr>
            <a:r>
              <a:rPr lang="en-US">
                <a:latin typeface="Calibri"/>
                <a:cs typeface="Calibri"/>
              </a:rPr>
              <a:t>s,a,s’</a:t>
            </a:r>
          </a:p>
        </p:txBody>
      </p:sp>
      <p:sp>
        <p:nvSpPr>
          <p:cNvPr id="24" name="Text Box 30"/>
          <p:cNvSpPr txBox="1">
            <a:spLocks noChangeArrowheads="1"/>
          </p:cNvSpPr>
          <p:nvPr/>
        </p:nvSpPr>
        <p:spPr bwMode="auto">
          <a:xfrm>
            <a:off x="9723438" y="2076450"/>
            <a:ext cx="1052512" cy="708025"/>
          </a:xfrm>
          <a:prstGeom prst="rect">
            <a:avLst/>
          </a:prstGeom>
          <a:noFill/>
          <a:ln w="9525">
            <a:noFill/>
            <a:miter lim="800000"/>
            <a:headEnd/>
            <a:tailEnd/>
          </a:ln>
        </p:spPr>
        <p:txBody>
          <a:bodyPr>
            <a:spAutoFit/>
          </a:bodyPr>
          <a:lstStyle/>
          <a:p>
            <a:pPr>
              <a:spcBef>
                <a:spcPct val="50000"/>
              </a:spcBef>
            </a:pPr>
            <a:r>
              <a:rPr lang="en-US" sz="2000">
                <a:solidFill>
                  <a:srgbClr val="0000FF"/>
                </a:solidFill>
                <a:latin typeface="Calibri"/>
                <a:cs typeface="Calibri"/>
              </a:rPr>
              <a:t>s is a </a:t>
            </a:r>
            <a:r>
              <a:rPr lang="en-US" sz="2000" i="1">
                <a:solidFill>
                  <a:srgbClr val="0000FF"/>
                </a:solidFill>
                <a:latin typeface="Calibri"/>
                <a:cs typeface="Calibri"/>
              </a:rPr>
              <a:t>state</a:t>
            </a:r>
          </a:p>
        </p:txBody>
      </p:sp>
      <p:sp>
        <p:nvSpPr>
          <p:cNvPr id="25" name="Text Box 32"/>
          <p:cNvSpPr txBox="1">
            <a:spLocks noChangeArrowheads="1"/>
          </p:cNvSpPr>
          <p:nvPr/>
        </p:nvSpPr>
        <p:spPr bwMode="auto">
          <a:xfrm>
            <a:off x="9723438" y="3048000"/>
            <a:ext cx="1295400" cy="708025"/>
          </a:xfrm>
          <a:prstGeom prst="rect">
            <a:avLst/>
          </a:prstGeom>
          <a:noFill/>
          <a:ln w="9525">
            <a:noFill/>
            <a:miter lim="800000"/>
            <a:headEnd/>
            <a:tailEnd/>
          </a:ln>
        </p:spPr>
        <p:txBody>
          <a:bodyPr>
            <a:spAutoFit/>
          </a:bodyPr>
          <a:lstStyle/>
          <a:p>
            <a:pPr>
              <a:spcBef>
                <a:spcPct val="50000"/>
              </a:spcBef>
            </a:pPr>
            <a:r>
              <a:rPr lang="en-US" sz="2000">
                <a:solidFill>
                  <a:srgbClr val="008000"/>
                </a:solidFill>
                <a:latin typeface="Calibri"/>
                <a:cs typeface="Calibri"/>
              </a:rPr>
              <a:t>(s, a) is a </a:t>
            </a:r>
            <a:r>
              <a:rPr lang="en-US" sz="2000" i="1">
                <a:solidFill>
                  <a:srgbClr val="008000"/>
                </a:solidFill>
                <a:latin typeface="Calibri"/>
                <a:cs typeface="Calibri"/>
              </a:rPr>
              <a:t>q-state</a:t>
            </a:r>
          </a:p>
        </p:txBody>
      </p:sp>
    </p:spTree>
    <p:extLst>
      <p:ext uri="{BB962C8B-B14F-4D97-AF65-F5344CB8AC3E}">
        <p14:creationId xmlns:p14="http://schemas.microsoft.com/office/powerpoint/2010/main" val="258505872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Values of States</a:t>
            </a:r>
          </a:p>
        </p:txBody>
      </p:sp>
      <p:sp>
        <p:nvSpPr>
          <p:cNvPr id="3" name="Content Placeholder 2"/>
          <p:cNvSpPr>
            <a:spLocks noGrp="1"/>
          </p:cNvSpPr>
          <p:nvPr>
            <p:ph idx="1"/>
          </p:nvPr>
        </p:nvSpPr>
        <p:spPr/>
        <p:txBody>
          <a:bodyPr/>
          <a:lstStyle/>
          <a:p>
            <a:r>
              <a:rPr lang="en-US" sz="2800"/>
              <a:t>Fundamental operation: compute the (</a:t>
            </a:r>
            <a:r>
              <a:rPr lang="en-US" sz="2800" err="1"/>
              <a:t>expectimax</a:t>
            </a:r>
            <a:r>
              <a:rPr lang="en-US" sz="2800"/>
              <a:t>) value of a state</a:t>
            </a:r>
          </a:p>
          <a:p>
            <a:pPr lvl="1"/>
            <a:r>
              <a:rPr lang="en-US" sz="2400"/>
              <a:t>Expected utility under optimal action</a:t>
            </a:r>
          </a:p>
          <a:p>
            <a:pPr lvl="1"/>
            <a:r>
              <a:rPr lang="en-US" sz="2400"/>
              <a:t>Average sum of (discounted) rewards</a:t>
            </a:r>
          </a:p>
          <a:p>
            <a:pPr lvl="1"/>
            <a:r>
              <a:rPr lang="en-US" sz="2400"/>
              <a:t>This is just what </a:t>
            </a:r>
            <a:r>
              <a:rPr lang="en-US" sz="2400" err="1"/>
              <a:t>expectimax</a:t>
            </a:r>
            <a:r>
              <a:rPr lang="en-US" sz="2400"/>
              <a:t> computed!</a:t>
            </a:r>
          </a:p>
          <a:p>
            <a:pPr lvl="1"/>
            <a:endParaRPr lang="en-US" sz="2400"/>
          </a:p>
          <a:p>
            <a:r>
              <a:rPr lang="en-US" sz="2800"/>
              <a:t>Recursive definition of value:</a:t>
            </a:r>
          </a:p>
        </p:txBody>
      </p:sp>
      <p:pic>
        <p:nvPicPr>
          <p:cNvPr id="52" name="Picture 51" descr="txp_fig"/>
          <p:cNvPicPr>
            <a:picLocks noChangeAspect="1"/>
          </p:cNvPicPr>
          <p:nvPr>
            <p:custDataLst>
              <p:tags r:id="rId1"/>
            </p:custDataLst>
          </p:nvPr>
        </p:nvPicPr>
        <p:blipFill>
          <a:blip r:embed="rId6" cstate="print"/>
          <a:stretch>
            <a:fillRect/>
          </a:stretch>
        </p:blipFill>
        <p:spPr bwMode="auto">
          <a:xfrm>
            <a:off x="1370835" y="4343400"/>
            <a:ext cx="3078105" cy="405370"/>
          </a:xfrm>
          <a:prstGeom prst="rect">
            <a:avLst/>
          </a:prstGeom>
          <a:noFill/>
          <a:ln/>
          <a:effectLst/>
        </p:spPr>
      </p:pic>
      <p:pic>
        <p:nvPicPr>
          <p:cNvPr id="48" name="Picture 47" descr="txp_fig"/>
          <p:cNvPicPr>
            <a:picLocks noChangeAspect="1"/>
          </p:cNvPicPr>
          <p:nvPr>
            <p:custDataLst>
              <p:tags r:id="rId2"/>
            </p:custDataLst>
          </p:nvPr>
        </p:nvPicPr>
        <p:blipFill>
          <a:blip r:embed="rId7" cstate="print"/>
          <a:stretch>
            <a:fillRect/>
          </a:stretch>
        </p:blipFill>
        <p:spPr bwMode="auto">
          <a:xfrm>
            <a:off x="1371443" y="5727700"/>
            <a:ext cx="6950388" cy="690805"/>
          </a:xfrm>
          <a:prstGeom prst="rect">
            <a:avLst/>
          </a:prstGeom>
          <a:noFill/>
          <a:ln/>
          <a:effectLst/>
        </p:spPr>
      </p:pic>
      <p:pic>
        <p:nvPicPr>
          <p:cNvPr id="47" name="Picture 46" descr="txp_fig"/>
          <p:cNvPicPr>
            <a:picLocks noChangeAspect="1"/>
          </p:cNvPicPr>
          <p:nvPr>
            <p:custDataLst>
              <p:tags r:id="rId3"/>
            </p:custDataLst>
          </p:nvPr>
        </p:nvPicPr>
        <p:blipFill>
          <a:blip r:embed="rId8" cstate="print"/>
          <a:stretch>
            <a:fillRect/>
          </a:stretch>
        </p:blipFill>
        <p:spPr bwMode="auto">
          <a:xfrm>
            <a:off x="1378073" y="4986337"/>
            <a:ext cx="5556003" cy="593269"/>
          </a:xfrm>
          <a:prstGeom prst="rect">
            <a:avLst/>
          </a:prstGeom>
          <a:noFill/>
          <a:ln/>
          <a:effectLst/>
        </p:spPr>
      </p:pic>
      <p:grpSp>
        <p:nvGrpSpPr>
          <p:cNvPr id="27" name="Group 4"/>
          <p:cNvGrpSpPr>
            <a:grpSpLocks/>
          </p:cNvGrpSpPr>
          <p:nvPr/>
        </p:nvGrpSpPr>
        <p:grpSpPr bwMode="auto">
          <a:xfrm>
            <a:off x="8229600" y="2133600"/>
            <a:ext cx="3048000" cy="2754586"/>
            <a:chOff x="2400" y="1401"/>
            <a:chExt cx="1392" cy="1258"/>
          </a:xfrm>
        </p:grpSpPr>
        <p:sp>
          <p:nvSpPr>
            <p:cNvPr id="28" name="AutoShape 5"/>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sz="2400"/>
            </a:p>
          </p:txBody>
        </p:sp>
        <p:grpSp>
          <p:nvGrpSpPr>
            <p:cNvPr id="29" name="Group 6"/>
            <p:cNvGrpSpPr>
              <a:grpSpLocks/>
            </p:cNvGrpSpPr>
            <p:nvPr/>
          </p:nvGrpSpPr>
          <p:grpSpPr bwMode="auto">
            <a:xfrm>
              <a:off x="2529" y="1617"/>
              <a:ext cx="1263" cy="361"/>
              <a:chOff x="1584" y="1680"/>
              <a:chExt cx="2352" cy="336"/>
            </a:xfrm>
          </p:grpSpPr>
          <p:sp>
            <p:nvSpPr>
              <p:cNvPr id="42" name="Line 7"/>
              <p:cNvSpPr>
                <a:spLocks noChangeShapeType="1"/>
              </p:cNvSpPr>
              <p:nvPr/>
            </p:nvSpPr>
            <p:spPr bwMode="auto">
              <a:xfrm flipH="1">
                <a:off x="1584" y="1680"/>
                <a:ext cx="1152" cy="336"/>
              </a:xfrm>
              <a:prstGeom prst="line">
                <a:avLst/>
              </a:prstGeom>
              <a:noFill/>
              <a:ln w="9525">
                <a:solidFill>
                  <a:schemeClr val="tx1"/>
                </a:solidFill>
                <a:prstDash val="dash"/>
                <a:round/>
                <a:headEnd/>
                <a:tailEnd type="triangle" w="med" len="med"/>
              </a:ln>
            </p:spPr>
            <p:txBody>
              <a:bodyPr/>
              <a:lstStyle/>
              <a:p>
                <a:endParaRPr lang="en-US" sz="2400"/>
              </a:p>
            </p:txBody>
          </p:sp>
          <p:sp>
            <p:nvSpPr>
              <p:cNvPr id="43" name="Line 8"/>
              <p:cNvSpPr>
                <a:spLocks noChangeShapeType="1"/>
              </p:cNvSpPr>
              <p:nvPr/>
            </p:nvSpPr>
            <p:spPr bwMode="auto">
              <a:xfrm>
                <a:off x="2736" y="1680"/>
                <a:ext cx="1200" cy="288"/>
              </a:xfrm>
              <a:prstGeom prst="line">
                <a:avLst/>
              </a:prstGeom>
              <a:noFill/>
              <a:ln w="9525">
                <a:solidFill>
                  <a:schemeClr val="tx1"/>
                </a:solidFill>
                <a:prstDash val="dash"/>
                <a:round/>
                <a:headEnd/>
                <a:tailEnd type="triangle" w="med" len="med"/>
              </a:ln>
            </p:spPr>
            <p:txBody>
              <a:bodyPr/>
              <a:lstStyle/>
              <a:p>
                <a:endParaRPr lang="en-US" sz="2400"/>
              </a:p>
            </p:txBody>
          </p:sp>
          <p:sp>
            <p:nvSpPr>
              <p:cNvPr id="44" name="Line 9"/>
              <p:cNvSpPr>
                <a:spLocks noChangeShapeType="1"/>
              </p:cNvSpPr>
              <p:nvPr/>
            </p:nvSpPr>
            <p:spPr bwMode="auto">
              <a:xfrm flipH="1">
                <a:off x="2304" y="1680"/>
                <a:ext cx="432" cy="336"/>
              </a:xfrm>
              <a:prstGeom prst="line">
                <a:avLst/>
              </a:prstGeom>
              <a:noFill/>
              <a:ln w="28575">
                <a:solidFill>
                  <a:schemeClr val="tx1"/>
                </a:solidFill>
                <a:round/>
                <a:headEnd/>
                <a:tailEnd type="triangle" w="med" len="med"/>
              </a:ln>
            </p:spPr>
            <p:txBody>
              <a:bodyPr/>
              <a:lstStyle/>
              <a:p>
                <a:endParaRPr lang="en-US" sz="2400"/>
              </a:p>
            </p:txBody>
          </p:sp>
          <p:sp>
            <p:nvSpPr>
              <p:cNvPr id="45" name="Line 10"/>
              <p:cNvSpPr>
                <a:spLocks noChangeShapeType="1"/>
              </p:cNvSpPr>
              <p:nvPr/>
            </p:nvSpPr>
            <p:spPr bwMode="auto">
              <a:xfrm>
                <a:off x="2736" y="1680"/>
                <a:ext cx="432" cy="288"/>
              </a:xfrm>
              <a:prstGeom prst="line">
                <a:avLst/>
              </a:prstGeom>
              <a:noFill/>
              <a:ln w="9525">
                <a:solidFill>
                  <a:schemeClr val="tx1"/>
                </a:solidFill>
                <a:prstDash val="dash"/>
                <a:round/>
                <a:headEnd/>
                <a:tailEnd type="triangle" w="med" len="med"/>
              </a:ln>
            </p:spPr>
            <p:txBody>
              <a:bodyPr/>
              <a:lstStyle/>
              <a:p>
                <a:endParaRPr lang="en-US" sz="2400"/>
              </a:p>
            </p:txBody>
          </p:sp>
        </p:grpSp>
        <p:sp>
          <p:nvSpPr>
            <p:cNvPr id="30" name="Oval 11"/>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sz="2400"/>
            </a:p>
          </p:txBody>
        </p:sp>
        <p:grpSp>
          <p:nvGrpSpPr>
            <p:cNvPr id="31" name="Group 12"/>
            <p:cNvGrpSpPr>
              <a:grpSpLocks/>
            </p:cNvGrpSpPr>
            <p:nvPr/>
          </p:nvGrpSpPr>
          <p:grpSpPr bwMode="auto">
            <a:xfrm>
              <a:off x="2400" y="2107"/>
              <a:ext cx="1057" cy="386"/>
              <a:chOff x="1536" y="2400"/>
              <a:chExt cx="1584" cy="624"/>
            </a:xfrm>
          </p:grpSpPr>
          <p:sp>
            <p:nvSpPr>
              <p:cNvPr id="38" name="Line 13"/>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sz="2400"/>
              </a:p>
            </p:txBody>
          </p:sp>
          <p:sp>
            <p:nvSpPr>
              <p:cNvPr id="39" name="Line 14"/>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sz="2400"/>
              </a:p>
            </p:txBody>
          </p:sp>
          <p:sp>
            <p:nvSpPr>
              <p:cNvPr id="40" name="Line 15"/>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sz="2400"/>
              </a:p>
            </p:txBody>
          </p:sp>
          <p:sp>
            <p:nvSpPr>
              <p:cNvPr id="41" name="Line 16"/>
              <p:cNvSpPr>
                <a:spLocks noChangeShapeType="1"/>
              </p:cNvSpPr>
              <p:nvPr/>
            </p:nvSpPr>
            <p:spPr bwMode="auto">
              <a:xfrm>
                <a:off x="2312" y="2400"/>
                <a:ext cx="280" cy="624"/>
              </a:xfrm>
              <a:prstGeom prst="line">
                <a:avLst/>
              </a:prstGeom>
              <a:noFill/>
              <a:ln w="28575">
                <a:solidFill>
                  <a:schemeClr val="tx1"/>
                </a:solidFill>
                <a:round/>
                <a:headEnd/>
                <a:tailEnd type="triangle" w="med" len="med"/>
              </a:ln>
            </p:spPr>
            <p:txBody>
              <a:bodyPr/>
              <a:lstStyle/>
              <a:p>
                <a:endParaRPr lang="en-US" sz="2400"/>
              </a:p>
            </p:txBody>
          </p:sp>
        </p:grpSp>
        <p:sp>
          <p:nvSpPr>
            <p:cNvPr id="32" name="Text Box 17"/>
            <p:cNvSpPr txBox="1">
              <a:spLocks noChangeArrowheads="1"/>
            </p:cNvSpPr>
            <p:nvPr/>
          </p:nvSpPr>
          <p:spPr bwMode="auto">
            <a:xfrm>
              <a:off x="3071" y="1680"/>
              <a:ext cx="129" cy="211"/>
            </a:xfrm>
            <a:prstGeom prst="rect">
              <a:avLst/>
            </a:prstGeom>
            <a:noFill/>
            <a:ln w="9525">
              <a:noFill/>
              <a:miter lim="800000"/>
              <a:headEnd/>
              <a:tailEnd/>
            </a:ln>
          </p:spPr>
          <p:txBody>
            <a:bodyPr>
              <a:spAutoFit/>
            </a:bodyPr>
            <a:lstStyle/>
            <a:p>
              <a:pPr>
                <a:spcBef>
                  <a:spcPct val="50000"/>
                </a:spcBef>
              </a:pPr>
              <a:r>
                <a:rPr lang="en-US" sz="2400"/>
                <a:t>a</a:t>
              </a:r>
            </a:p>
          </p:txBody>
        </p:sp>
        <p:sp>
          <p:nvSpPr>
            <p:cNvPr id="33" name="Text Box 18"/>
            <p:cNvSpPr txBox="1">
              <a:spLocks noChangeArrowheads="1"/>
            </p:cNvSpPr>
            <p:nvPr/>
          </p:nvSpPr>
          <p:spPr bwMode="auto">
            <a:xfrm>
              <a:off x="3216" y="1401"/>
              <a:ext cx="129" cy="211"/>
            </a:xfrm>
            <a:prstGeom prst="rect">
              <a:avLst/>
            </a:prstGeom>
            <a:noFill/>
            <a:ln w="9525">
              <a:noFill/>
              <a:miter lim="800000"/>
              <a:headEnd/>
              <a:tailEnd/>
            </a:ln>
          </p:spPr>
          <p:txBody>
            <a:bodyPr>
              <a:spAutoFit/>
            </a:bodyPr>
            <a:lstStyle/>
            <a:p>
              <a:pPr>
                <a:spcBef>
                  <a:spcPct val="50000"/>
                </a:spcBef>
              </a:pPr>
              <a:r>
                <a:rPr lang="en-US" sz="2400">
                  <a:solidFill>
                    <a:srgbClr val="0000FF"/>
                  </a:solidFill>
                </a:rPr>
                <a:t>s</a:t>
              </a:r>
            </a:p>
          </p:txBody>
        </p:sp>
        <p:sp>
          <p:nvSpPr>
            <p:cNvPr id="34" name="Text Box 19"/>
            <p:cNvSpPr txBox="1">
              <a:spLocks noChangeArrowheads="1"/>
            </p:cNvSpPr>
            <p:nvPr/>
          </p:nvSpPr>
          <p:spPr bwMode="auto">
            <a:xfrm>
              <a:off x="3024" y="1920"/>
              <a:ext cx="559" cy="211"/>
            </a:xfrm>
            <a:prstGeom prst="rect">
              <a:avLst/>
            </a:prstGeom>
            <a:noFill/>
            <a:ln w="9525">
              <a:noFill/>
              <a:miter lim="800000"/>
              <a:headEnd/>
              <a:tailEnd/>
            </a:ln>
          </p:spPr>
          <p:txBody>
            <a:bodyPr>
              <a:spAutoFit/>
            </a:bodyPr>
            <a:lstStyle/>
            <a:p>
              <a:pPr>
                <a:spcBef>
                  <a:spcPct val="50000"/>
                </a:spcBef>
              </a:pPr>
              <a:r>
                <a:rPr lang="en-US" sz="2400">
                  <a:solidFill>
                    <a:srgbClr val="008000"/>
                  </a:solidFill>
                </a:rPr>
                <a:t>s, a</a:t>
              </a:r>
            </a:p>
          </p:txBody>
        </p:sp>
        <p:sp>
          <p:nvSpPr>
            <p:cNvPr id="35" name="Text Box 20"/>
            <p:cNvSpPr txBox="1">
              <a:spLocks noChangeArrowheads="1"/>
            </p:cNvSpPr>
            <p:nvPr/>
          </p:nvSpPr>
          <p:spPr bwMode="auto">
            <a:xfrm>
              <a:off x="2609" y="2261"/>
              <a:ext cx="504" cy="211"/>
            </a:xfrm>
            <a:prstGeom prst="rect">
              <a:avLst/>
            </a:prstGeom>
            <a:noFill/>
            <a:ln w="9525">
              <a:noFill/>
              <a:miter lim="800000"/>
              <a:headEnd/>
              <a:tailEnd/>
            </a:ln>
          </p:spPr>
          <p:txBody>
            <a:bodyPr>
              <a:spAutoFit/>
            </a:bodyPr>
            <a:lstStyle/>
            <a:p>
              <a:pPr>
                <a:spcBef>
                  <a:spcPct val="50000"/>
                </a:spcBef>
              </a:pPr>
              <a:r>
                <a:rPr lang="en-US" sz="2400" err="1"/>
                <a:t>s,a,s</a:t>
              </a:r>
              <a:r>
                <a:rPr lang="ja-JP" altLang="en-US" sz="2400"/>
                <a:t>’</a:t>
              </a:r>
              <a:endParaRPr lang="en-US" sz="2400"/>
            </a:p>
          </p:txBody>
        </p:sp>
        <p:sp>
          <p:nvSpPr>
            <p:cNvPr id="36" name="AutoShape 21"/>
            <p:cNvSpPr>
              <a:spLocks noChangeArrowheads="1"/>
            </p:cNvSpPr>
            <p:nvPr/>
          </p:nvSpPr>
          <p:spPr bwMode="auto">
            <a:xfrm>
              <a:off x="3019" y="2499"/>
              <a:ext cx="154" cy="123"/>
            </a:xfrm>
            <a:prstGeom prst="triangle">
              <a:avLst>
                <a:gd name="adj" fmla="val 50000"/>
              </a:avLst>
            </a:prstGeom>
            <a:solidFill>
              <a:srgbClr val="0000FF"/>
            </a:solidFill>
            <a:ln w="9525">
              <a:solidFill>
                <a:schemeClr val="tx1"/>
              </a:solidFill>
              <a:miter lim="800000"/>
              <a:headEnd/>
              <a:tailEnd/>
            </a:ln>
          </p:spPr>
          <p:txBody>
            <a:bodyPr wrap="none" anchor="ctr"/>
            <a:lstStyle/>
            <a:p>
              <a:pPr algn="r" rtl="1"/>
              <a:endParaRPr lang="en-US" sz="2400"/>
            </a:p>
          </p:txBody>
        </p:sp>
        <p:sp>
          <p:nvSpPr>
            <p:cNvPr id="37" name="Text Box 22"/>
            <p:cNvSpPr txBox="1">
              <a:spLocks noChangeArrowheads="1"/>
            </p:cNvSpPr>
            <p:nvPr/>
          </p:nvSpPr>
          <p:spPr bwMode="auto">
            <a:xfrm>
              <a:off x="3096" y="2448"/>
              <a:ext cx="331" cy="211"/>
            </a:xfrm>
            <a:prstGeom prst="rect">
              <a:avLst/>
            </a:prstGeom>
            <a:noFill/>
            <a:ln w="9525">
              <a:noFill/>
              <a:miter lim="800000"/>
              <a:headEnd/>
              <a:tailEnd/>
            </a:ln>
          </p:spPr>
          <p:txBody>
            <a:bodyPr wrap="square">
              <a:spAutoFit/>
            </a:bodyPr>
            <a:lstStyle/>
            <a:p>
              <a:pPr algn="r" rtl="1">
                <a:spcBef>
                  <a:spcPct val="50000"/>
                </a:spcBef>
              </a:pPr>
              <a:r>
                <a:rPr lang="en-US" sz="2400">
                  <a:solidFill>
                    <a:srgbClr val="0000FF"/>
                  </a:solidFill>
                </a:rPr>
                <a:t>s</a:t>
              </a:r>
              <a:r>
                <a:rPr lang="ja-JP" altLang="en-US" sz="2400">
                  <a:solidFill>
                    <a:srgbClr val="0000FF"/>
                  </a:solidFill>
                </a:rPr>
                <a:t>’</a:t>
              </a:r>
              <a:endParaRPr lang="en-US" sz="2400">
                <a:solidFill>
                  <a:srgbClr val="0000FF"/>
                </a:solidFill>
              </a:endParaRPr>
            </a:p>
          </p:txBody>
        </p:sp>
      </p:grpSp>
    </p:spTree>
    <p:extLst>
      <p:ext uri="{BB962C8B-B14F-4D97-AF65-F5344CB8AC3E}">
        <p14:creationId xmlns:p14="http://schemas.microsoft.com/office/powerpoint/2010/main" val="571921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9D0DD-4AE5-AF45-90EC-FD6512D27A32}"/>
              </a:ext>
            </a:extLst>
          </p:cNvPr>
          <p:cNvSpPr>
            <a:spLocks noGrp="1"/>
          </p:cNvSpPr>
          <p:nvPr>
            <p:ph type="title" idx="4294967295"/>
          </p:nvPr>
        </p:nvSpPr>
        <p:spPr>
          <a:xfrm>
            <a:off x="0" y="365125"/>
            <a:ext cx="10953750" cy="771525"/>
          </a:xfrm>
        </p:spPr>
        <p:txBody>
          <a:bodyPr/>
          <a:lstStyle/>
          <a:p>
            <a:r>
              <a:rPr lang="en-US" dirty="0"/>
              <a:t>Hyperdrive Search Tree</a:t>
            </a:r>
          </a:p>
        </p:txBody>
      </p:sp>
      <p:grpSp>
        <p:nvGrpSpPr>
          <p:cNvPr id="3" name="Group 2">
            <a:extLst>
              <a:ext uri="{FF2B5EF4-FFF2-40B4-BE49-F238E27FC236}">
                <a16:creationId xmlns:a16="http://schemas.microsoft.com/office/drawing/2014/main" id="{63E5343E-87AE-414B-BB9A-A73B52EFD412}"/>
              </a:ext>
            </a:extLst>
          </p:cNvPr>
          <p:cNvGrpSpPr/>
          <p:nvPr/>
        </p:nvGrpSpPr>
        <p:grpSpPr>
          <a:xfrm>
            <a:off x="713382" y="847329"/>
            <a:ext cx="11148597" cy="5141605"/>
            <a:chOff x="713382" y="847329"/>
            <a:chExt cx="11148597" cy="5141605"/>
          </a:xfrm>
        </p:grpSpPr>
        <p:sp>
          <p:nvSpPr>
            <p:cNvPr id="8" name="Oval 7">
              <a:extLst>
                <a:ext uri="{FF2B5EF4-FFF2-40B4-BE49-F238E27FC236}">
                  <a16:creationId xmlns:a16="http://schemas.microsoft.com/office/drawing/2014/main" id="{A3F95759-DDE9-034B-B089-9389409A278A}"/>
                </a:ext>
              </a:extLst>
            </p:cNvPr>
            <p:cNvSpPr/>
            <p:nvPr/>
          </p:nvSpPr>
          <p:spPr>
            <a:xfrm>
              <a:off x="1770678" y="2209800"/>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1F1C2E31-65FA-C148-839B-988704B9B98E}"/>
                </a:ext>
              </a:extLst>
            </p:cNvPr>
            <p:cNvSpPr/>
            <p:nvPr/>
          </p:nvSpPr>
          <p:spPr>
            <a:xfrm>
              <a:off x="7790478" y="2209800"/>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0910BA9F-86F3-1B49-9FE1-9FF8C3B9776F}"/>
                </a:ext>
              </a:extLst>
            </p:cNvPr>
            <p:cNvCxnSpPr>
              <a:cxnSpLocks/>
              <a:stCxn id="46" idx="2"/>
              <a:endCxn id="9" idx="1"/>
            </p:cNvCxnSpPr>
            <p:nvPr/>
          </p:nvCxnSpPr>
          <p:spPr>
            <a:xfrm>
              <a:off x="4969049" y="1657787"/>
              <a:ext cx="2866066" cy="596650"/>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5EB5F57-97A1-3946-BD35-FA45DBC7AEFC}"/>
                </a:ext>
              </a:extLst>
            </p:cNvPr>
            <p:cNvCxnSpPr>
              <a:cxnSpLocks/>
              <a:stCxn id="46" idx="2"/>
              <a:endCxn id="8" idx="7"/>
            </p:cNvCxnSpPr>
            <p:nvPr/>
          </p:nvCxnSpPr>
          <p:spPr>
            <a:xfrm flipH="1">
              <a:off x="2030841" y="1657787"/>
              <a:ext cx="2938208" cy="596650"/>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F5A4431-F548-8545-A977-E5DBE779BAF5}"/>
                </a:ext>
              </a:extLst>
            </p:cNvPr>
            <p:cNvCxnSpPr>
              <a:cxnSpLocks/>
              <a:stCxn id="9" idx="4"/>
            </p:cNvCxnSpPr>
            <p:nvPr/>
          </p:nvCxnSpPr>
          <p:spPr>
            <a:xfrm flipH="1">
              <a:off x="6030099" y="2514600"/>
              <a:ext cx="1912779" cy="609600"/>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A341B443-4827-6943-9000-C595597E60F1}"/>
                </a:ext>
              </a:extLst>
            </p:cNvPr>
            <p:cNvCxnSpPr>
              <a:cxnSpLocks/>
              <a:stCxn id="9" idx="4"/>
            </p:cNvCxnSpPr>
            <p:nvPr/>
          </p:nvCxnSpPr>
          <p:spPr>
            <a:xfrm>
              <a:off x="7942878" y="2514600"/>
              <a:ext cx="2219072" cy="609600"/>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4B31F47A-CB4A-814F-80D0-89FE7FB03AEA}"/>
                </a:ext>
              </a:extLst>
            </p:cNvPr>
            <p:cNvCxnSpPr>
              <a:cxnSpLocks/>
              <a:stCxn id="8" idx="4"/>
            </p:cNvCxnSpPr>
            <p:nvPr/>
          </p:nvCxnSpPr>
          <p:spPr>
            <a:xfrm flipH="1">
              <a:off x="1915299" y="2514600"/>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5B51B77E-0616-D441-8F33-1B29B2C1453C}"/>
                </a:ext>
              </a:extLst>
            </p:cNvPr>
            <p:cNvSpPr/>
            <p:nvPr/>
          </p:nvSpPr>
          <p:spPr>
            <a:xfrm>
              <a:off x="764520"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B8B0F8C7-E8B4-8E4A-A47D-F36F4C8F1A39}"/>
                </a:ext>
              </a:extLst>
            </p:cNvPr>
            <p:cNvSpPr/>
            <p:nvPr/>
          </p:nvSpPr>
          <p:spPr>
            <a:xfrm>
              <a:off x="2780040"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Arrow Connector 19">
              <a:extLst>
                <a:ext uri="{FF2B5EF4-FFF2-40B4-BE49-F238E27FC236}">
                  <a16:creationId xmlns:a16="http://schemas.microsoft.com/office/drawing/2014/main" id="{65140292-F6FB-5544-ADE2-8FE787FC97E6}"/>
                </a:ext>
              </a:extLst>
            </p:cNvPr>
            <p:cNvCxnSpPr>
              <a:cxnSpLocks/>
              <a:endCxn id="19" idx="1"/>
            </p:cNvCxnSpPr>
            <p:nvPr/>
          </p:nvCxnSpPr>
          <p:spPr>
            <a:xfrm>
              <a:off x="1915299" y="3733800"/>
              <a:ext cx="909378" cy="424952"/>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8A73C0FE-05F1-D84F-96D7-136C04122AAA}"/>
                </a:ext>
              </a:extLst>
            </p:cNvPr>
            <p:cNvCxnSpPr>
              <a:cxnSpLocks/>
              <a:endCxn id="18" idx="7"/>
            </p:cNvCxnSpPr>
            <p:nvPr/>
          </p:nvCxnSpPr>
          <p:spPr>
            <a:xfrm flipH="1">
              <a:off x="1024683" y="3733800"/>
              <a:ext cx="890616" cy="424952"/>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D9B2F55D-E135-EC4B-9021-7B9BBA93B641}"/>
                </a:ext>
              </a:extLst>
            </p:cNvPr>
            <p:cNvCxnSpPr>
              <a:cxnSpLocks/>
              <a:stCxn id="19" idx="4"/>
            </p:cNvCxnSpPr>
            <p:nvPr/>
          </p:nvCxnSpPr>
          <p:spPr>
            <a:xfrm flipH="1">
              <a:off x="2524899" y="4418915"/>
              <a:ext cx="407541"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2DD02FCF-B70C-D04F-B454-EFE1F1DF5892}"/>
                </a:ext>
              </a:extLst>
            </p:cNvPr>
            <p:cNvCxnSpPr>
              <a:cxnSpLocks/>
              <a:stCxn id="19" idx="4"/>
            </p:cNvCxnSpPr>
            <p:nvPr/>
          </p:nvCxnSpPr>
          <p:spPr>
            <a:xfrm>
              <a:off x="2932440" y="4418915"/>
              <a:ext cx="447710"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8C7D36B8-76BF-8C4E-BE5C-F3F14877F326}"/>
                </a:ext>
              </a:extLst>
            </p:cNvPr>
            <p:cNvCxnSpPr>
              <a:cxnSpLocks/>
              <a:stCxn id="18" idx="4"/>
            </p:cNvCxnSpPr>
            <p:nvPr/>
          </p:nvCxnSpPr>
          <p:spPr>
            <a:xfrm>
              <a:off x="916920" y="4418915"/>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9355AF76-C25E-514C-A408-B1BF3D2612A0}"/>
                </a:ext>
              </a:extLst>
            </p:cNvPr>
            <p:cNvSpPr/>
            <p:nvPr/>
          </p:nvSpPr>
          <p:spPr>
            <a:xfrm>
              <a:off x="4863762"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Arrow Connector 27">
              <a:extLst>
                <a:ext uri="{FF2B5EF4-FFF2-40B4-BE49-F238E27FC236}">
                  <a16:creationId xmlns:a16="http://schemas.microsoft.com/office/drawing/2014/main" id="{5BAE1CA4-7C96-A445-9AA5-11449EF72D24}"/>
                </a:ext>
              </a:extLst>
            </p:cNvPr>
            <p:cNvCxnSpPr>
              <a:endCxn id="27" idx="7"/>
            </p:cNvCxnSpPr>
            <p:nvPr/>
          </p:nvCxnSpPr>
          <p:spPr>
            <a:xfrm flipH="1">
              <a:off x="5123925" y="3733800"/>
              <a:ext cx="890616" cy="424952"/>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D8DF1265-F03B-CF43-9A80-EDE019B75B46}"/>
                </a:ext>
              </a:extLst>
            </p:cNvPr>
            <p:cNvCxnSpPr>
              <a:cxnSpLocks/>
              <a:stCxn id="27" idx="4"/>
            </p:cNvCxnSpPr>
            <p:nvPr/>
          </p:nvCxnSpPr>
          <p:spPr>
            <a:xfrm>
              <a:off x="5016162" y="4418915"/>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32" name="Oval 31">
              <a:extLst>
                <a:ext uri="{FF2B5EF4-FFF2-40B4-BE49-F238E27FC236}">
                  <a16:creationId xmlns:a16="http://schemas.microsoft.com/office/drawing/2014/main" id="{7571347E-6463-5240-91AF-6489DDBB3D3D}"/>
                </a:ext>
              </a:extLst>
            </p:cNvPr>
            <p:cNvSpPr/>
            <p:nvPr/>
          </p:nvSpPr>
          <p:spPr>
            <a:xfrm>
              <a:off x="6894840"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Arrow Connector 32">
              <a:extLst>
                <a:ext uri="{FF2B5EF4-FFF2-40B4-BE49-F238E27FC236}">
                  <a16:creationId xmlns:a16="http://schemas.microsoft.com/office/drawing/2014/main" id="{20BA1BFD-C344-D345-AB57-AF98F9CA1112}"/>
                </a:ext>
              </a:extLst>
            </p:cNvPr>
            <p:cNvCxnSpPr>
              <a:cxnSpLocks/>
              <a:endCxn id="32" idx="1"/>
            </p:cNvCxnSpPr>
            <p:nvPr/>
          </p:nvCxnSpPr>
          <p:spPr>
            <a:xfrm>
              <a:off x="6030099" y="3734485"/>
              <a:ext cx="909378" cy="424267"/>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211C3815-B372-ED45-BFA1-F10265C487F5}"/>
                </a:ext>
              </a:extLst>
            </p:cNvPr>
            <p:cNvCxnSpPr>
              <a:cxnSpLocks/>
              <a:stCxn id="32" idx="4"/>
            </p:cNvCxnSpPr>
            <p:nvPr/>
          </p:nvCxnSpPr>
          <p:spPr>
            <a:xfrm flipH="1">
              <a:off x="6639699" y="4418915"/>
              <a:ext cx="407541"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B0DB6C66-9800-2B48-9860-B7C250A44514}"/>
                </a:ext>
              </a:extLst>
            </p:cNvPr>
            <p:cNvCxnSpPr>
              <a:cxnSpLocks/>
              <a:stCxn id="32" idx="4"/>
            </p:cNvCxnSpPr>
            <p:nvPr/>
          </p:nvCxnSpPr>
          <p:spPr>
            <a:xfrm>
              <a:off x="7047240" y="4418915"/>
              <a:ext cx="447710"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38" name="Oval 37">
              <a:extLst>
                <a:ext uri="{FF2B5EF4-FFF2-40B4-BE49-F238E27FC236}">
                  <a16:creationId xmlns:a16="http://schemas.microsoft.com/office/drawing/2014/main" id="{3FB672BD-FE90-2345-849D-6CAD993232A1}"/>
                </a:ext>
              </a:extLst>
            </p:cNvPr>
            <p:cNvSpPr/>
            <p:nvPr/>
          </p:nvSpPr>
          <p:spPr>
            <a:xfrm>
              <a:off x="8952240" y="4113430"/>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9" name="Straight Arrow Connector 38">
              <a:extLst>
                <a:ext uri="{FF2B5EF4-FFF2-40B4-BE49-F238E27FC236}">
                  <a16:creationId xmlns:a16="http://schemas.microsoft.com/office/drawing/2014/main" id="{5F869773-A832-A246-BEA5-5D0798EDC240}"/>
                </a:ext>
              </a:extLst>
            </p:cNvPr>
            <p:cNvCxnSpPr>
              <a:cxnSpLocks/>
              <a:endCxn id="38" idx="7"/>
            </p:cNvCxnSpPr>
            <p:nvPr/>
          </p:nvCxnSpPr>
          <p:spPr>
            <a:xfrm flipH="1">
              <a:off x="9212403" y="3763546"/>
              <a:ext cx="949547" cy="394521"/>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4D9707E2-CF0F-B743-B306-A8738CAD264D}"/>
                </a:ext>
              </a:extLst>
            </p:cNvPr>
            <p:cNvCxnSpPr>
              <a:cxnSpLocks/>
              <a:stCxn id="38" idx="4"/>
            </p:cNvCxnSpPr>
            <p:nvPr/>
          </p:nvCxnSpPr>
          <p:spPr>
            <a:xfrm flipH="1">
              <a:off x="8697099" y="4418230"/>
              <a:ext cx="407541" cy="61028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0299E041-9C18-854F-AA59-9D0A96D5457D}"/>
                </a:ext>
              </a:extLst>
            </p:cNvPr>
            <p:cNvCxnSpPr>
              <a:cxnSpLocks/>
              <a:stCxn id="38" idx="4"/>
            </p:cNvCxnSpPr>
            <p:nvPr/>
          </p:nvCxnSpPr>
          <p:spPr>
            <a:xfrm>
              <a:off x="9104640" y="4418230"/>
              <a:ext cx="447710" cy="61028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BF475F8E-57DB-1945-8A47-64986FAEEED5}"/>
                </a:ext>
              </a:extLst>
            </p:cNvPr>
            <p:cNvSpPr/>
            <p:nvPr/>
          </p:nvSpPr>
          <p:spPr>
            <a:xfrm>
              <a:off x="11119941"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Arrow Connector 43">
              <a:extLst>
                <a:ext uri="{FF2B5EF4-FFF2-40B4-BE49-F238E27FC236}">
                  <a16:creationId xmlns:a16="http://schemas.microsoft.com/office/drawing/2014/main" id="{A937262D-C064-D842-B244-9DCE7D1AEAE2}"/>
                </a:ext>
              </a:extLst>
            </p:cNvPr>
            <p:cNvCxnSpPr>
              <a:cxnSpLocks/>
              <a:endCxn id="43" idx="1"/>
            </p:cNvCxnSpPr>
            <p:nvPr/>
          </p:nvCxnSpPr>
          <p:spPr>
            <a:xfrm>
              <a:off x="10161950" y="3763546"/>
              <a:ext cx="1002628" cy="395206"/>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BC9B7C2D-DE43-BF48-B067-740C55F0D481}"/>
                </a:ext>
              </a:extLst>
            </p:cNvPr>
            <p:cNvCxnSpPr>
              <a:stCxn id="43" idx="4"/>
            </p:cNvCxnSpPr>
            <p:nvPr/>
          </p:nvCxnSpPr>
          <p:spPr>
            <a:xfrm>
              <a:off x="11272341" y="4418915"/>
              <a:ext cx="7779" cy="60891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46" name="Picture 45">
              <a:extLst>
                <a:ext uri="{FF2B5EF4-FFF2-40B4-BE49-F238E27FC236}">
                  <a16:creationId xmlns:a16="http://schemas.microsoft.com/office/drawing/2014/main" id="{CBE5BBD0-CD8D-F64E-B958-B8797E4951E5}"/>
                </a:ext>
              </a:extLst>
            </p:cNvPr>
            <p:cNvPicPr>
              <a:picLocks noChangeAspect="1"/>
            </p:cNvPicPr>
            <p:nvPr/>
          </p:nvPicPr>
          <p:blipFill>
            <a:blip r:embed="rId2"/>
            <a:stretch>
              <a:fillRect/>
            </a:stretch>
          </p:blipFill>
          <p:spPr>
            <a:xfrm rot="1659564">
              <a:off x="4807008" y="847329"/>
              <a:ext cx="723107" cy="859573"/>
            </a:xfrm>
            <a:prstGeom prst="rect">
              <a:avLst/>
            </a:prstGeom>
          </p:spPr>
        </p:pic>
        <p:pic>
          <p:nvPicPr>
            <p:cNvPr id="47" name="Picture 46">
              <a:extLst>
                <a:ext uri="{FF2B5EF4-FFF2-40B4-BE49-F238E27FC236}">
                  <a16:creationId xmlns:a16="http://schemas.microsoft.com/office/drawing/2014/main" id="{FFB016DA-8EC0-FC40-9858-087FA1B0D97B}"/>
                </a:ext>
              </a:extLst>
            </p:cNvPr>
            <p:cNvPicPr>
              <a:picLocks noChangeAspect="1"/>
            </p:cNvPicPr>
            <p:nvPr/>
          </p:nvPicPr>
          <p:blipFill>
            <a:blip r:embed="rId2"/>
            <a:stretch>
              <a:fillRect/>
            </a:stretch>
          </p:blipFill>
          <p:spPr>
            <a:xfrm rot="1659564">
              <a:off x="1671286" y="3126052"/>
              <a:ext cx="723107" cy="859573"/>
            </a:xfrm>
            <a:prstGeom prst="rect">
              <a:avLst/>
            </a:prstGeom>
          </p:spPr>
        </p:pic>
        <p:pic>
          <p:nvPicPr>
            <p:cNvPr id="48" name="Picture 47">
              <a:extLst>
                <a:ext uri="{FF2B5EF4-FFF2-40B4-BE49-F238E27FC236}">
                  <a16:creationId xmlns:a16="http://schemas.microsoft.com/office/drawing/2014/main" id="{9BC53F9C-41A7-F348-B0D3-76E562C90EEE}"/>
                </a:ext>
              </a:extLst>
            </p:cNvPr>
            <p:cNvPicPr>
              <a:picLocks noChangeAspect="1"/>
            </p:cNvPicPr>
            <p:nvPr/>
          </p:nvPicPr>
          <p:blipFill>
            <a:blip r:embed="rId2"/>
            <a:stretch>
              <a:fillRect/>
            </a:stretch>
          </p:blipFill>
          <p:spPr>
            <a:xfrm rot="1659564">
              <a:off x="5753720" y="3208565"/>
              <a:ext cx="723107" cy="859573"/>
            </a:xfrm>
            <a:prstGeom prst="rect">
              <a:avLst/>
            </a:prstGeom>
          </p:spPr>
        </p:pic>
        <p:pic>
          <p:nvPicPr>
            <p:cNvPr id="49" name="Picture 48">
              <a:extLst>
                <a:ext uri="{FF2B5EF4-FFF2-40B4-BE49-F238E27FC236}">
                  <a16:creationId xmlns:a16="http://schemas.microsoft.com/office/drawing/2014/main" id="{B9C0B294-CFBC-F847-A170-99FB605FF72A}"/>
                </a:ext>
              </a:extLst>
            </p:cNvPr>
            <p:cNvPicPr>
              <a:picLocks noChangeAspect="1"/>
            </p:cNvPicPr>
            <p:nvPr/>
          </p:nvPicPr>
          <p:blipFill>
            <a:blip r:embed="rId2"/>
            <a:stretch>
              <a:fillRect/>
            </a:stretch>
          </p:blipFill>
          <p:spPr>
            <a:xfrm rot="1659564">
              <a:off x="713382" y="4975963"/>
              <a:ext cx="723107" cy="859573"/>
            </a:xfrm>
            <a:prstGeom prst="rect">
              <a:avLst/>
            </a:prstGeom>
          </p:spPr>
        </p:pic>
        <p:pic>
          <p:nvPicPr>
            <p:cNvPr id="50" name="Picture 49">
              <a:extLst>
                <a:ext uri="{FF2B5EF4-FFF2-40B4-BE49-F238E27FC236}">
                  <a16:creationId xmlns:a16="http://schemas.microsoft.com/office/drawing/2014/main" id="{71BB6650-BF1F-CA4E-8CAD-75E431894C82}"/>
                </a:ext>
              </a:extLst>
            </p:cNvPr>
            <p:cNvPicPr>
              <a:picLocks noChangeAspect="1"/>
            </p:cNvPicPr>
            <p:nvPr/>
          </p:nvPicPr>
          <p:blipFill>
            <a:blip r:embed="rId2"/>
            <a:stretch>
              <a:fillRect/>
            </a:stretch>
          </p:blipFill>
          <p:spPr>
            <a:xfrm rot="1659564">
              <a:off x="2252677" y="5026381"/>
              <a:ext cx="723107" cy="859573"/>
            </a:xfrm>
            <a:prstGeom prst="rect">
              <a:avLst/>
            </a:prstGeom>
          </p:spPr>
        </p:pic>
        <p:pic>
          <p:nvPicPr>
            <p:cNvPr id="51" name="Picture 50">
              <a:extLst>
                <a:ext uri="{FF2B5EF4-FFF2-40B4-BE49-F238E27FC236}">
                  <a16:creationId xmlns:a16="http://schemas.microsoft.com/office/drawing/2014/main" id="{988C75DB-10C4-034A-9045-156A07789D6C}"/>
                </a:ext>
              </a:extLst>
            </p:cNvPr>
            <p:cNvPicPr>
              <a:picLocks noChangeAspect="1"/>
            </p:cNvPicPr>
            <p:nvPr/>
          </p:nvPicPr>
          <p:blipFill>
            <a:blip r:embed="rId2"/>
            <a:stretch>
              <a:fillRect/>
            </a:stretch>
          </p:blipFill>
          <p:spPr>
            <a:xfrm rot="1659564">
              <a:off x="4742880" y="5023683"/>
              <a:ext cx="723107" cy="859573"/>
            </a:xfrm>
            <a:prstGeom prst="rect">
              <a:avLst/>
            </a:prstGeom>
          </p:spPr>
        </p:pic>
        <p:pic>
          <p:nvPicPr>
            <p:cNvPr id="52" name="Picture 51">
              <a:extLst>
                <a:ext uri="{FF2B5EF4-FFF2-40B4-BE49-F238E27FC236}">
                  <a16:creationId xmlns:a16="http://schemas.microsoft.com/office/drawing/2014/main" id="{33B69FC3-F2A5-9F44-BAC6-5D5E5A681EBF}"/>
                </a:ext>
              </a:extLst>
            </p:cNvPr>
            <p:cNvPicPr>
              <a:picLocks noChangeAspect="1"/>
            </p:cNvPicPr>
            <p:nvPr/>
          </p:nvPicPr>
          <p:blipFill>
            <a:blip r:embed="rId2"/>
            <a:stretch>
              <a:fillRect/>
            </a:stretch>
          </p:blipFill>
          <p:spPr>
            <a:xfrm rot="1659564">
              <a:off x="8415917" y="5026381"/>
              <a:ext cx="723107" cy="859573"/>
            </a:xfrm>
            <a:prstGeom prst="rect">
              <a:avLst/>
            </a:prstGeom>
          </p:spPr>
        </p:pic>
        <p:sp>
          <p:nvSpPr>
            <p:cNvPr id="53" name="Oval 52">
              <a:extLst>
                <a:ext uri="{FF2B5EF4-FFF2-40B4-BE49-F238E27FC236}">
                  <a16:creationId xmlns:a16="http://schemas.microsoft.com/office/drawing/2014/main" id="{48633F3F-7C4E-E04B-94BA-F39014661054}"/>
                </a:ext>
              </a:extLst>
            </p:cNvPr>
            <p:cNvSpPr/>
            <p:nvPr/>
          </p:nvSpPr>
          <p:spPr>
            <a:xfrm rot="17161065">
              <a:off x="3180845" y="4971064"/>
              <a:ext cx="970204" cy="970204"/>
            </a:xfrm>
            <a:prstGeom prst="ellipse">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4969A089-2835-FC46-81ED-B4E266492EC8}"/>
                </a:ext>
              </a:extLst>
            </p:cNvPr>
            <p:cNvSpPr/>
            <p:nvPr/>
          </p:nvSpPr>
          <p:spPr>
            <a:xfrm rot="17161065">
              <a:off x="7193517" y="4948136"/>
              <a:ext cx="970204" cy="970204"/>
            </a:xfrm>
            <a:prstGeom prst="ellipse">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5" name="Picture 54">
              <a:extLst>
                <a:ext uri="{FF2B5EF4-FFF2-40B4-BE49-F238E27FC236}">
                  <a16:creationId xmlns:a16="http://schemas.microsoft.com/office/drawing/2014/main" id="{F067414F-7503-8640-8084-569C547C448A}"/>
                </a:ext>
              </a:extLst>
            </p:cNvPr>
            <p:cNvPicPr>
              <a:picLocks noChangeAspect="1"/>
            </p:cNvPicPr>
            <p:nvPr/>
          </p:nvPicPr>
          <p:blipFill>
            <a:blip r:embed="rId2"/>
            <a:stretch>
              <a:fillRect/>
            </a:stretch>
          </p:blipFill>
          <p:spPr>
            <a:xfrm rot="1659564">
              <a:off x="6317754" y="5023681"/>
              <a:ext cx="723107" cy="859573"/>
            </a:xfrm>
            <a:prstGeom prst="rect">
              <a:avLst/>
            </a:prstGeom>
          </p:spPr>
        </p:pic>
        <p:sp>
          <p:nvSpPr>
            <p:cNvPr id="56" name="Oval 55">
              <a:extLst>
                <a:ext uri="{FF2B5EF4-FFF2-40B4-BE49-F238E27FC236}">
                  <a16:creationId xmlns:a16="http://schemas.microsoft.com/office/drawing/2014/main" id="{D2CA0534-4694-6E49-856F-1CCD03DE1CCB}"/>
                </a:ext>
              </a:extLst>
            </p:cNvPr>
            <p:cNvSpPr/>
            <p:nvPr/>
          </p:nvSpPr>
          <p:spPr>
            <a:xfrm rot="17161065">
              <a:off x="9312704" y="4948136"/>
              <a:ext cx="970204" cy="970204"/>
            </a:xfrm>
            <a:prstGeom prst="ellipse">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611BEEFB-5D51-EF40-8397-0A575AD55847}"/>
                </a:ext>
              </a:extLst>
            </p:cNvPr>
            <p:cNvSpPr/>
            <p:nvPr/>
          </p:nvSpPr>
          <p:spPr>
            <a:xfrm rot="17161065">
              <a:off x="9676848" y="3204864"/>
              <a:ext cx="970204" cy="970204"/>
            </a:xfrm>
            <a:prstGeom prst="ellipse">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Picture 61">
              <a:extLst>
                <a:ext uri="{FF2B5EF4-FFF2-40B4-BE49-F238E27FC236}">
                  <a16:creationId xmlns:a16="http://schemas.microsoft.com/office/drawing/2014/main" id="{E7FBB6A4-C131-F546-8EBC-E71660A926C4}"/>
                </a:ext>
              </a:extLst>
            </p:cNvPr>
            <p:cNvPicPr>
              <a:picLocks noChangeAspect="1"/>
            </p:cNvPicPr>
            <p:nvPr/>
          </p:nvPicPr>
          <p:blipFill>
            <a:blip r:embed="rId4"/>
            <a:stretch>
              <a:fillRect/>
            </a:stretch>
          </p:blipFill>
          <p:spPr>
            <a:xfrm>
              <a:off x="10283733" y="4483940"/>
              <a:ext cx="1578246" cy="1504994"/>
            </a:xfrm>
            <a:prstGeom prst="rect">
              <a:avLst/>
            </a:prstGeom>
          </p:spPr>
        </p:pic>
      </p:grpSp>
    </p:spTree>
    <p:extLst>
      <p:ext uri="{BB962C8B-B14F-4D97-AF65-F5344CB8AC3E}">
        <p14:creationId xmlns:p14="http://schemas.microsoft.com/office/powerpoint/2010/main" val="187689975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9D0DD-4AE5-AF45-90EC-FD6512D27A32}"/>
              </a:ext>
            </a:extLst>
          </p:cNvPr>
          <p:cNvSpPr>
            <a:spLocks noGrp="1"/>
          </p:cNvSpPr>
          <p:nvPr>
            <p:ph type="title" idx="4294967295"/>
          </p:nvPr>
        </p:nvSpPr>
        <p:spPr>
          <a:xfrm>
            <a:off x="0" y="365125"/>
            <a:ext cx="10953750" cy="771525"/>
          </a:xfrm>
        </p:spPr>
        <p:txBody>
          <a:bodyPr/>
          <a:lstStyle/>
          <a:p>
            <a:r>
              <a:rPr lang="en-US" dirty="0"/>
              <a:t>Hyperdrive Search Tree</a:t>
            </a:r>
          </a:p>
        </p:txBody>
      </p:sp>
      <p:grpSp>
        <p:nvGrpSpPr>
          <p:cNvPr id="238" name="Group 237">
            <a:extLst>
              <a:ext uri="{FF2B5EF4-FFF2-40B4-BE49-F238E27FC236}">
                <a16:creationId xmlns:a16="http://schemas.microsoft.com/office/drawing/2014/main" id="{5A9BCE3B-2BC6-08F5-3652-1BBE1B94CA56}"/>
              </a:ext>
            </a:extLst>
          </p:cNvPr>
          <p:cNvGrpSpPr/>
          <p:nvPr/>
        </p:nvGrpSpPr>
        <p:grpSpPr>
          <a:xfrm>
            <a:off x="3073714" y="1931928"/>
            <a:ext cx="5630275" cy="4864312"/>
            <a:chOff x="3073714" y="1931928"/>
            <a:chExt cx="5630275" cy="4864312"/>
          </a:xfrm>
        </p:grpSpPr>
        <p:grpSp>
          <p:nvGrpSpPr>
            <p:cNvPr id="237" name="Group 236">
              <a:extLst>
                <a:ext uri="{FF2B5EF4-FFF2-40B4-BE49-F238E27FC236}">
                  <a16:creationId xmlns:a16="http://schemas.microsoft.com/office/drawing/2014/main" id="{136075C0-C0C0-A358-E05B-E379D180C0AD}"/>
                </a:ext>
              </a:extLst>
            </p:cNvPr>
            <p:cNvGrpSpPr/>
            <p:nvPr/>
          </p:nvGrpSpPr>
          <p:grpSpPr>
            <a:xfrm>
              <a:off x="3287442" y="1931928"/>
              <a:ext cx="5416547" cy="2450270"/>
              <a:chOff x="3287442" y="1931928"/>
              <a:chExt cx="5416547" cy="2450270"/>
            </a:xfrm>
          </p:grpSpPr>
          <p:pic>
            <p:nvPicPr>
              <p:cNvPr id="46" name="Picture 45">
                <a:extLst>
                  <a:ext uri="{FF2B5EF4-FFF2-40B4-BE49-F238E27FC236}">
                    <a16:creationId xmlns:a16="http://schemas.microsoft.com/office/drawing/2014/main" id="{CBE5BBD0-CD8D-F64E-B958-B8797E4951E5}"/>
                  </a:ext>
                </a:extLst>
              </p:cNvPr>
              <p:cNvPicPr>
                <a:picLocks noChangeAspect="1"/>
              </p:cNvPicPr>
              <p:nvPr/>
            </p:nvPicPr>
            <p:blipFill>
              <a:blip r:embed="rId2"/>
              <a:stretch>
                <a:fillRect/>
              </a:stretch>
            </p:blipFill>
            <p:spPr>
              <a:xfrm rot="1659564">
                <a:off x="5271980" y="1931928"/>
                <a:ext cx="351768" cy="409636"/>
              </a:xfrm>
              <a:prstGeom prst="rect">
                <a:avLst/>
              </a:prstGeom>
            </p:spPr>
          </p:pic>
          <p:grpSp>
            <p:nvGrpSpPr>
              <p:cNvPr id="192" name="Group 191">
                <a:extLst>
                  <a:ext uri="{FF2B5EF4-FFF2-40B4-BE49-F238E27FC236}">
                    <a16:creationId xmlns:a16="http://schemas.microsoft.com/office/drawing/2014/main" id="{2D8FB368-EB31-C3BA-4700-EC6F8A8D7A40}"/>
                  </a:ext>
                </a:extLst>
              </p:cNvPr>
              <p:cNvGrpSpPr/>
              <p:nvPr/>
            </p:nvGrpSpPr>
            <p:grpSpPr>
              <a:xfrm>
                <a:off x="3287442" y="2318158"/>
                <a:ext cx="5416547" cy="2064040"/>
                <a:chOff x="3287442" y="2318158"/>
                <a:chExt cx="5416547" cy="2064040"/>
              </a:xfrm>
            </p:grpSpPr>
            <p:sp>
              <p:nvSpPr>
                <p:cNvPr id="8" name="Oval 7">
                  <a:extLst>
                    <a:ext uri="{FF2B5EF4-FFF2-40B4-BE49-F238E27FC236}">
                      <a16:creationId xmlns:a16="http://schemas.microsoft.com/office/drawing/2014/main" id="{A3F95759-DDE9-034B-B089-9389409A278A}"/>
                    </a:ext>
                  </a:extLst>
                </p:cNvPr>
                <p:cNvSpPr/>
                <p:nvPr/>
              </p:nvSpPr>
              <p:spPr>
                <a:xfrm>
                  <a:off x="3794906" y="2581224"/>
                  <a:ext cx="148275" cy="145255"/>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1F1C2E31-65FA-C148-839B-988704B9B98E}"/>
                    </a:ext>
                  </a:extLst>
                </p:cNvPr>
                <p:cNvSpPr/>
                <p:nvPr/>
              </p:nvSpPr>
              <p:spPr>
                <a:xfrm>
                  <a:off x="6723339" y="2581224"/>
                  <a:ext cx="148275" cy="145255"/>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0910BA9F-86F3-1B49-9FE1-9FF8C3B9776F}"/>
                    </a:ext>
                  </a:extLst>
                </p:cNvPr>
                <p:cNvCxnSpPr>
                  <a:cxnSpLocks/>
                  <a:stCxn id="46" idx="2"/>
                  <a:endCxn id="9" idx="1"/>
                </p:cNvCxnSpPr>
                <p:nvPr/>
              </p:nvCxnSpPr>
              <p:spPr>
                <a:xfrm>
                  <a:off x="5350808" y="2318158"/>
                  <a:ext cx="1394246" cy="284338"/>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5EB5F57-97A1-3946-BD35-FA45DBC7AEFC}"/>
                    </a:ext>
                  </a:extLst>
                </p:cNvPr>
                <p:cNvCxnSpPr>
                  <a:cxnSpLocks/>
                  <a:stCxn id="46" idx="2"/>
                  <a:endCxn id="8" idx="7"/>
                </p:cNvCxnSpPr>
                <p:nvPr/>
              </p:nvCxnSpPr>
              <p:spPr>
                <a:xfrm flipH="1">
                  <a:off x="3921467" y="2318158"/>
                  <a:ext cx="1429341" cy="284338"/>
                </a:xfrm>
                <a:prstGeom prst="straightConnector1">
                  <a:avLst/>
                </a:prstGeom>
                <a:ln w="12700">
                  <a:solidFill>
                    <a:srgbClr val="0070C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F5A4431-F548-8545-A977-E5DBE779BAF5}"/>
                    </a:ext>
                  </a:extLst>
                </p:cNvPr>
                <p:cNvCxnSpPr>
                  <a:cxnSpLocks/>
                  <a:stCxn id="9" idx="4"/>
                </p:cNvCxnSpPr>
                <p:nvPr/>
              </p:nvCxnSpPr>
              <p:spPr>
                <a:xfrm flipH="1">
                  <a:off x="5866973" y="2726478"/>
                  <a:ext cx="930503" cy="290509"/>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A341B443-4827-6943-9000-C595597E60F1}"/>
                    </a:ext>
                  </a:extLst>
                </p:cNvPr>
                <p:cNvCxnSpPr>
                  <a:cxnSpLocks/>
                  <a:stCxn id="9" idx="4"/>
                </p:cNvCxnSpPr>
                <p:nvPr/>
              </p:nvCxnSpPr>
              <p:spPr>
                <a:xfrm>
                  <a:off x="6797477" y="2726478"/>
                  <a:ext cx="1079505" cy="290509"/>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4B31F47A-CB4A-814F-80D0-89FE7FB03AEA}"/>
                    </a:ext>
                  </a:extLst>
                </p:cNvPr>
                <p:cNvCxnSpPr>
                  <a:cxnSpLocks/>
                  <a:stCxn id="8" idx="4"/>
                </p:cNvCxnSpPr>
                <p:nvPr/>
              </p:nvCxnSpPr>
              <p:spPr>
                <a:xfrm flipH="1">
                  <a:off x="3865260" y="2726478"/>
                  <a:ext cx="3784" cy="290183"/>
                </a:xfrm>
                <a:prstGeom prst="straightConnector1">
                  <a:avLst/>
                </a:prstGeom>
                <a:ln w="12700">
                  <a:solidFill>
                    <a:srgbClr val="0070C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5B51B77E-0616-D441-8F33-1B29B2C1453C}"/>
                    </a:ext>
                  </a:extLst>
                </p:cNvPr>
                <p:cNvSpPr/>
                <p:nvPr/>
              </p:nvSpPr>
              <p:spPr>
                <a:xfrm>
                  <a:off x="3305444" y="3488739"/>
                  <a:ext cx="148275" cy="145255"/>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B8B0F8C7-E8B4-8E4A-A47D-F36F4C8F1A39}"/>
                    </a:ext>
                  </a:extLst>
                </p:cNvPr>
                <p:cNvSpPr/>
                <p:nvPr/>
              </p:nvSpPr>
              <p:spPr>
                <a:xfrm>
                  <a:off x="4285927" y="3488739"/>
                  <a:ext cx="148275" cy="145255"/>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Arrow Connector 19">
                  <a:extLst>
                    <a:ext uri="{FF2B5EF4-FFF2-40B4-BE49-F238E27FC236}">
                      <a16:creationId xmlns:a16="http://schemas.microsoft.com/office/drawing/2014/main" id="{65140292-F6FB-5544-ADE2-8FE787FC97E6}"/>
                    </a:ext>
                  </a:extLst>
                </p:cNvPr>
                <p:cNvCxnSpPr>
                  <a:cxnSpLocks/>
                  <a:endCxn id="19" idx="1"/>
                </p:cNvCxnSpPr>
                <p:nvPr/>
              </p:nvCxnSpPr>
              <p:spPr>
                <a:xfrm>
                  <a:off x="3865260" y="3307497"/>
                  <a:ext cx="442382" cy="202514"/>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8A73C0FE-05F1-D84F-96D7-136C04122AAA}"/>
                    </a:ext>
                  </a:extLst>
                </p:cNvPr>
                <p:cNvCxnSpPr>
                  <a:cxnSpLocks/>
                  <a:endCxn id="18" idx="7"/>
                </p:cNvCxnSpPr>
                <p:nvPr/>
              </p:nvCxnSpPr>
              <p:spPr>
                <a:xfrm flipH="1">
                  <a:off x="3432005" y="3307497"/>
                  <a:ext cx="433255" cy="202514"/>
                </a:xfrm>
                <a:prstGeom prst="straightConnector1">
                  <a:avLst/>
                </a:prstGeom>
                <a:ln w="12700">
                  <a:solidFill>
                    <a:srgbClr val="0070C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D9B2F55D-E135-EC4B-9021-7B9BBA93B641}"/>
                    </a:ext>
                  </a:extLst>
                </p:cNvPr>
                <p:cNvCxnSpPr>
                  <a:cxnSpLocks/>
                  <a:stCxn id="19" idx="4"/>
                </p:cNvCxnSpPr>
                <p:nvPr/>
              </p:nvCxnSpPr>
              <p:spPr>
                <a:xfrm flipH="1">
                  <a:off x="4161810" y="3633994"/>
                  <a:ext cx="198255" cy="290836"/>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2DD02FCF-B70C-D04F-B454-EFE1F1DF5892}"/>
                    </a:ext>
                  </a:extLst>
                </p:cNvPr>
                <p:cNvCxnSpPr>
                  <a:cxnSpLocks/>
                  <a:stCxn id="19" idx="4"/>
                </p:cNvCxnSpPr>
                <p:nvPr/>
              </p:nvCxnSpPr>
              <p:spPr>
                <a:xfrm>
                  <a:off x="4360065" y="3633994"/>
                  <a:ext cx="217796" cy="290836"/>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8C7D36B8-76BF-8C4E-BE5C-F3F14877F326}"/>
                    </a:ext>
                  </a:extLst>
                </p:cNvPr>
                <p:cNvCxnSpPr>
                  <a:cxnSpLocks/>
                  <a:stCxn id="18" idx="4"/>
                </p:cNvCxnSpPr>
                <p:nvPr/>
              </p:nvCxnSpPr>
              <p:spPr>
                <a:xfrm>
                  <a:off x="3379581" y="3633994"/>
                  <a:ext cx="3784" cy="290183"/>
                </a:xfrm>
                <a:prstGeom prst="straightConnector1">
                  <a:avLst/>
                </a:prstGeom>
                <a:ln w="12700">
                  <a:solidFill>
                    <a:srgbClr val="0070C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9355AF76-C25E-514C-A408-B1BF3D2612A0}"/>
                    </a:ext>
                  </a:extLst>
                </p:cNvPr>
                <p:cNvSpPr/>
                <p:nvPr/>
              </p:nvSpPr>
              <p:spPr>
                <a:xfrm>
                  <a:off x="5244589" y="3488739"/>
                  <a:ext cx="148275" cy="145255"/>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Arrow Connector 27">
                  <a:extLst>
                    <a:ext uri="{FF2B5EF4-FFF2-40B4-BE49-F238E27FC236}">
                      <a16:creationId xmlns:a16="http://schemas.microsoft.com/office/drawing/2014/main" id="{5BAE1CA4-7C96-A445-9AA5-11449EF72D24}"/>
                    </a:ext>
                  </a:extLst>
                </p:cNvPr>
                <p:cNvCxnSpPr>
                  <a:cxnSpLocks/>
                  <a:endCxn id="27" idx="7"/>
                </p:cNvCxnSpPr>
                <p:nvPr/>
              </p:nvCxnSpPr>
              <p:spPr>
                <a:xfrm flipH="1">
                  <a:off x="5371150" y="3307497"/>
                  <a:ext cx="433255" cy="202514"/>
                </a:xfrm>
                <a:prstGeom prst="straightConnector1">
                  <a:avLst/>
                </a:prstGeom>
                <a:ln w="12700">
                  <a:solidFill>
                    <a:srgbClr val="0070C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D8DF1265-F03B-CF43-9A80-EDE019B75B46}"/>
                    </a:ext>
                  </a:extLst>
                </p:cNvPr>
                <p:cNvCxnSpPr>
                  <a:cxnSpLocks/>
                  <a:stCxn id="27" idx="4"/>
                </p:cNvCxnSpPr>
                <p:nvPr/>
              </p:nvCxnSpPr>
              <p:spPr>
                <a:xfrm>
                  <a:off x="5318726" y="3633994"/>
                  <a:ext cx="3784" cy="290183"/>
                </a:xfrm>
                <a:prstGeom prst="straightConnector1">
                  <a:avLst/>
                </a:prstGeom>
                <a:ln w="12700">
                  <a:solidFill>
                    <a:srgbClr val="0070C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32" name="Oval 31">
                  <a:extLst>
                    <a:ext uri="{FF2B5EF4-FFF2-40B4-BE49-F238E27FC236}">
                      <a16:creationId xmlns:a16="http://schemas.microsoft.com/office/drawing/2014/main" id="{7571347E-6463-5240-91AF-6489DDBB3D3D}"/>
                    </a:ext>
                  </a:extLst>
                </p:cNvPr>
                <p:cNvSpPr/>
                <p:nvPr/>
              </p:nvSpPr>
              <p:spPr>
                <a:xfrm>
                  <a:off x="6287641" y="3488739"/>
                  <a:ext cx="148275" cy="145255"/>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Arrow Connector 32">
                  <a:extLst>
                    <a:ext uri="{FF2B5EF4-FFF2-40B4-BE49-F238E27FC236}">
                      <a16:creationId xmlns:a16="http://schemas.microsoft.com/office/drawing/2014/main" id="{20BA1BFD-C344-D345-AB57-AF98F9CA1112}"/>
                    </a:ext>
                  </a:extLst>
                </p:cNvPr>
                <p:cNvCxnSpPr>
                  <a:cxnSpLocks/>
                  <a:endCxn id="32" idx="1"/>
                </p:cNvCxnSpPr>
                <p:nvPr/>
              </p:nvCxnSpPr>
              <p:spPr>
                <a:xfrm>
                  <a:off x="5866973" y="3307824"/>
                  <a:ext cx="442382" cy="202188"/>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211C3815-B372-ED45-BFA1-F10265C487F5}"/>
                    </a:ext>
                  </a:extLst>
                </p:cNvPr>
                <p:cNvCxnSpPr>
                  <a:cxnSpLocks/>
                  <a:stCxn id="32" idx="3"/>
                </p:cNvCxnSpPr>
                <p:nvPr/>
              </p:nvCxnSpPr>
              <p:spPr>
                <a:xfrm flipH="1">
                  <a:off x="6026021" y="3612722"/>
                  <a:ext cx="283334" cy="312108"/>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B0DB6C66-9800-2B48-9860-B7C250A44514}"/>
                    </a:ext>
                  </a:extLst>
                </p:cNvPr>
                <p:cNvCxnSpPr>
                  <a:cxnSpLocks/>
                  <a:stCxn id="32" idx="5"/>
                </p:cNvCxnSpPr>
                <p:nvPr/>
              </p:nvCxnSpPr>
              <p:spPr>
                <a:xfrm>
                  <a:off x="6414202" y="3612722"/>
                  <a:ext cx="69122" cy="312108"/>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38" name="Oval 37">
                  <a:extLst>
                    <a:ext uri="{FF2B5EF4-FFF2-40B4-BE49-F238E27FC236}">
                      <a16:creationId xmlns:a16="http://schemas.microsoft.com/office/drawing/2014/main" id="{3FB672BD-FE90-2345-849D-6CAD993232A1}"/>
                    </a:ext>
                  </a:extLst>
                </p:cNvPr>
                <p:cNvSpPr/>
                <p:nvPr/>
              </p:nvSpPr>
              <p:spPr>
                <a:xfrm>
                  <a:off x="7288498" y="3488413"/>
                  <a:ext cx="148275" cy="145255"/>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9" name="Straight Arrow Connector 38">
                  <a:extLst>
                    <a:ext uri="{FF2B5EF4-FFF2-40B4-BE49-F238E27FC236}">
                      <a16:creationId xmlns:a16="http://schemas.microsoft.com/office/drawing/2014/main" id="{5F869773-A832-A246-BEA5-5D0798EDC240}"/>
                    </a:ext>
                  </a:extLst>
                </p:cNvPr>
                <p:cNvCxnSpPr>
                  <a:cxnSpLocks/>
                  <a:endCxn id="38" idx="7"/>
                </p:cNvCxnSpPr>
                <p:nvPr/>
              </p:nvCxnSpPr>
              <p:spPr>
                <a:xfrm flipH="1">
                  <a:off x="7415058" y="3321673"/>
                  <a:ext cx="461923" cy="188012"/>
                </a:xfrm>
                <a:prstGeom prst="straightConnector1">
                  <a:avLst/>
                </a:prstGeom>
                <a:ln w="12700">
                  <a:solidFill>
                    <a:srgbClr val="0070C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4D9707E2-CF0F-B743-B306-A8738CAD264D}"/>
                    </a:ext>
                  </a:extLst>
                </p:cNvPr>
                <p:cNvCxnSpPr>
                  <a:cxnSpLocks/>
                  <a:stCxn id="38" idx="4"/>
                </p:cNvCxnSpPr>
                <p:nvPr/>
              </p:nvCxnSpPr>
              <p:spPr>
                <a:xfrm flipH="1">
                  <a:off x="7164380" y="3633667"/>
                  <a:ext cx="198255" cy="290836"/>
                </a:xfrm>
                <a:prstGeom prst="straightConnector1">
                  <a:avLst/>
                </a:prstGeom>
                <a:ln w="12700">
                  <a:solidFill>
                    <a:srgbClr val="0070C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0299E041-9C18-854F-AA59-9D0A96D5457D}"/>
                    </a:ext>
                  </a:extLst>
                </p:cNvPr>
                <p:cNvCxnSpPr>
                  <a:cxnSpLocks/>
                  <a:stCxn id="38" idx="4"/>
                  <a:endCxn id="56" idx="7"/>
                </p:cNvCxnSpPr>
                <p:nvPr/>
              </p:nvCxnSpPr>
              <p:spPr>
                <a:xfrm>
                  <a:off x="7362636" y="3633668"/>
                  <a:ext cx="270044" cy="280543"/>
                </a:xfrm>
                <a:prstGeom prst="straightConnector1">
                  <a:avLst/>
                </a:prstGeom>
                <a:ln w="12700">
                  <a:solidFill>
                    <a:srgbClr val="0070C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BF475F8E-57DB-1945-8A47-64986FAEEED5}"/>
                    </a:ext>
                  </a:extLst>
                </p:cNvPr>
                <p:cNvSpPr/>
                <p:nvPr/>
              </p:nvSpPr>
              <p:spPr>
                <a:xfrm>
                  <a:off x="8343012" y="3488739"/>
                  <a:ext cx="148275" cy="145255"/>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Arrow Connector 43">
                  <a:extLst>
                    <a:ext uri="{FF2B5EF4-FFF2-40B4-BE49-F238E27FC236}">
                      <a16:creationId xmlns:a16="http://schemas.microsoft.com/office/drawing/2014/main" id="{A937262D-C064-D842-B244-9DCE7D1AEAE2}"/>
                    </a:ext>
                  </a:extLst>
                </p:cNvPr>
                <p:cNvCxnSpPr>
                  <a:cxnSpLocks/>
                  <a:endCxn id="43" idx="1"/>
                </p:cNvCxnSpPr>
                <p:nvPr/>
              </p:nvCxnSpPr>
              <p:spPr>
                <a:xfrm>
                  <a:off x="7876981" y="3321673"/>
                  <a:ext cx="487745" cy="188338"/>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BC9B7C2D-DE43-BF48-B067-740C55F0D481}"/>
                    </a:ext>
                  </a:extLst>
                </p:cNvPr>
                <p:cNvCxnSpPr>
                  <a:cxnSpLocks/>
                  <a:stCxn id="43" idx="4"/>
                </p:cNvCxnSpPr>
                <p:nvPr/>
              </p:nvCxnSpPr>
              <p:spPr>
                <a:xfrm>
                  <a:off x="8417150" y="3633994"/>
                  <a:ext cx="3784" cy="290183"/>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47" name="Picture 46">
                  <a:extLst>
                    <a:ext uri="{FF2B5EF4-FFF2-40B4-BE49-F238E27FC236}">
                      <a16:creationId xmlns:a16="http://schemas.microsoft.com/office/drawing/2014/main" id="{FFB016DA-8EC0-FC40-9858-087FA1B0D97B}"/>
                    </a:ext>
                  </a:extLst>
                </p:cNvPr>
                <p:cNvPicPr>
                  <a:picLocks noChangeAspect="1"/>
                </p:cNvPicPr>
                <p:nvPr/>
              </p:nvPicPr>
              <p:blipFill>
                <a:blip r:embed="rId2"/>
                <a:stretch>
                  <a:fillRect/>
                </a:stretch>
              </p:blipFill>
              <p:spPr>
                <a:xfrm rot="1659564">
                  <a:off x="3746555" y="3017870"/>
                  <a:ext cx="351768" cy="409636"/>
                </a:xfrm>
                <a:prstGeom prst="rect">
                  <a:avLst/>
                </a:prstGeom>
              </p:spPr>
            </p:pic>
            <p:pic>
              <p:nvPicPr>
                <p:cNvPr id="48" name="Picture 47">
                  <a:extLst>
                    <a:ext uri="{FF2B5EF4-FFF2-40B4-BE49-F238E27FC236}">
                      <a16:creationId xmlns:a16="http://schemas.microsoft.com/office/drawing/2014/main" id="{9BC53F9C-41A7-F348-B0D3-76E562C90EEE}"/>
                    </a:ext>
                  </a:extLst>
                </p:cNvPr>
                <p:cNvPicPr>
                  <a:picLocks noChangeAspect="1"/>
                </p:cNvPicPr>
                <p:nvPr/>
              </p:nvPicPr>
              <p:blipFill>
                <a:blip r:embed="rId2"/>
                <a:stretch>
                  <a:fillRect/>
                </a:stretch>
              </p:blipFill>
              <p:spPr>
                <a:xfrm rot="1659564">
                  <a:off x="5732524" y="3057193"/>
                  <a:ext cx="351768" cy="409636"/>
                </a:xfrm>
                <a:prstGeom prst="rect">
                  <a:avLst/>
                </a:prstGeom>
              </p:spPr>
            </p:pic>
            <p:pic>
              <p:nvPicPr>
                <p:cNvPr id="49" name="Picture 48">
                  <a:extLst>
                    <a:ext uri="{FF2B5EF4-FFF2-40B4-BE49-F238E27FC236}">
                      <a16:creationId xmlns:a16="http://schemas.microsoft.com/office/drawing/2014/main" id="{B9C0B294-CFBC-F847-A170-99FB605FF72A}"/>
                    </a:ext>
                  </a:extLst>
                </p:cNvPr>
                <p:cNvPicPr>
                  <a:picLocks noChangeAspect="1"/>
                </p:cNvPicPr>
                <p:nvPr/>
              </p:nvPicPr>
              <p:blipFill>
                <a:blip r:embed="rId2"/>
                <a:stretch>
                  <a:fillRect/>
                </a:stretch>
              </p:blipFill>
              <p:spPr>
                <a:xfrm rot="1659564">
                  <a:off x="3287442" y="3899459"/>
                  <a:ext cx="351768" cy="409636"/>
                </a:xfrm>
                <a:prstGeom prst="rect">
                  <a:avLst/>
                </a:prstGeom>
              </p:spPr>
            </p:pic>
            <p:pic>
              <p:nvPicPr>
                <p:cNvPr id="50" name="Picture 49">
                  <a:extLst>
                    <a:ext uri="{FF2B5EF4-FFF2-40B4-BE49-F238E27FC236}">
                      <a16:creationId xmlns:a16="http://schemas.microsoft.com/office/drawing/2014/main" id="{71BB6650-BF1F-CA4E-8CAD-75E431894C82}"/>
                    </a:ext>
                  </a:extLst>
                </p:cNvPr>
                <p:cNvPicPr>
                  <a:picLocks noChangeAspect="1"/>
                </p:cNvPicPr>
                <p:nvPr/>
              </p:nvPicPr>
              <p:blipFill>
                <a:blip r:embed="rId2"/>
                <a:stretch>
                  <a:fillRect/>
                </a:stretch>
              </p:blipFill>
              <p:spPr>
                <a:xfrm rot="1659564">
                  <a:off x="3946883" y="3923486"/>
                  <a:ext cx="351768" cy="409636"/>
                </a:xfrm>
                <a:prstGeom prst="rect">
                  <a:avLst/>
                </a:prstGeom>
              </p:spPr>
            </p:pic>
            <p:pic>
              <p:nvPicPr>
                <p:cNvPr id="51" name="Picture 50">
                  <a:extLst>
                    <a:ext uri="{FF2B5EF4-FFF2-40B4-BE49-F238E27FC236}">
                      <a16:creationId xmlns:a16="http://schemas.microsoft.com/office/drawing/2014/main" id="{988C75DB-10C4-034A-9045-156A07789D6C}"/>
                    </a:ext>
                  </a:extLst>
                </p:cNvPr>
                <p:cNvPicPr>
                  <a:picLocks noChangeAspect="1"/>
                </p:cNvPicPr>
                <p:nvPr/>
              </p:nvPicPr>
              <p:blipFill>
                <a:blip r:embed="rId2"/>
                <a:stretch>
                  <a:fillRect/>
                </a:stretch>
              </p:blipFill>
              <p:spPr>
                <a:xfrm rot="1659564">
                  <a:off x="5192659" y="3922200"/>
                  <a:ext cx="351768" cy="409636"/>
                </a:xfrm>
                <a:prstGeom prst="rect">
                  <a:avLst/>
                </a:prstGeom>
              </p:spPr>
            </p:pic>
            <p:pic>
              <p:nvPicPr>
                <p:cNvPr id="52" name="Picture 51">
                  <a:extLst>
                    <a:ext uri="{FF2B5EF4-FFF2-40B4-BE49-F238E27FC236}">
                      <a16:creationId xmlns:a16="http://schemas.microsoft.com/office/drawing/2014/main" id="{33B69FC3-F2A5-9F44-BAC6-5D5E5A681EBF}"/>
                    </a:ext>
                  </a:extLst>
                </p:cNvPr>
                <p:cNvPicPr>
                  <a:picLocks noChangeAspect="1"/>
                </p:cNvPicPr>
                <p:nvPr/>
              </p:nvPicPr>
              <p:blipFill>
                <a:blip r:embed="rId2"/>
                <a:stretch>
                  <a:fillRect/>
                </a:stretch>
              </p:blipFill>
              <p:spPr>
                <a:xfrm rot="1659564">
                  <a:off x="7027594" y="3923486"/>
                  <a:ext cx="351768" cy="409636"/>
                </a:xfrm>
                <a:prstGeom prst="rect">
                  <a:avLst/>
                </a:prstGeom>
              </p:spPr>
            </p:pic>
            <p:sp>
              <p:nvSpPr>
                <p:cNvPr id="53" name="Oval 52">
                  <a:extLst>
                    <a:ext uri="{FF2B5EF4-FFF2-40B4-BE49-F238E27FC236}">
                      <a16:creationId xmlns:a16="http://schemas.microsoft.com/office/drawing/2014/main" id="{48633F3F-7C4E-E04B-94BA-F39014661054}"/>
                    </a:ext>
                  </a:extLst>
                </p:cNvPr>
                <p:cNvSpPr/>
                <p:nvPr/>
              </p:nvSpPr>
              <p:spPr>
                <a:xfrm rot="17161065">
                  <a:off x="4423838" y="3892317"/>
                  <a:ext cx="462358" cy="471972"/>
                </a:xfrm>
                <a:prstGeom prst="ellipse">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4969A089-2835-FC46-81ED-B4E266492EC8}"/>
                    </a:ext>
                  </a:extLst>
                </p:cNvPr>
                <p:cNvSpPr/>
                <p:nvPr/>
              </p:nvSpPr>
              <p:spPr>
                <a:xfrm rot="17161065">
                  <a:off x="6341494" y="3881391"/>
                  <a:ext cx="462358" cy="471972"/>
                </a:xfrm>
                <a:prstGeom prst="ellipse">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5" name="Picture 54">
                  <a:extLst>
                    <a:ext uri="{FF2B5EF4-FFF2-40B4-BE49-F238E27FC236}">
                      <a16:creationId xmlns:a16="http://schemas.microsoft.com/office/drawing/2014/main" id="{F067414F-7503-8640-8084-569C547C448A}"/>
                    </a:ext>
                  </a:extLst>
                </p:cNvPr>
                <p:cNvPicPr>
                  <a:picLocks noChangeAspect="1"/>
                </p:cNvPicPr>
                <p:nvPr/>
              </p:nvPicPr>
              <p:blipFill>
                <a:blip r:embed="rId2"/>
                <a:stretch>
                  <a:fillRect/>
                </a:stretch>
              </p:blipFill>
              <p:spPr>
                <a:xfrm rot="1659564">
                  <a:off x="5869406" y="3922200"/>
                  <a:ext cx="351768" cy="409636"/>
                </a:xfrm>
                <a:prstGeom prst="rect">
                  <a:avLst/>
                </a:prstGeom>
              </p:spPr>
            </p:pic>
            <p:sp>
              <p:nvSpPr>
                <p:cNvPr id="56" name="Oval 55">
                  <a:extLst>
                    <a:ext uri="{FF2B5EF4-FFF2-40B4-BE49-F238E27FC236}">
                      <a16:creationId xmlns:a16="http://schemas.microsoft.com/office/drawing/2014/main" id="{D2CA0534-4694-6E49-856F-1CCD03DE1CCB}"/>
                    </a:ext>
                  </a:extLst>
                </p:cNvPr>
                <p:cNvSpPr/>
                <p:nvPr/>
              </p:nvSpPr>
              <p:spPr>
                <a:xfrm rot="17161065">
                  <a:off x="7516783" y="3881391"/>
                  <a:ext cx="462358" cy="471972"/>
                </a:xfrm>
                <a:prstGeom prst="ellipse">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611BEEFB-5D51-EF40-8397-0A575AD55847}"/>
                    </a:ext>
                  </a:extLst>
                </p:cNvPr>
                <p:cNvSpPr/>
                <p:nvPr/>
              </p:nvSpPr>
              <p:spPr>
                <a:xfrm rot="17161065">
                  <a:off x="7645802" y="3050622"/>
                  <a:ext cx="462358" cy="471972"/>
                </a:xfrm>
                <a:prstGeom prst="ellipse">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Picture 61">
                  <a:extLst>
                    <a:ext uri="{FF2B5EF4-FFF2-40B4-BE49-F238E27FC236}">
                      <a16:creationId xmlns:a16="http://schemas.microsoft.com/office/drawing/2014/main" id="{E7FBB6A4-C131-F546-8EBC-E71660A926C4}"/>
                    </a:ext>
                  </a:extLst>
                </p:cNvPr>
                <p:cNvPicPr>
                  <a:picLocks noChangeAspect="1"/>
                </p:cNvPicPr>
                <p:nvPr/>
              </p:nvPicPr>
              <p:blipFill>
                <a:blip r:embed="rId4"/>
                <a:stretch>
                  <a:fillRect/>
                </a:stretch>
              </p:blipFill>
              <p:spPr>
                <a:xfrm>
                  <a:off x="7936225" y="3664982"/>
                  <a:ext cx="767764" cy="717216"/>
                </a:xfrm>
                <a:prstGeom prst="rect">
                  <a:avLst/>
                </a:prstGeom>
              </p:spPr>
            </p:pic>
          </p:grpSp>
        </p:grpSp>
        <p:grpSp>
          <p:nvGrpSpPr>
            <p:cNvPr id="236" name="Group 235">
              <a:extLst>
                <a:ext uri="{FF2B5EF4-FFF2-40B4-BE49-F238E27FC236}">
                  <a16:creationId xmlns:a16="http://schemas.microsoft.com/office/drawing/2014/main" id="{0AE96FE1-9046-DD8C-A1D1-B3F4787635B7}"/>
                </a:ext>
              </a:extLst>
            </p:cNvPr>
            <p:cNvGrpSpPr/>
            <p:nvPr/>
          </p:nvGrpSpPr>
          <p:grpSpPr>
            <a:xfrm>
              <a:off x="3073714" y="3973980"/>
              <a:ext cx="5047139" cy="2822260"/>
              <a:chOff x="3073714" y="3973980"/>
              <a:chExt cx="5047139" cy="2822260"/>
            </a:xfrm>
          </p:grpSpPr>
          <p:pic>
            <p:nvPicPr>
              <p:cNvPr id="129" name="Picture 128" descr="RacingSubTree.png">
                <a:extLst>
                  <a:ext uri="{FF2B5EF4-FFF2-40B4-BE49-F238E27FC236}">
                    <a16:creationId xmlns:a16="http://schemas.microsoft.com/office/drawing/2014/main" id="{A2C82F77-20A8-A3B0-9A15-6ABCED41B0D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73714" y="3973980"/>
                <a:ext cx="5047139" cy="2822260"/>
              </a:xfrm>
              <a:prstGeom prst="rect">
                <a:avLst/>
              </a:prstGeom>
            </p:spPr>
          </p:pic>
          <p:sp>
            <p:nvSpPr>
              <p:cNvPr id="136" name="Oval 135">
                <a:extLst>
                  <a:ext uri="{FF2B5EF4-FFF2-40B4-BE49-F238E27FC236}">
                    <a16:creationId xmlns:a16="http://schemas.microsoft.com/office/drawing/2014/main" id="{E4877705-C299-B5E3-FF4A-947A3E37B28D}"/>
                  </a:ext>
                </a:extLst>
              </p:cNvPr>
              <p:cNvSpPr/>
              <p:nvPr/>
            </p:nvSpPr>
            <p:spPr>
              <a:xfrm>
                <a:off x="3224430" y="4590864"/>
                <a:ext cx="148275" cy="145255"/>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Oval 136">
                <a:extLst>
                  <a:ext uri="{FF2B5EF4-FFF2-40B4-BE49-F238E27FC236}">
                    <a16:creationId xmlns:a16="http://schemas.microsoft.com/office/drawing/2014/main" id="{106F39BF-1FCA-92C8-E846-8C7C5E591A1B}"/>
                  </a:ext>
                </a:extLst>
              </p:cNvPr>
              <p:cNvSpPr/>
              <p:nvPr/>
            </p:nvSpPr>
            <p:spPr>
              <a:xfrm>
                <a:off x="3475631" y="4590863"/>
                <a:ext cx="148275" cy="145255"/>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Oval 137">
                <a:extLst>
                  <a:ext uri="{FF2B5EF4-FFF2-40B4-BE49-F238E27FC236}">
                    <a16:creationId xmlns:a16="http://schemas.microsoft.com/office/drawing/2014/main" id="{1BB72892-7E2A-0069-8A1C-06C635E1B3D6}"/>
                  </a:ext>
                </a:extLst>
              </p:cNvPr>
              <p:cNvSpPr/>
              <p:nvPr/>
            </p:nvSpPr>
            <p:spPr>
              <a:xfrm>
                <a:off x="3823089" y="4590864"/>
                <a:ext cx="148275" cy="145255"/>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Oval 138">
                <a:extLst>
                  <a:ext uri="{FF2B5EF4-FFF2-40B4-BE49-F238E27FC236}">
                    <a16:creationId xmlns:a16="http://schemas.microsoft.com/office/drawing/2014/main" id="{01B40A1A-69F3-6FD8-54FC-728623DDE5C0}"/>
                  </a:ext>
                </a:extLst>
              </p:cNvPr>
              <p:cNvSpPr/>
              <p:nvPr/>
            </p:nvSpPr>
            <p:spPr>
              <a:xfrm>
                <a:off x="4074290" y="4590863"/>
                <a:ext cx="148275" cy="145255"/>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Oval 139">
                <a:extLst>
                  <a:ext uri="{FF2B5EF4-FFF2-40B4-BE49-F238E27FC236}">
                    <a16:creationId xmlns:a16="http://schemas.microsoft.com/office/drawing/2014/main" id="{D0030392-4A8E-1A82-C58B-2C73431ED588}"/>
                  </a:ext>
                </a:extLst>
              </p:cNvPr>
              <p:cNvSpPr/>
              <p:nvPr/>
            </p:nvSpPr>
            <p:spPr>
              <a:xfrm>
                <a:off x="4421748" y="4579368"/>
                <a:ext cx="148275" cy="145255"/>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Oval 140">
                <a:extLst>
                  <a:ext uri="{FF2B5EF4-FFF2-40B4-BE49-F238E27FC236}">
                    <a16:creationId xmlns:a16="http://schemas.microsoft.com/office/drawing/2014/main" id="{1205E42B-22DE-A602-7085-037C34CA01FB}"/>
                  </a:ext>
                </a:extLst>
              </p:cNvPr>
              <p:cNvSpPr/>
              <p:nvPr/>
            </p:nvSpPr>
            <p:spPr>
              <a:xfrm>
                <a:off x="4672949" y="4579367"/>
                <a:ext cx="148275" cy="145255"/>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Oval 141">
                <a:extLst>
                  <a:ext uri="{FF2B5EF4-FFF2-40B4-BE49-F238E27FC236}">
                    <a16:creationId xmlns:a16="http://schemas.microsoft.com/office/drawing/2014/main" id="{CCF10CDD-A973-DC3D-97BC-87DBC3CED2E9}"/>
                  </a:ext>
                </a:extLst>
              </p:cNvPr>
              <p:cNvSpPr/>
              <p:nvPr/>
            </p:nvSpPr>
            <p:spPr>
              <a:xfrm>
                <a:off x="5092957" y="4587449"/>
                <a:ext cx="148275" cy="145255"/>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Oval 142">
                <a:extLst>
                  <a:ext uri="{FF2B5EF4-FFF2-40B4-BE49-F238E27FC236}">
                    <a16:creationId xmlns:a16="http://schemas.microsoft.com/office/drawing/2014/main" id="{951DAF01-125E-7B3D-5988-DACE85D2598D}"/>
                  </a:ext>
                </a:extLst>
              </p:cNvPr>
              <p:cNvSpPr/>
              <p:nvPr/>
            </p:nvSpPr>
            <p:spPr>
              <a:xfrm>
                <a:off x="5344158" y="4587448"/>
                <a:ext cx="148275" cy="145255"/>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Oval 143">
                <a:extLst>
                  <a:ext uri="{FF2B5EF4-FFF2-40B4-BE49-F238E27FC236}">
                    <a16:creationId xmlns:a16="http://schemas.microsoft.com/office/drawing/2014/main" id="{51AAB6DC-CAA2-C2EE-13E6-EDC5244516A0}"/>
                  </a:ext>
                </a:extLst>
              </p:cNvPr>
              <p:cNvSpPr/>
              <p:nvPr/>
            </p:nvSpPr>
            <p:spPr>
              <a:xfrm>
                <a:off x="5759796" y="4582897"/>
                <a:ext cx="148275" cy="145255"/>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Oval 144">
                <a:extLst>
                  <a:ext uri="{FF2B5EF4-FFF2-40B4-BE49-F238E27FC236}">
                    <a16:creationId xmlns:a16="http://schemas.microsoft.com/office/drawing/2014/main" id="{30A1286F-5B70-EB8B-416A-EC394ED05ADE}"/>
                  </a:ext>
                </a:extLst>
              </p:cNvPr>
              <p:cNvSpPr/>
              <p:nvPr/>
            </p:nvSpPr>
            <p:spPr>
              <a:xfrm>
                <a:off x="6010997" y="4582896"/>
                <a:ext cx="148275" cy="145255"/>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Oval 145">
                <a:extLst>
                  <a:ext uri="{FF2B5EF4-FFF2-40B4-BE49-F238E27FC236}">
                    <a16:creationId xmlns:a16="http://schemas.microsoft.com/office/drawing/2014/main" id="{AA50F28E-172C-26AB-F99D-18DF48807380}"/>
                  </a:ext>
                </a:extLst>
              </p:cNvPr>
              <p:cNvSpPr/>
              <p:nvPr/>
            </p:nvSpPr>
            <p:spPr>
              <a:xfrm>
                <a:off x="6363784" y="4579368"/>
                <a:ext cx="148275" cy="145255"/>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Oval 146">
                <a:extLst>
                  <a:ext uri="{FF2B5EF4-FFF2-40B4-BE49-F238E27FC236}">
                    <a16:creationId xmlns:a16="http://schemas.microsoft.com/office/drawing/2014/main" id="{8C63B077-B265-784F-7E1C-337C4A180609}"/>
                  </a:ext>
                </a:extLst>
              </p:cNvPr>
              <p:cNvSpPr/>
              <p:nvPr/>
            </p:nvSpPr>
            <p:spPr>
              <a:xfrm>
                <a:off x="6614985" y="4579367"/>
                <a:ext cx="148275" cy="145255"/>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Oval 147">
                <a:extLst>
                  <a:ext uri="{FF2B5EF4-FFF2-40B4-BE49-F238E27FC236}">
                    <a16:creationId xmlns:a16="http://schemas.microsoft.com/office/drawing/2014/main" id="{B12634DC-43F9-882C-C3BC-AEEFC9A72FA2}"/>
                  </a:ext>
                </a:extLst>
              </p:cNvPr>
              <p:cNvSpPr/>
              <p:nvPr/>
            </p:nvSpPr>
            <p:spPr>
              <a:xfrm>
                <a:off x="6941324" y="4587449"/>
                <a:ext cx="148275" cy="145255"/>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Oval 148">
                <a:extLst>
                  <a:ext uri="{FF2B5EF4-FFF2-40B4-BE49-F238E27FC236}">
                    <a16:creationId xmlns:a16="http://schemas.microsoft.com/office/drawing/2014/main" id="{EB088809-10FA-7758-AB8A-5C11CFAC0CF8}"/>
                  </a:ext>
                </a:extLst>
              </p:cNvPr>
              <p:cNvSpPr/>
              <p:nvPr/>
            </p:nvSpPr>
            <p:spPr>
              <a:xfrm>
                <a:off x="7192525" y="4587448"/>
                <a:ext cx="148275" cy="145255"/>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Oval 149">
                <a:extLst>
                  <a:ext uri="{FF2B5EF4-FFF2-40B4-BE49-F238E27FC236}">
                    <a16:creationId xmlns:a16="http://schemas.microsoft.com/office/drawing/2014/main" id="{1624F36B-309D-E5DE-E034-CAD0DDABF0A2}"/>
                  </a:ext>
                </a:extLst>
              </p:cNvPr>
              <p:cNvSpPr/>
              <p:nvPr/>
            </p:nvSpPr>
            <p:spPr>
              <a:xfrm>
                <a:off x="7619672" y="4578587"/>
                <a:ext cx="148275" cy="145255"/>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Oval 150">
                <a:extLst>
                  <a:ext uri="{FF2B5EF4-FFF2-40B4-BE49-F238E27FC236}">
                    <a16:creationId xmlns:a16="http://schemas.microsoft.com/office/drawing/2014/main" id="{32074A87-3175-D10F-C1BE-37CDC38C9B63}"/>
                  </a:ext>
                </a:extLst>
              </p:cNvPr>
              <p:cNvSpPr/>
              <p:nvPr/>
            </p:nvSpPr>
            <p:spPr>
              <a:xfrm>
                <a:off x="7870873" y="4578586"/>
                <a:ext cx="148275" cy="145255"/>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8" name="Picture 167">
                <a:extLst>
                  <a:ext uri="{FF2B5EF4-FFF2-40B4-BE49-F238E27FC236}">
                    <a16:creationId xmlns:a16="http://schemas.microsoft.com/office/drawing/2014/main" id="{70E7222A-4871-0829-AF3B-820B90E5D91C}"/>
                  </a:ext>
                </a:extLst>
              </p:cNvPr>
              <p:cNvPicPr>
                <a:picLocks noChangeAspect="1"/>
              </p:cNvPicPr>
              <p:nvPr/>
            </p:nvPicPr>
            <p:blipFill>
              <a:blip r:embed="rId2"/>
              <a:stretch>
                <a:fillRect/>
              </a:stretch>
            </p:blipFill>
            <p:spPr>
              <a:xfrm rot="1659564">
                <a:off x="3220578" y="5295363"/>
                <a:ext cx="147744" cy="172049"/>
              </a:xfrm>
              <a:prstGeom prst="rect">
                <a:avLst/>
              </a:prstGeom>
            </p:spPr>
          </p:pic>
          <p:pic>
            <p:nvPicPr>
              <p:cNvPr id="169" name="Picture 168">
                <a:extLst>
                  <a:ext uri="{FF2B5EF4-FFF2-40B4-BE49-F238E27FC236}">
                    <a16:creationId xmlns:a16="http://schemas.microsoft.com/office/drawing/2014/main" id="{CB5845EC-07EC-FA57-08A1-9F3594FB2667}"/>
                  </a:ext>
                </a:extLst>
              </p:cNvPr>
              <p:cNvPicPr>
                <a:picLocks noChangeAspect="1"/>
              </p:cNvPicPr>
              <p:nvPr/>
            </p:nvPicPr>
            <p:blipFill>
              <a:blip r:embed="rId2"/>
              <a:stretch>
                <a:fillRect/>
              </a:stretch>
            </p:blipFill>
            <p:spPr>
              <a:xfrm rot="1659564">
                <a:off x="3404196" y="5304568"/>
                <a:ext cx="147744" cy="172049"/>
              </a:xfrm>
              <a:prstGeom prst="rect">
                <a:avLst/>
              </a:prstGeom>
            </p:spPr>
          </p:pic>
          <p:sp>
            <p:nvSpPr>
              <p:cNvPr id="170" name="Oval 169">
                <a:extLst>
                  <a:ext uri="{FF2B5EF4-FFF2-40B4-BE49-F238E27FC236}">
                    <a16:creationId xmlns:a16="http://schemas.microsoft.com/office/drawing/2014/main" id="{4A3918C1-5344-0EC5-5471-8DEEE6405E82}"/>
                  </a:ext>
                </a:extLst>
              </p:cNvPr>
              <p:cNvSpPr/>
              <p:nvPr/>
            </p:nvSpPr>
            <p:spPr>
              <a:xfrm rot="17161065">
                <a:off x="3574421" y="5302676"/>
                <a:ext cx="172249" cy="175831"/>
              </a:xfrm>
              <a:prstGeom prst="ellipse">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1" name="Picture 170">
                <a:extLst>
                  <a:ext uri="{FF2B5EF4-FFF2-40B4-BE49-F238E27FC236}">
                    <a16:creationId xmlns:a16="http://schemas.microsoft.com/office/drawing/2014/main" id="{B3E77E8F-00A5-C953-04DE-304A53D8C252}"/>
                  </a:ext>
                </a:extLst>
              </p:cNvPr>
              <p:cNvPicPr>
                <a:picLocks noChangeAspect="1"/>
              </p:cNvPicPr>
              <p:nvPr/>
            </p:nvPicPr>
            <p:blipFill>
              <a:blip r:embed="rId2"/>
              <a:stretch>
                <a:fillRect/>
              </a:stretch>
            </p:blipFill>
            <p:spPr>
              <a:xfrm rot="1659564">
                <a:off x="3825397" y="5308126"/>
                <a:ext cx="147744" cy="172049"/>
              </a:xfrm>
              <a:prstGeom prst="rect">
                <a:avLst/>
              </a:prstGeom>
            </p:spPr>
          </p:pic>
          <p:pic>
            <p:nvPicPr>
              <p:cNvPr id="172" name="Picture 171">
                <a:extLst>
                  <a:ext uri="{FF2B5EF4-FFF2-40B4-BE49-F238E27FC236}">
                    <a16:creationId xmlns:a16="http://schemas.microsoft.com/office/drawing/2014/main" id="{3F8099C3-C278-8A5C-6A35-62E9BEAA7C74}"/>
                  </a:ext>
                </a:extLst>
              </p:cNvPr>
              <p:cNvPicPr>
                <a:picLocks noChangeAspect="1"/>
              </p:cNvPicPr>
              <p:nvPr/>
            </p:nvPicPr>
            <p:blipFill>
              <a:blip r:embed="rId2"/>
              <a:stretch>
                <a:fillRect/>
              </a:stretch>
            </p:blipFill>
            <p:spPr>
              <a:xfrm rot="1659564">
                <a:off x="4009015" y="5317331"/>
                <a:ext cx="147744" cy="172049"/>
              </a:xfrm>
              <a:prstGeom prst="rect">
                <a:avLst/>
              </a:prstGeom>
            </p:spPr>
          </p:pic>
          <p:sp>
            <p:nvSpPr>
              <p:cNvPr id="173" name="Oval 172">
                <a:extLst>
                  <a:ext uri="{FF2B5EF4-FFF2-40B4-BE49-F238E27FC236}">
                    <a16:creationId xmlns:a16="http://schemas.microsoft.com/office/drawing/2014/main" id="{0B929874-DE35-5CDE-A275-207E6B9AFC17}"/>
                  </a:ext>
                </a:extLst>
              </p:cNvPr>
              <p:cNvSpPr/>
              <p:nvPr/>
            </p:nvSpPr>
            <p:spPr>
              <a:xfrm rot="17161065">
                <a:off x="4179240" y="5315439"/>
                <a:ext cx="172249" cy="175831"/>
              </a:xfrm>
              <a:prstGeom prst="ellipse">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4" name="Picture 173">
                <a:extLst>
                  <a:ext uri="{FF2B5EF4-FFF2-40B4-BE49-F238E27FC236}">
                    <a16:creationId xmlns:a16="http://schemas.microsoft.com/office/drawing/2014/main" id="{93CB3486-06FB-6D63-C5B0-97064F4E13EA}"/>
                  </a:ext>
                </a:extLst>
              </p:cNvPr>
              <p:cNvPicPr>
                <a:picLocks noChangeAspect="1"/>
              </p:cNvPicPr>
              <p:nvPr/>
            </p:nvPicPr>
            <p:blipFill>
              <a:blip r:embed="rId2"/>
              <a:stretch>
                <a:fillRect/>
              </a:stretch>
            </p:blipFill>
            <p:spPr>
              <a:xfrm rot="1659564">
                <a:off x="4374041" y="5302152"/>
                <a:ext cx="147744" cy="172049"/>
              </a:xfrm>
              <a:prstGeom prst="rect">
                <a:avLst/>
              </a:prstGeom>
            </p:spPr>
          </p:pic>
          <p:sp>
            <p:nvSpPr>
              <p:cNvPr id="175" name="Oval 174">
                <a:extLst>
                  <a:ext uri="{FF2B5EF4-FFF2-40B4-BE49-F238E27FC236}">
                    <a16:creationId xmlns:a16="http://schemas.microsoft.com/office/drawing/2014/main" id="{2FEBC2A9-54F4-FB74-5418-A8EB3FB448B7}"/>
                  </a:ext>
                </a:extLst>
              </p:cNvPr>
              <p:cNvSpPr/>
              <p:nvPr/>
            </p:nvSpPr>
            <p:spPr>
              <a:xfrm rot="17161065">
                <a:off x="4518291" y="5300260"/>
                <a:ext cx="172249" cy="175831"/>
              </a:xfrm>
              <a:prstGeom prst="ellipse">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6" name="Picture 175">
                <a:extLst>
                  <a:ext uri="{FF2B5EF4-FFF2-40B4-BE49-F238E27FC236}">
                    <a16:creationId xmlns:a16="http://schemas.microsoft.com/office/drawing/2014/main" id="{DE7C6A82-4EE0-0E3F-A5C5-0DBB5FFAFB0C}"/>
                  </a:ext>
                </a:extLst>
              </p:cNvPr>
              <p:cNvPicPr>
                <a:picLocks noChangeAspect="1"/>
              </p:cNvPicPr>
              <p:nvPr/>
            </p:nvPicPr>
            <p:blipFill>
              <a:blip r:embed="rId4"/>
              <a:stretch>
                <a:fillRect/>
              </a:stretch>
            </p:blipFill>
            <p:spPr>
              <a:xfrm>
                <a:off x="4673934" y="5234982"/>
                <a:ext cx="274997" cy="256892"/>
              </a:xfrm>
              <a:prstGeom prst="rect">
                <a:avLst/>
              </a:prstGeom>
            </p:spPr>
          </p:pic>
          <p:pic>
            <p:nvPicPr>
              <p:cNvPr id="177" name="Picture 176">
                <a:extLst>
                  <a:ext uri="{FF2B5EF4-FFF2-40B4-BE49-F238E27FC236}">
                    <a16:creationId xmlns:a16="http://schemas.microsoft.com/office/drawing/2014/main" id="{94533DAF-8DE0-7DB0-2F21-3227CA2FFADB}"/>
                  </a:ext>
                </a:extLst>
              </p:cNvPr>
              <p:cNvPicPr>
                <a:picLocks noChangeAspect="1"/>
              </p:cNvPicPr>
              <p:nvPr/>
            </p:nvPicPr>
            <p:blipFill>
              <a:blip r:embed="rId2"/>
              <a:stretch>
                <a:fillRect/>
              </a:stretch>
            </p:blipFill>
            <p:spPr>
              <a:xfrm rot="1659564">
                <a:off x="5087153" y="5293195"/>
                <a:ext cx="147744" cy="172049"/>
              </a:xfrm>
              <a:prstGeom prst="rect">
                <a:avLst/>
              </a:prstGeom>
            </p:spPr>
          </p:pic>
          <p:pic>
            <p:nvPicPr>
              <p:cNvPr id="178" name="Picture 177">
                <a:extLst>
                  <a:ext uri="{FF2B5EF4-FFF2-40B4-BE49-F238E27FC236}">
                    <a16:creationId xmlns:a16="http://schemas.microsoft.com/office/drawing/2014/main" id="{5434F422-8DA2-9D80-992C-81768D744EB4}"/>
                  </a:ext>
                </a:extLst>
              </p:cNvPr>
              <p:cNvPicPr>
                <a:picLocks noChangeAspect="1"/>
              </p:cNvPicPr>
              <p:nvPr/>
            </p:nvPicPr>
            <p:blipFill>
              <a:blip r:embed="rId2"/>
              <a:stretch>
                <a:fillRect/>
              </a:stretch>
            </p:blipFill>
            <p:spPr>
              <a:xfrm rot="1659564">
                <a:off x="5270771" y="5302400"/>
                <a:ext cx="147744" cy="172049"/>
              </a:xfrm>
              <a:prstGeom prst="rect">
                <a:avLst/>
              </a:prstGeom>
            </p:spPr>
          </p:pic>
          <p:sp>
            <p:nvSpPr>
              <p:cNvPr id="179" name="Oval 178">
                <a:extLst>
                  <a:ext uri="{FF2B5EF4-FFF2-40B4-BE49-F238E27FC236}">
                    <a16:creationId xmlns:a16="http://schemas.microsoft.com/office/drawing/2014/main" id="{2F7ADACF-43DD-F11C-090D-B2BBA19B9BCE}"/>
                  </a:ext>
                </a:extLst>
              </p:cNvPr>
              <p:cNvSpPr/>
              <p:nvPr/>
            </p:nvSpPr>
            <p:spPr>
              <a:xfrm rot="17161065">
                <a:off x="5440996" y="5300508"/>
                <a:ext cx="172249" cy="175831"/>
              </a:xfrm>
              <a:prstGeom prst="ellipse">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0" name="Picture 179">
                <a:extLst>
                  <a:ext uri="{FF2B5EF4-FFF2-40B4-BE49-F238E27FC236}">
                    <a16:creationId xmlns:a16="http://schemas.microsoft.com/office/drawing/2014/main" id="{70E8DF74-13E5-D8FD-D15D-C70C64058D79}"/>
                  </a:ext>
                </a:extLst>
              </p:cNvPr>
              <p:cNvPicPr>
                <a:picLocks noChangeAspect="1"/>
              </p:cNvPicPr>
              <p:nvPr/>
            </p:nvPicPr>
            <p:blipFill>
              <a:blip r:embed="rId2"/>
              <a:stretch>
                <a:fillRect/>
              </a:stretch>
            </p:blipFill>
            <p:spPr>
              <a:xfrm rot="1659564">
                <a:off x="5724576" y="5295364"/>
                <a:ext cx="147744" cy="172049"/>
              </a:xfrm>
              <a:prstGeom prst="rect">
                <a:avLst/>
              </a:prstGeom>
            </p:spPr>
          </p:pic>
          <p:pic>
            <p:nvPicPr>
              <p:cNvPr id="181" name="Picture 180">
                <a:extLst>
                  <a:ext uri="{FF2B5EF4-FFF2-40B4-BE49-F238E27FC236}">
                    <a16:creationId xmlns:a16="http://schemas.microsoft.com/office/drawing/2014/main" id="{8B0C1CE8-3CD7-6788-D654-01259BD661D8}"/>
                  </a:ext>
                </a:extLst>
              </p:cNvPr>
              <p:cNvPicPr>
                <a:picLocks noChangeAspect="1"/>
              </p:cNvPicPr>
              <p:nvPr/>
            </p:nvPicPr>
            <p:blipFill>
              <a:blip r:embed="rId2"/>
              <a:stretch>
                <a:fillRect/>
              </a:stretch>
            </p:blipFill>
            <p:spPr>
              <a:xfrm rot="1659564">
                <a:off x="5908194" y="5304569"/>
                <a:ext cx="147744" cy="172049"/>
              </a:xfrm>
              <a:prstGeom prst="rect">
                <a:avLst/>
              </a:prstGeom>
            </p:spPr>
          </p:pic>
          <p:sp>
            <p:nvSpPr>
              <p:cNvPr id="182" name="Oval 181">
                <a:extLst>
                  <a:ext uri="{FF2B5EF4-FFF2-40B4-BE49-F238E27FC236}">
                    <a16:creationId xmlns:a16="http://schemas.microsoft.com/office/drawing/2014/main" id="{4A7259D6-7ADF-8C37-2E8F-8D5C64A95F55}"/>
                  </a:ext>
                </a:extLst>
              </p:cNvPr>
              <p:cNvSpPr/>
              <p:nvPr/>
            </p:nvSpPr>
            <p:spPr>
              <a:xfrm rot="17161065">
                <a:off x="6078419" y="5302677"/>
                <a:ext cx="172249" cy="175831"/>
              </a:xfrm>
              <a:prstGeom prst="ellipse">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3" name="Picture 182">
                <a:extLst>
                  <a:ext uri="{FF2B5EF4-FFF2-40B4-BE49-F238E27FC236}">
                    <a16:creationId xmlns:a16="http://schemas.microsoft.com/office/drawing/2014/main" id="{C71EF7EB-B911-0579-EFCD-198E268ED16E}"/>
                  </a:ext>
                </a:extLst>
              </p:cNvPr>
              <p:cNvPicPr>
                <a:picLocks noChangeAspect="1"/>
              </p:cNvPicPr>
              <p:nvPr/>
            </p:nvPicPr>
            <p:blipFill>
              <a:blip r:embed="rId2"/>
              <a:stretch>
                <a:fillRect/>
              </a:stretch>
            </p:blipFill>
            <p:spPr>
              <a:xfrm rot="1659564">
                <a:off x="6285947" y="5298823"/>
                <a:ext cx="147744" cy="172049"/>
              </a:xfrm>
              <a:prstGeom prst="rect">
                <a:avLst/>
              </a:prstGeom>
            </p:spPr>
          </p:pic>
          <p:sp>
            <p:nvSpPr>
              <p:cNvPr id="184" name="Oval 183">
                <a:extLst>
                  <a:ext uri="{FF2B5EF4-FFF2-40B4-BE49-F238E27FC236}">
                    <a16:creationId xmlns:a16="http://schemas.microsoft.com/office/drawing/2014/main" id="{59D34582-8504-F1BE-CEED-574A5163EA2E}"/>
                  </a:ext>
                </a:extLst>
              </p:cNvPr>
              <p:cNvSpPr/>
              <p:nvPr/>
            </p:nvSpPr>
            <p:spPr>
              <a:xfrm rot="17161065">
                <a:off x="6430197" y="5296931"/>
                <a:ext cx="172249" cy="175831"/>
              </a:xfrm>
              <a:prstGeom prst="ellipse">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5" name="Picture 184">
                <a:extLst>
                  <a:ext uri="{FF2B5EF4-FFF2-40B4-BE49-F238E27FC236}">
                    <a16:creationId xmlns:a16="http://schemas.microsoft.com/office/drawing/2014/main" id="{6B63243C-5D8B-028C-5364-85115B80B428}"/>
                  </a:ext>
                </a:extLst>
              </p:cNvPr>
              <p:cNvPicPr>
                <a:picLocks noChangeAspect="1"/>
              </p:cNvPicPr>
              <p:nvPr/>
            </p:nvPicPr>
            <p:blipFill>
              <a:blip r:embed="rId4"/>
              <a:stretch>
                <a:fillRect/>
              </a:stretch>
            </p:blipFill>
            <p:spPr>
              <a:xfrm>
                <a:off x="6585840" y="5231653"/>
                <a:ext cx="274997" cy="256892"/>
              </a:xfrm>
              <a:prstGeom prst="rect">
                <a:avLst/>
              </a:prstGeom>
            </p:spPr>
          </p:pic>
          <p:pic>
            <p:nvPicPr>
              <p:cNvPr id="186" name="Picture 185">
                <a:extLst>
                  <a:ext uri="{FF2B5EF4-FFF2-40B4-BE49-F238E27FC236}">
                    <a16:creationId xmlns:a16="http://schemas.microsoft.com/office/drawing/2014/main" id="{C198F308-7727-C124-8BC1-ED43318B283D}"/>
                  </a:ext>
                </a:extLst>
              </p:cNvPr>
              <p:cNvPicPr>
                <a:picLocks noChangeAspect="1"/>
              </p:cNvPicPr>
              <p:nvPr/>
            </p:nvPicPr>
            <p:blipFill>
              <a:blip r:embed="rId2"/>
              <a:stretch>
                <a:fillRect/>
              </a:stretch>
            </p:blipFill>
            <p:spPr>
              <a:xfrm rot="1659564">
                <a:off x="6934024" y="5289606"/>
                <a:ext cx="147744" cy="172049"/>
              </a:xfrm>
              <a:prstGeom prst="rect">
                <a:avLst/>
              </a:prstGeom>
            </p:spPr>
          </p:pic>
          <p:pic>
            <p:nvPicPr>
              <p:cNvPr id="187" name="Picture 186">
                <a:extLst>
                  <a:ext uri="{FF2B5EF4-FFF2-40B4-BE49-F238E27FC236}">
                    <a16:creationId xmlns:a16="http://schemas.microsoft.com/office/drawing/2014/main" id="{8323BADA-E3D9-2BD2-75A3-F1A1099AB699}"/>
                  </a:ext>
                </a:extLst>
              </p:cNvPr>
              <p:cNvPicPr>
                <a:picLocks noChangeAspect="1"/>
              </p:cNvPicPr>
              <p:nvPr/>
            </p:nvPicPr>
            <p:blipFill>
              <a:blip r:embed="rId2"/>
              <a:stretch>
                <a:fillRect/>
              </a:stretch>
            </p:blipFill>
            <p:spPr>
              <a:xfrm rot="1659564">
                <a:off x="7117642" y="5298811"/>
                <a:ext cx="147744" cy="172049"/>
              </a:xfrm>
              <a:prstGeom prst="rect">
                <a:avLst/>
              </a:prstGeom>
            </p:spPr>
          </p:pic>
          <p:sp>
            <p:nvSpPr>
              <p:cNvPr id="188" name="Oval 187">
                <a:extLst>
                  <a:ext uri="{FF2B5EF4-FFF2-40B4-BE49-F238E27FC236}">
                    <a16:creationId xmlns:a16="http://schemas.microsoft.com/office/drawing/2014/main" id="{707ADB3E-BD36-34B9-D3E8-700CD7736C08}"/>
                  </a:ext>
                </a:extLst>
              </p:cNvPr>
              <p:cNvSpPr/>
              <p:nvPr/>
            </p:nvSpPr>
            <p:spPr>
              <a:xfrm rot="17161065">
                <a:off x="7287867" y="5296919"/>
                <a:ext cx="172249" cy="175831"/>
              </a:xfrm>
              <a:prstGeom prst="ellipse">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9" name="Picture 188">
                <a:extLst>
                  <a:ext uri="{FF2B5EF4-FFF2-40B4-BE49-F238E27FC236}">
                    <a16:creationId xmlns:a16="http://schemas.microsoft.com/office/drawing/2014/main" id="{3EAFBF63-A504-FEEB-7B4F-7C992F196713}"/>
                  </a:ext>
                </a:extLst>
              </p:cNvPr>
              <p:cNvPicPr>
                <a:picLocks noChangeAspect="1"/>
              </p:cNvPicPr>
              <p:nvPr/>
            </p:nvPicPr>
            <p:blipFill>
              <a:blip r:embed="rId2"/>
              <a:stretch>
                <a:fillRect/>
              </a:stretch>
            </p:blipFill>
            <p:spPr>
              <a:xfrm rot="1659564">
                <a:off x="7530316" y="5305494"/>
                <a:ext cx="147744" cy="172049"/>
              </a:xfrm>
              <a:prstGeom prst="rect">
                <a:avLst/>
              </a:prstGeom>
            </p:spPr>
          </p:pic>
          <p:sp>
            <p:nvSpPr>
              <p:cNvPr id="190" name="Oval 189">
                <a:extLst>
                  <a:ext uri="{FF2B5EF4-FFF2-40B4-BE49-F238E27FC236}">
                    <a16:creationId xmlns:a16="http://schemas.microsoft.com/office/drawing/2014/main" id="{2111ADC6-3783-F12F-E2B5-053F402A49EE}"/>
                  </a:ext>
                </a:extLst>
              </p:cNvPr>
              <p:cNvSpPr/>
              <p:nvPr/>
            </p:nvSpPr>
            <p:spPr>
              <a:xfrm rot="17161065">
                <a:off x="7674566" y="5303602"/>
                <a:ext cx="172249" cy="175831"/>
              </a:xfrm>
              <a:prstGeom prst="ellipse">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1" name="Picture 190">
                <a:extLst>
                  <a:ext uri="{FF2B5EF4-FFF2-40B4-BE49-F238E27FC236}">
                    <a16:creationId xmlns:a16="http://schemas.microsoft.com/office/drawing/2014/main" id="{70C4F9AE-61CC-8465-E556-44D58DB2A97D}"/>
                  </a:ext>
                </a:extLst>
              </p:cNvPr>
              <p:cNvPicPr>
                <a:picLocks noChangeAspect="1"/>
              </p:cNvPicPr>
              <p:nvPr/>
            </p:nvPicPr>
            <p:blipFill>
              <a:blip r:embed="rId4"/>
              <a:stretch>
                <a:fillRect/>
              </a:stretch>
            </p:blipFill>
            <p:spPr>
              <a:xfrm>
                <a:off x="7830209" y="5238324"/>
                <a:ext cx="274997" cy="256892"/>
              </a:xfrm>
              <a:prstGeom prst="rect">
                <a:avLst/>
              </a:prstGeom>
            </p:spPr>
          </p:pic>
          <p:sp>
            <p:nvSpPr>
              <p:cNvPr id="194" name="Oval 193">
                <a:extLst>
                  <a:ext uri="{FF2B5EF4-FFF2-40B4-BE49-F238E27FC236}">
                    <a16:creationId xmlns:a16="http://schemas.microsoft.com/office/drawing/2014/main" id="{F1382271-A4C8-72FC-0DA7-56983E028F75}"/>
                  </a:ext>
                </a:extLst>
              </p:cNvPr>
              <p:cNvSpPr/>
              <p:nvPr/>
            </p:nvSpPr>
            <p:spPr>
              <a:xfrm>
                <a:off x="3187137" y="5832724"/>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Oval 194">
                <a:extLst>
                  <a:ext uri="{FF2B5EF4-FFF2-40B4-BE49-F238E27FC236}">
                    <a16:creationId xmlns:a16="http://schemas.microsoft.com/office/drawing/2014/main" id="{B48E1956-E260-4E91-1B46-8F141C4405B2}"/>
                  </a:ext>
                </a:extLst>
              </p:cNvPr>
              <p:cNvSpPr/>
              <p:nvPr/>
            </p:nvSpPr>
            <p:spPr>
              <a:xfrm>
                <a:off x="3291694" y="5832723"/>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 name="Oval 195">
                <a:extLst>
                  <a:ext uri="{FF2B5EF4-FFF2-40B4-BE49-F238E27FC236}">
                    <a16:creationId xmlns:a16="http://schemas.microsoft.com/office/drawing/2014/main" id="{D0599D8A-332B-79B0-A02F-8492A6477489}"/>
                  </a:ext>
                </a:extLst>
              </p:cNvPr>
              <p:cNvSpPr/>
              <p:nvPr/>
            </p:nvSpPr>
            <p:spPr>
              <a:xfrm>
                <a:off x="3388990" y="5830159"/>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Oval 196">
                <a:extLst>
                  <a:ext uri="{FF2B5EF4-FFF2-40B4-BE49-F238E27FC236}">
                    <a16:creationId xmlns:a16="http://schemas.microsoft.com/office/drawing/2014/main" id="{700C6ED3-9401-48D8-16B9-0BB8BDF9A8DF}"/>
                  </a:ext>
                </a:extLst>
              </p:cNvPr>
              <p:cNvSpPr/>
              <p:nvPr/>
            </p:nvSpPr>
            <p:spPr>
              <a:xfrm>
                <a:off x="3493547" y="5830158"/>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 name="Oval 197">
                <a:extLst>
                  <a:ext uri="{FF2B5EF4-FFF2-40B4-BE49-F238E27FC236}">
                    <a16:creationId xmlns:a16="http://schemas.microsoft.com/office/drawing/2014/main" id="{68535C35-52CB-344E-B125-40EBB0CBA5E5}"/>
                  </a:ext>
                </a:extLst>
              </p:cNvPr>
              <p:cNvSpPr/>
              <p:nvPr/>
            </p:nvSpPr>
            <p:spPr>
              <a:xfrm>
                <a:off x="3578681" y="5830159"/>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 name="Oval 198">
                <a:extLst>
                  <a:ext uri="{FF2B5EF4-FFF2-40B4-BE49-F238E27FC236}">
                    <a16:creationId xmlns:a16="http://schemas.microsoft.com/office/drawing/2014/main" id="{3FE48675-8D14-D128-72CA-1C936CF21D20}"/>
                  </a:ext>
                </a:extLst>
              </p:cNvPr>
              <p:cNvSpPr/>
              <p:nvPr/>
            </p:nvSpPr>
            <p:spPr>
              <a:xfrm>
                <a:off x="3683238" y="5830158"/>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 name="Oval 199">
                <a:extLst>
                  <a:ext uri="{FF2B5EF4-FFF2-40B4-BE49-F238E27FC236}">
                    <a16:creationId xmlns:a16="http://schemas.microsoft.com/office/drawing/2014/main" id="{92F280C4-F005-3715-164A-763B91ACF5FC}"/>
                  </a:ext>
                </a:extLst>
              </p:cNvPr>
              <p:cNvSpPr/>
              <p:nvPr/>
            </p:nvSpPr>
            <p:spPr>
              <a:xfrm>
                <a:off x="3811541" y="5832724"/>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 name="Oval 200">
                <a:extLst>
                  <a:ext uri="{FF2B5EF4-FFF2-40B4-BE49-F238E27FC236}">
                    <a16:creationId xmlns:a16="http://schemas.microsoft.com/office/drawing/2014/main" id="{C0EDC50F-A21B-E80C-60CB-06688ED493E6}"/>
                  </a:ext>
                </a:extLst>
              </p:cNvPr>
              <p:cNvSpPr/>
              <p:nvPr/>
            </p:nvSpPr>
            <p:spPr>
              <a:xfrm>
                <a:off x="3902348" y="5832723"/>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 name="Oval 201">
                <a:extLst>
                  <a:ext uri="{FF2B5EF4-FFF2-40B4-BE49-F238E27FC236}">
                    <a16:creationId xmlns:a16="http://schemas.microsoft.com/office/drawing/2014/main" id="{A563B3C9-DDCA-D4B7-7495-D7B408B4B2F0}"/>
                  </a:ext>
                </a:extLst>
              </p:cNvPr>
              <p:cNvSpPr/>
              <p:nvPr/>
            </p:nvSpPr>
            <p:spPr>
              <a:xfrm>
                <a:off x="3999644" y="5830159"/>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Oval 202">
                <a:extLst>
                  <a:ext uri="{FF2B5EF4-FFF2-40B4-BE49-F238E27FC236}">
                    <a16:creationId xmlns:a16="http://schemas.microsoft.com/office/drawing/2014/main" id="{32A0CC04-D71D-7B23-D815-A3BDCB5B1345}"/>
                  </a:ext>
                </a:extLst>
              </p:cNvPr>
              <p:cNvSpPr/>
              <p:nvPr/>
            </p:nvSpPr>
            <p:spPr>
              <a:xfrm>
                <a:off x="4083576" y="5830158"/>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 name="Oval 203">
                <a:extLst>
                  <a:ext uri="{FF2B5EF4-FFF2-40B4-BE49-F238E27FC236}">
                    <a16:creationId xmlns:a16="http://schemas.microsoft.com/office/drawing/2014/main" id="{0124131D-BA3B-0564-BD2F-47EDAB9B48B3}"/>
                  </a:ext>
                </a:extLst>
              </p:cNvPr>
              <p:cNvSpPr/>
              <p:nvPr/>
            </p:nvSpPr>
            <p:spPr>
              <a:xfrm>
                <a:off x="4168710" y="5830159"/>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5" name="Oval 204">
                <a:extLst>
                  <a:ext uri="{FF2B5EF4-FFF2-40B4-BE49-F238E27FC236}">
                    <a16:creationId xmlns:a16="http://schemas.microsoft.com/office/drawing/2014/main" id="{9D48C354-9FD5-8723-606F-331D219D20A8}"/>
                  </a:ext>
                </a:extLst>
              </p:cNvPr>
              <p:cNvSpPr/>
              <p:nvPr/>
            </p:nvSpPr>
            <p:spPr>
              <a:xfrm>
                <a:off x="4259517" y="5830158"/>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 name="Oval 205">
                <a:extLst>
                  <a:ext uri="{FF2B5EF4-FFF2-40B4-BE49-F238E27FC236}">
                    <a16:creationId xmlns:a16="http://schemas.microsoft.com/office/drawing/2014/main" id="{1ECF8636-51E3-EB71-253A-D755252BF097}"/>
                  </a:ext>
                </a:extLst>
              </p:cNvPr>
              <p:cNvSpPr/>
              <p:nvPr/>
            </p:nvSpPr>
            <p:spPr>
              <a:xfrm>
                <a:off x="4327324" y="5830158"/>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 name="Oval 206">
                <a:extLst>
                  <a:ext uri="{FF2B5EF4-FFF2-40B4-BE49-F238E27FC236}">
                    <a16:creationId xmlns:a16="http://schemas.microsoft.com/office/drawing/2014/main" id="{4F63BA79-5FCA-71FE-6390-84E4A5431699}"/>
                  </a:ext>
                </a:extLst>
              </p:cNvPr>
              <p:cNvSpPr/>
              <p:nvPr/>
            </p:nvSpPr>
            <p:spPr>
              <a:xfrm>
                <a:off x="4411256" y="5830157"/>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 name="Oval 207">
                <a:extLst>
                  <a:ext uri="{FF2B5EF4-FFF2-40B4-BE49-F238E27FC236}">
                    <a16:creationId xmlns:a16="http://schemas.microsoft.com/office/drawing/2014/main" id="{06673E33-9160-A18F-5068-2D3D45B157F3}"/>
                  </a:ext>
                </a:extLst>
              </p:cNvPr>
              <p:cNvSpPr/>
              <p:nvPr/>
            </p:nvSpPr>
            <p:spPr>
              <a:xfrm>
                <a:off x="4496390" y="5830158"/>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9" name="Oval 208">
                <a:extLst>
                  <a:ext uri="{FF2B5EF4-FFF2-40B4-BE49-F238E27FC236}">
                    <a16:creationId xmlns:a16="http://schemas.microsoft.com/office/drawing/2014/main" id="{821AB829-D54D-C340-48D9-1A382C46D101}"/>
                  </a:ext>
                </a:extLst>
              </p:cNvPr>
              <p:cNvSpPr/>
              <p:nvPr/>
            </p:nvSpPr>
            <p:spPr>
              <a:xfrm>
                <a:off x="4587197" y="5830157"/>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 name="Oval 209">
                <a:extLst>
                  <a:ext uri="{FF2B5EF4-FFF2-40B4-BE49-F238E27FC236}">
                    <a16:creationId xmlns:a16="http://schemas.microsoft.com/office/drawing/2014/main" id="{DA98D8EA-39F0-33A5-316B-B77758B68E90}"/>
                  </a:ext>
                </a:extLst>
              </p:cNvPr>
              <p:cNvSpPr/>
              <p:nvPr/>
            </p:nvSpPr>
            <p:spPr>
              <a:xfrm>
                <a:off x="5036080" y="5853254"/>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 name="Oval 210">
                <a:extLst>
                  <a:ext uri="{FF2B5EF4-FFF2-40B4-BE49-F238E27FC236}">
                    <a16:creationId xmlns:a16="http://schemas.microsoft.com/office/drawing/2014/main" id="{531FD657-8906-086B-980D-0D1A3ADA09A6}"/>
                  </a:ext>
                </a:extLst>
              </p:cNvPr>
              <p:cNvSpPr/>
              <p:nvPr/>
            </p:nvSpPr>
            <p:spPr>
              <a:xfrm>
                <a:off x="5140637" y="5853253"/>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 name="Oval 211">
                <a:extLst>
                  <a:ext uri="{FF2B5EF4-FFF2-40B4-BE49-F238E27FC236}">
                    <a16:creationId xmlns:a16="http://schemas.microsoft.com/office/drawing/2014/main" id="{F72C22C5-B1DB-9408-F655-3682251A3A22}"/>
                  </a:ext>
                </a:extLst>
              </p:cNvPr>
              <p:cNvSpPr/>
              <p:nvPr/>
            </p:nvSpPr>
            <p:spPr>
              <a:xfrm>
                <a:off x="5237933" y="5850689"/>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 name="Oval 212">
                <a:extLst>
                  <a:ext uri="{FF2B5EF4-FFF2-40B4-BE49-F238E27FC236}">
                    <a16:creationId xmlns:a16="http://schemas.microsoft.com/office/drawing/2014/main" id="{6C185F62-7766-DE78-8A93-8A93D8B2C035}"/>
                  </a:ext>
                </a:extLst>
              </p:cNvPr>
              <p:cNvSpPr/>
              <p:nvPr/>
            </p:nvSpPr>
            <p:spPr>
              <a:xfrm>
                <a:off x="5342490" y="5850688"/>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 name="Oval 213">
                <a:extLst>
                  <a:ext uri="{FF2B5EF4-FFF2-40B4-BE49-F238E27FC236}">
                    <a16:creationId xmlns:a16="http://schemas.microsoft.com/office/drawing/2014/main" id="{EA70E930-06AE-593B-1443-AA60149733AD}"/>
                  </a:ext>
                </a:extLst>
              </p:cNvPr>
              <p:cNvSpPr/>
              <p:nvPr/>
            </p:nvSpPr>
            <p:spPr>
              <a:xfrm>
                <a:off x="5427624" y="5850689"/>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 name="Oval 214">
                <a:extLst>
                  <a:ext uri="{FF2B5EF4-FFF2-40B4-BE49-F238E27FC236}">
                    <a16:creationId xmlns:a16="http://schemas.microsoft.com/office/drawing/2014/main" id="{771E3C2A-FA9B-37B3-8D72-A5DDC60C22AB}"/>
                  </a:ext>
                </a:extLst>
              </p:cNvPr>
              <p:cNvSpPr/>
              <p:nvPr/>
            </p:nvSpPr>
            <p:spPr>
              <a:xfrm>
                <a:off x="5532181" y="5850688"/>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6" name="Oval 215">
                <a:extLst>
                  <a:ext uri="{FF2B5EF4-FFF2-40B4-BE49-F238E27FC236}">
                    <a16:creationId xmlns:a16="http://schemas.microsoft.com/office/drawing/2014/main" id="{79CB0681-0D8C-7EE7-8FA8-F7E64D0D75E1}"/>
                  </a:ext>
                </a:extLst>
              </p:cNvPr>
              <p:cNvSpPr/>
              <p:nvPr/>
            </p:nvSpPr>
            <p:spPr>
              <a:xfrm>
                <a:off x="5743610" y="5853254"/>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7" name="Oval 216">
                <a:extLst>
                  <a:ext uri="{FF2B5EF4-FFF2-40B4-BE49-F238E27FC236}">
                    <a16:creationId xmlns:a16="http://schemas.microsoft.com/office/drawing/2014/main" id="{97423B51-0FD9-D8F4-F195-8B89AB391478}"/>
                  </a:ext>
                </a:extLst>
              </p:cNvPr>
              <p:cNvSpPr/>
              <p:nvPr/>
            </p:nvSpPr>
            <p:spPr>
              <a:xfrm>
                <a:off x="5834417" y="5853253"/>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8" name="Oval 217">
                <a:extLst>
                  <a:ext uri="{FF2B5EF4-FFF2-40B4-BE49-F238E27FC236}">
                    <a16:creationId xmlns:a16="http://schemas.microsoft.com/office/drawing/2014/main" id="{C6F1F159-518D-A68C-99CE-25466A7BE062}"/>
                  </a:ext>
                </a:extLst>
              </p:cNvPr>
              <p:cNvSpPr/>
              <p:nvPr/>
            </p:nvSpPr>
            <p:spPr>
              <a:xfrm>
                <a:off x="5931713" y="5850689"/>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9" name="Oval 218">
                <a:extLst>
                  <a:ext uri="{FF2B5EF4-FFF2-40B4-BE49-F238E27FC236}">
                    <a16:creationId xmlns:a16="http://schemas.microsoft.com/office/drawing/2014/main" id="{0203FA35-14C8-D9ED-029A-DB4D98F69D49}"/>
                  </a:ext>
                </a:extLst>
              </p:cNvPr>
              <p:cNvSpPr/>
              <p:nvPr/>
            </p:nvSpPr>
            <p:spPr>
              <a:xfrm>
                <a:off x="6015645" y="5850688"/>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0" name="Oval 219">
                <a:extLst>
                  <a:ext uri="{FF2B5EF4-FFF2-40B4-BE49-F238E27FC236}">
                    <a16:creationId xmlns:a16="http://schemas.microsoft.com/office/drawing/2014/main" id="{E46AED19-4CD0-B32C-5BC3-364AD0E5628B}"/>
                  </a:ext>
                </a:extLst>
              </p:cNvPr>
              <p:cNvSpPr/>
              <p:nvPr/>
            </p:nvSpPr>
            <p:spPr>
              <a:xfrm>
                <a:off x="6100779" y="5850689"/>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1" name="Oval 220">
                <a:extLst>
                  <a:ext uri="{FF2B5EF4-FFF2-40B4-BE49-F238E27FC236}">
                    <a16:creationId xmlns:a16="http://schemas.microsoft.com/office/drawing/2014/main" id="{453C5B92-2457-2299-C90F-3127E424DE7E}"/>
                  </a:ext>
                </a:extLst>
              </p:cNvPr>
              <p:cNvSpPr/>
              <p:nvPr/>
            </p:nvSpPr>
            <p:spPr>
              <a:xfrm>
                <a:off x="6191586" y="5850688"/>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2" name="Oval 221">
                <a:extLst>
                  <a:ext uri="{FF2B5EF4-FFF2-40B4-BE49-F238E27FC236}">
                    <a16:creationId xmlns:a16="http://schemas.microsoft.com/office/drawing/2014/main" id="{D09A69C3-E7D4-AD5C-99A5-BE296841E7BE}"/>
                  </a:ext>
                </a:extLst>
              </p:cNvPr>
              <p:cNvSpPr/>
              <p:nvPr/>
            </p:nvSpPr>
            <p:spPr>
              <a:xfrm>
                <a:off x="6259393" y="5850688"/>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 name="Oval 222">
                <a:extLst>
                  <a:ext uri="{FF2B5EF4-FFF2-40B4-BE49-F238E27FC236}">
                    <a16:creationId xmlns:a16="http://schemas.microsoft.com/office/drawing/2014/main" id="{44A596DD-F7A4-9325-C0CE-C6BFD78B4303}"/>
                  </a:ext>
                </a:extLst>
              </p:cNvPr>
              <p:cNvSpPr/>
              <p:nvPr/>
            </p:nvSpPr>
            <p:spPr>
              <a:xfrm>
                <a:off x="6343325" y="5850687"/>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4" name="Oval 223">
                <a:extLst>
                  <a:ext uri="{FF2B5EF4-FFF2-40B4-BE49-F238E27FC236}">
                    <a16:creationId xmlns:a16="http://schemas.microsoft.com/office/drawing/2014/main" id="{76CA2D94-773A-957B-7307-8C2B223BFAFA}"/>
                  </a:ext>
                </a:extLst>
              </p:cNvPr>
              <p:cNvSpPr/>
              <p:nvPr/>
            </p:nvSpPr>
            <p:spPr>
              <a:xfrm>
                <a:off x="6428459" y="5850688"/>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5" name="Oval 224">
                <a:extLst>
                  <a:ext uri="{FF2B5EF4-FFF2-40B4-BE49-F238E27FC236}">
                    <a16:creationId xmlns:a16="http://schemas.microsoft.com/office/drawing/2014/main" id="{60E60A08-EAFA-454E-63D8-0E5B937A04F2}"/>
                  </a:ext>
                </a:extLst>
              </p:cNvPr>
              <p:cNvSpPr/>
              <p:nvPr/>
            </p:nvSpPr>
            <p:spPr>
              <a:xfrm>
                <a:off x="6519266" y="5850687"/>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 name="Oval 225">
                <a:extLst>
                  <a:ext uri="{FF2B5EF4-FFF2-40B4-BE49-F238E27FC236}">
                    <a16:creationId xmlns:a16="http://schemas.microsoft.com/office/drawing/2014/main" id="{AD3FA8FC-279E-450B-353C-7D3E424BB075}"/>
                  </a:ext>
                </a:extLst>
              </p:cNvPr>
              <p:cNvSpPr/>
              <p:nvPr/>
            </p:nvSpPr>
            <p:spPr>
              <a:xfrm>
                <a:off x="6903159" y="5832723"/>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 name="Oval 226">
                <a:extLst>
                  <a:ext uri="{FF2B5EF4-FFF2-40B4-BE49-F238E27FC236}">
                    <a16:creationId xmlns:a16="http://schemas.microsoft.com/office/drawing/2014/main" id="{8FCDEDD2-AE5B-36FC-1680-44D0C551754D}"/>
                  </a:ext>
                </a:extLst>
              </p:cNvPr>
              <p:cNvSpPr/>
              <p:nvPr/>
            </p:nvSpPr>
            <p:spPr>
              <a:xfrm>
                <a:off x="7007716" y="5832722"/>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8" name="Oval 227">
                <a:extLst>
                  <a:ext uri="{FF2B5EF4-FFF2-40B4-BE49-F238E27FC236}">
                    <a16:creationId xmlns:a16="http://schemas.microsoft.com/office/drawing/2014/main" id="{B55CDA93-82F0-2660-442A-4477A4D42F0F}"/>
                  </a:ext>
                </a:extLst>
              </p:cNvPr>
              <p:cNvSpPr/>
              <p:nvPr/>
            </p:nvSpPr>
            <p:spPr>
              <a:xfrm>
                <a:off x="7089427" y="5830158"/>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9" name="Oval 228">
                <a:extLst>
                  <a:ext uri="{FF2B5EF4-FFF2-40B4-BE49-F238E27FC236}">
                    <a16:creationId xmlns:a16="http://schemas.microsoft.com/office/drawing/2014/main" id="{9EAA5F89-6F8C-1649-DB46-D3CB646C7B94}"/>
                  </a:ext>
                </a:extLst>
              </p:cNvPr>
              <p:cNvSpPr/>
              <p:nvPr/>
            </p:nvSpPr>
            <p:spPr>
              <a:xfrm>
                <a:off x="7193984" y="5830157"/>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0" name="Oval 229">
                <a:extLst>
                  <a:ext uri="{FF2B5EF4-FFF2-40B4-BE49-F238E27FC236}">
                    <a16:creationId xmlns:a16="http://schemas.microsoft.com/office/drawing/2014/main" id="{04A8103B-85DE-F2F7-921B-763501A6FFD3}"/>
                  </a:ext>
                </a:extLst>
              </p:cNvPr>
              <p:cNvSpPr/>
              <p:nvPr/>
            </p:nvSpPr>
            <p:spPr>
              <a:xfrm>
                <a:off x="7279118" y="5830158"/>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1" name="Oval 230">
                <a:extLst>
                  <a:ext uri="{FF2B5EF4-FFF2-40B4-BE49-F238E27FC236}">
                    <a16:creationId xmlns:a16="http://schemas.microsoft.com/office/drawing/2014/main" id="{F65BBE27-3015-4E4E-4EA4-CACD19F8FA52}"/>
                  </a:ext>
                </a:extLst>
              </p:cNvPr>
              <p:cNvSpPr/>
              <p:nvPr/>
            </p:nvSpPr>
            <p:spPr>
              <a:xfrm>
                <a:off x="7383675" y="5830157"/>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2" name="Oval 231">
                <a:extLst>
                  <a:ext uri="{FF2B5EF4-FFF2-40B4-BE49-F238E27FC236}">
                    <a16:creationId xmlns:a16="http://schemas.microsoft.com/office/drawing/2014/main" id="{34BC89FA-6895-CADD-A463-7B7EC9364874}"/>
                  </a:ext>
                </a:extLst>
              </p:cNvPr>
              <p:cNvSpPr/>
              <p:nvPr/>
            </p:nvSpPr>
            <p:spPr>
              <a:xfrm>
                <a:off x="7496425" y="5825765"/>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 name="Oval 232">
                <a:extLst>
                  <a:ext uri="{FF2B5EF4-FFF2-40B4-BE49-F238E27FC236}">
                    <a16:creationId xmlns:a16="http://schemas.microsoft.com/office/drawing/2014/main" id="{B3DB5D6D-9708-B6A2-3FE8-1BD8FCD983E0}"/>
                  </a:ext>
                </a:extLst>
              </p:cNvPr>
              <p:cNvSpPr/>
              <p:nvPr/>
            </p:nvSpPr>
            <p:spPr>
              <a:xfrm>
                <a:off x="7600982" y="5825764"/>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4" name="Oval 233">
                <a:extLst>
                  <a:ext uri="{FF2B5EF4-FFF2-40B4-BE49-F238E27FC236}">
                    <a16:creationId xmlns:a16="http://schemas.microsoft.com/office/drawing/2014/main" id="{3494E344-BC38-6B9B-4126-F1FF2E178741}"/>
                  </a:ext>
                </a:extLst>
              </p:cNvPr>
              <p:cNvSpPr/>
              <p:nvPr/>
            </p:nvSpPr>
            <p:spPr>
              <a:xfrm>
                <a:off x="7686116" y="5825765"/>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 name="Oval 234">
                <a:extLst>
                  <a:ext uri="{FF2B5EF4-FFF2-40B4-BE49-F238E27FC236}">
                    <a16:creationId xmlns:a16="http://schemas.microsoft.com/office/drawing/2014/main" id="{7C9A889C-6F44-C0E1-0722-0370B59080F4}"/>
                  </a:ext>
                </a:extLst>
              </p:cNvPr>
              <p:cNvSpPr/>
              <p:nvPr/>
            </p:nvSpPr>
            <p:spPr>
              <a:xfrm>
                <a:off x="7790673" y="5825764"/>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193156853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Hyperdrive Search Tree</a:t>
            </a:r>
          </a:p>
        </p:txBody>
      </p:sp>
      <p:sp>
        <p:nvSpPr>
          <p:cNvPr id="358" name="Content Placeholder 357"/>
          <p:cNvSpPr>
            <a:spLocks noGrp="1"/>
          </p:cNvSpPr>
          <p:nvPr>
            <p:ph idx="1"/>
          </p:nvPr>
        </p:nvSpPr>
        <p:spPr>
          <a:xfrm>
            <a:off x="304800" y="1397001"/>
            <a:ext cx="4470400" cy="4729164"/>
          </a:xfrm>
        </p:spPr>
        <p:txBody>
          <a:bodyPr>
            <a:normAutofit lnSpcReduction="10000"/>
          </a:bodyPr>
          <a:lstStyle/>
          <a:p>
            <a:r>
              <a:rPr lang="en-US" sz="2400"/>
              <a:t>We’re doing way too much work with </a:t>
            </a:r>
            <a:r>
              <a:rPr lang="en-US" sz="2400" err="1"/>
              <a:t>expectimax</a:t>
            </a:r>
            <a:r>
              <a:rPr lang="en-US" sz="2400"/>
              <a:t>!</a:t>
            </a:r>
          </a:p>
          <a:p>
            <a:pPr lvl="1"/>
            <a:endParaRPr lang="en-US" sz="2000"/>
          </a:p>
          <a:p>
            <a:r>
              <a:rPr lang="en-US" sz="2400"/>
              <a:t>Problem: States are repeated </a:t>
            </a:r>
          </a:p>
          <a:p>
            <a:pPr lvl="1"/>
            <a:r>
              <a:rPr lang="en-US" sz="2000"/>
              <a:t>Idea: Only compute needed quantities once</a:t>
            </a:r>
          </a:p>
          <a:p>
            <a:pPr lvl="1"/>
            <a:endParaRPr lang="en-US" sz="2000"/>
          </a:p>
          <a:p>
            <a:r>
              <a:rPr lang="en-US" sz="2400"/>
              <a:t>Problem: Tree goes on forever</a:t>
            </a:r>
          </a:p>
          <a:p>
            <a:pPr lvl="1"/>
            <a:r>
              <a:rPr lang="en-US" sz="2000"/>
              <a:t>Idea: Do a depth-limited computation, but with increasing depths until change is small</a:t>
            </a:r>
          </a:p>
          <a:p>
            <a:pPr lvl="1"/>
            <a:r>
              <a:rPr lang="en-US" sz="2000"/>
              <a:t>Note: deep parts of the tree eventually don’t matter if </a:t>
            </a:r>
            <a:r>
              <a:rPr lang="el-GR" sz="2000">
                <a:latin typeface="Times New Roman" pitchFamily="18" charset="0"/>
                <a:cs typeface="Times New Roman" pitchFamily="18" charset="0"/>
              </a:rPr>
              <a:t>γ</a:t>
            </a:r>
            <a:r>
              <a:rPr lang="en-US" sz="2000"/>
              <a:t> &lt; 1</a:t>
            </a:r>
          </a:p>
        </p:txBody>
      </p:sp>
      <p:grpSp>
        <p:nvGrpSpPr>
          <p:cNvPr id="407" name="Group 406">
            <a:extLst>
              <a:ext uri="{FF2B5EF4-FFF2-40B4-BE49-F238E27FC236}">
                <a16:creationId xmlns:a16="http://schemas.microsoft.com/office/drawing/2014/main" id="{1144DFC1-BAEA-1E91-5EDB-A9F10EFA99B2}"/>
              </a:ext>
            </a:extLst>
          </p:cNvPr>
          <p:cNvGrpSpPr/>
          <p:nvPr/>
        </p:nvGrpSpPr>
        <p:grpSpPr>
          <a:xfrm>
            <a:off x="5601323" y="1203381"/>
            <a:ext cx="5630275" cy="4864312"/>
            <a:chOff x="3073714" y="1931928"/>
            <a:chExt cx="5630275" cy="4864312"/>
          </a:xfrm>
        </p:grpSpPr>
        <p:grpSp>
          <p:nvGrpSpPr>
            <p:cNvPr id="408" name="Group 407">
              <a:extLst>
                <a:ext uri="{FF2B5EF4-FFF2-40B4-BE49-F238E27FC236}">
                  <a16:creationId xmlns:a16="http://schemas.microsoft.com/office/drawing/2014/main" id="{7EFEE69C-79FA-59F5-ACB9-F64AEE616C58}"/>
                </a:ext>
              </a:extLst>
            </p:cNvPr>
            <p:cNvGrpSpPr/>
            <p:nvPr/>
          </p:nvGrpSpPr>
          <p:grpSpPr>
            <a:xfrm>
              <a:off x="3287442" y="1931928"/>
              <a:ext cx="5416547" cy="2450270"/>
              <a:chOff x="3287442" y="1931928"/>
              <a:chExt cx="5416547" cy="2450270"/>
            </a:xfrm>
          </p:grpSpPr>
          <p:pic>
            <p:nvPicPr>
              <p:cNvPr id="493" name="Picture 492">
                <a:extLst>
                  <a:ext uri="{FF2B5EF4-FFF2-40B4-BE49-F238E27FC236}">
                    <a16:creationId xmlns:a16="http://schemas.microsoft.com/office/drawing/2014/main" id="{2D2E1B19-3690-9B4F-A4C3-6FD6E9D34CCA}"/>
                  </a:ext>
                </a:extLst>
              </p:cNvPr>
              <p:cNvPicPr>
                <a:picLocks noChangeAspect="1"/>
              </p:cNvPicPr>
              <p:nvPr/>
            </p:nvPicPr>
            <p:blipFill>
              <a:blip r:embed="rId3"/>
              <a:stretch>
                <a:fillRect/>
              </a:stretch>
            </p:blipFill>
            <p:spPr>
              <a:xfrm rot="1659564">
                <a:off x="5271980" y="1931928"/>
                <a:ext cx="351768" cy="409636"/>
              </a:xfrm>
              <a:prstGeom prst="rect">
                <a:avLst/>
              </a:prstGeom>
            </p:spPr>
          </p:pic>
          <p:grpSp>
            <p:nvGrpSpPr>
              <p:cNvPr id="494" name="Group 493">
                <a:extLst>
                  <a:ext uri="{FF2B5EF4-FFF2-40B4-BE49-F238E27FC236}">
                    <a16:creationId xmlns:a16="http://schemas.microsoft.com/office/drawing/2014/main" id="{50A77102-6AE5-AD3C-98E1-3BCB328F7C49}"/>
                  </a:ext>
                </a:extLst>
              </p:cNvPr>
              <p:cNvGrpSpPr/>
              <p:nvPr/>
            </p:nvGrpSpPr>
            <p:grpSpPr>
              <a:xfrm>
                <a:off x="3287442" y="2318158"/>
                <a:ext cx="5416547" cy="2064040"/>
                <a:chOff x="3287442" y="2318158"/>
                <a:chExt cx="5416547" cy="2064040"/>
              </a:xfrm>
            </p:grpSpPr>
            <p:sp>
              <p:nvSpPr>
                <p:cNvPr id="495" name="Oval 494">
                  <a:extLst>
                    <a:ext uri="{FF2B5EF4-FFF2-40B4-BE49-F238E27FC236}">
                      <a16:creationId xmlns:a16="http://schemas.microsoft.com/office/drawing/2014/main" id="{03921564-0152-8232-75A9-4FB0B1DC8413}"/>
                    </a:ext>
                  </a:extLst>
                </p:cNvPr>
                <p:cNvSpPr/>
                <p:nvPr/>
              </p:nvSpPr>
              <p:spPr>
                <a:xfrm>
                  <a:off x="3794906" y="2581224"/>
                  <a:ext cx="148275" cy="145255"/>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6" name="Oval 495">
                  <a:extLst>
                    <a:ext uri="{FF2B5EF4-FFF2-40B4-BE49-F238E27FC236}">
                      <a16:creationId xmlns:a16="http://schemas.microsoft.com/office/drawing/2014/main" id="{B78799DC-7340-F673-D6A3-B7C98BDB6C1B}"/>
                    </a:ext>
                  </a:extLst>
                </p:cNvPr>
                <p:cNvSpPr/>
                <p:nvPr/>
              </p:nvSpPr>
              <p:spPr>
                <a:xfrm>
                  <a:off x="6723339" y="2581224"/>
                  <a:ext cx="148275" cy="145255"/>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97" name="Straight Arrow Connector 496">
                  <a:extLst>
                    <a:ext uri="{FF2B5EF4-FFF2-40B4-BE49-F238E27FC236}">
                      <a16:creationId xmlns:a16="http://schemas.microsoft.com/office/drawing/2014/main" id="{2B9D3E41-DA77-FAEA-9085-F31BC8839D25}"/>
                    </a:ext>
                  </a:extLst>
                </p:cNvPr>
                <p:cNvCxnSpPr>
                  <a:cxnSpLocks/>
                  <a:stCxn id="493" idx="2"/>
                  <a:endCxn id="496" idx="1"/>
                </p:cNvCxnSpPr>
                <p:nvPr/>
              </p:nvCxnSpPr>
              <p:spPr>
                <a:xfrm>
                  <a:off x="5350808" y="2318158"/>
                  <a:ext cx="1394246" cy="284338"/>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498" name="Straight Arrow Connector 497">
                  <a:extLst>
                    <a:ext uri="{FF2B5EF4-FFF2-40B4-BE49-F238E27FC236}">
                      <a16:creationId xmlns:a16="http://schemas.microsoft.com/office/drawing/2014/main" id="{E9101DE1-A29F-3D14-F392-95FD06E5D6FE}"/>
                    </a:ext>
                  </a:extLst>
                </p:cNvPr>
                <p:cNvCxnSpPr>
                  <a:cxnSpLocks/>
                  <a:stCxn id="493" idx="2"/>
                  <a:endCxn id="495" idx="7"/>
                </p:cNvCxnSpPr>
                <p:nvPr/>
              </p:nvCxnSpPr>
              <p:spPr>
                <a:xfrm flipH="1">
                  <a:off x="3921467" y="2318158"/>
                  <a:ext cx="1429341" cy="284338"/>
                </a:xfrm>
                <a:prstGeom prst="straightConnector1">
                  <a:avLst/>
                </a:prstGeom>
                <a:ln w="12700">
                  <a:solidFill>
                    <a:srgbClr val="0070C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499" name="Straight Arrow Connector 498">
                  <a:extLst>
                    <a:ext uri="{FF2B5EF4-FFF2-40B4-BE49-F238E27FC236}">
                      <a16:creationId xmlns:a16="http://schemas.microsoft.com/office/drawing/2014/main" id="{217801CC-8FA1-0335-3883-04D647AF9851}"/>
                    </a:ext>
                  </a:extLst>
                </p:cNvPr>
                <p:cNvCxnSpPr>
                  <a:cxnSpLocks/>
                  <a:stCxn id="496" idx="4"/>
                </p:cNvCxnSpPr>
                <p:nvPr/>
              </p:nvCxnSpPr>
              <p:spPr>
                <a:xfrm flipH="1">
                  <a:off x="5866973" y="2726478"/>
                  <a:ext cx="930503" cy="290509"/>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500" name="Straight Arrow Connector 499">
                  <a:extLst>
                    <a:ext uri="{FF2B5EF4-FFF2-40B4-BE49-F238E27FC236}">
                      <a16:creationId xmlns:a16="http://schemas.microsoft.com/office/drawing/2014/main" id="{A90492DA-AE7D-4425-B471-76E7A5D02DF6}"/>
                    </a:ext>
                  </a:extLst>
                </p:cNvPr>
                <p:cNvCxnSpPr>
                  <a:cxnSpLocks/>
                  <a:stCxn id="496" idx="4"/>
                </p:cNvCxnSpPr>
                <p:nvPr/>
              </p:nvCxnSpPr>
              <p:spPr>
                <a:xfrm>
                  <a:off x="6797477" y="2726478"/>
                  <a:ext cx="1079505" cy="290509"/>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501" name="Straight Arrow Connector 500">
                  <a:extLst>
                    <a:ext uri="{FF2B5EF4-FFF2-40B4-BE49-F238E27FC236}">
                      <a16:creationId xmlns:a16="http://schemas.microsoft.com/office/drawing/2014/main" id="{ED03CFB9-1127-2AF1-6033-976F42EEC863}"/>
                    </a:ext>
                  </a:extLst>
                </p:cNvPr>
                <p:cNvCxnSpPr>
                  <a:cxnSpLocks/>
                  <a:stCxn id="495" idx="4"/>
                </p:cNvCxnSpPr>
                <p:nvPr/>
              </p:nvCxnSpPr>
              <p:spPr>
                <a:xfrm flipH="1">
                  <a:off x="3865260" y="2726478"/>
                  <a:ext cx="3784" cy="290183"/>
                </a:xfrm>
                <a:prstGeom prst="straightConnector1">
                  <a:avLst/>
                </a:prstGeom>
                <a:ln w="12700">
                  <a:solidFill>
                    <a:srgbClr val="0070C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502" name="Oval 501">
                  <a:extLst>
                    <a:ext uri="{FF2B5EF4-FFF2-40B4-BE49-F238E27FC236}">
                      <a16:creationId xmlns:a16="http://schemas.microsoft.com/office/drawing/2014/main" id="{05D5DD76-992A-8CE3-E7BE-389523D216DA}"/>
                    </a:ext>
                  </a:extLst>
                </p:cNvPr>
                <p:cNvSpPr/>
                <p:nvPr/>
              </p:nvSpPr>
              <p:spPr>
                <a:xfrm>
                  <a:off x="3305444" y="3488739"/>
                  <a:ext cx="148275" cy="145255"/>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3" name="Oval 502">
                  <a:extLst>
                    <a:ext uri="{FF2B5EF4-FFF2-40B4-BE49-F238E27FC236}">
                      <a16:creationId xmlns:a16="http://schemas.microsoft.com/office/drawing/2014/main" id="{0E7D4549-56D0-AAF8-1D60-49137D86DE7B}"/>
                    </a:ext>
                  </a:extLst>
                </p:cNvPr>
                <p:cNvSpPr/>
                <p:nvPr/>
              </p:nvSpPr>
              <p:spPr>
                <a:xfrm>
                  <a:off x="4285927" y="3488739"/>
                  <a:ext cx="148275" cy="145255"/>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04" name="Straight Arrow Connector 503">
                  <a:extLst>
                    <a:ext uri="{FF2B5EF4-FFF2-40B4-BE49-F238E27FC236}">
                      <a16:creationId xmlns:a16="http://schemas.microsoft.com/office/drawing/2014/main" id="{0CCC560E-AFE3-27A2-3335-8C70DD005B21}"/>
                    </a:ext>
                  </a:extLst>
                </p:cNvPr>
                <p:cNvCxnSpPr>
                  <a:cxnSpLocks/>
                  <a:endCxn id="503" idx="1"/>
                </p:cNvCxnSpPr>
                <p:nvPr/>
              </p:nvCxnSpPr>
              <p:spPr>
                <a:xfrm>
                  <a:off x="3865260" y="3307497"/>
                  <a:ext cx="442382" cy="202514"/>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505" name="Straight Arrow Connector 504">
                  <a:extLst>
                    <a:ext uri="{FF2B5EF4-FFF2-40B4-BE49-F238E27FC236}">
                      <a16:creationId xmlns:a16="http://schemas.microsoft.com/office/drawing/2014/main" id="{446DCAD6-0F52-F4BA-121C-AD2AEADC0906}"/>
                    </a:ext>
                  </a:extLst>
                </p:cNvPr>
                <p:cNvCxnSpPr>
                  <a:cxnSpLocks/>
                  <a:endCxn id="502" idx="7"/>
                </p:cNvCxnSpPr>
                <p:nvPr/>
              </p:nvCxnSpPr>
              <p:spPr>
                <a:xfrm flipH="1">
                  <a:off x="3432005" y="3307497"/>
                  <a:ext cx="433255" cy="202514"/>
                </a:xfrm>
                <a:prstGeom prst="straightConnector1">
                  <a:avLst/>
                </a:prstGeom>
                <a:ln w="12700">
                  <a:solidFill>
                    <a:srgbClr val="0070C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506" name="Straight Arrow Connector 505">
                  <a:extLst>
                    <a:ext uri="{FF2B5EF4-FFF2-40B4-BE49-F238E27FC236}">
                      <a16:creationId xmlns:a16="http://schemas.microsoft.com/office/drawing/2014/main" id="{80F9BE8C-A3D4-9BCF-8BD0-FDEBE22AD09A}"/>
                    </a:ext>
                  </a:extLst>
                </p:cNvPr>
                <p:cNvCxnSpPr>
                  <a:cxnSpLocks/>
                  <a:stCxn id="503" idx="4"/>
                </p:cNvCxnSpPr>
                <p:nvPr/>
              </p:nvCxnSpPr>
              <p:spPr>
                <a:xfrm flipH="1">
                  <a:off x="4161810" y="3633994"/>
                  <a:ext cx="198255" cy="290836"/>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507" name="Straight Arrow Connector 506">
                  <a:extLst>
                    <a:ext uri="{FF2B5EF4-FFF2-40B4-BE49-F238E27FC236}">
                      <a16:creationId xmlns:a16="http://schemas.microsoft.com/office/drawing/2014/main" id="{A0EE2432-EF45-D9D2-1AB2-CBC739D5DA9F}"/>
                    </a:ext>
                  </a:extLst>
                </p:cNvPr>
                <p:cNvCxnSpPr>
                  <a:cxnSpLocks/>
                  <a:stCxn id="503" idx="4"/>
                </p:cNvCxnSpPr>
                <p:nvPr/>
              </p:nvCxnSpPr>
              <p:spPr>
                <a:xfrm>
                  <a:off x="4360065" y="3633994"/>
                  <a:ext cx="217796" cy="290836"/>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508" name="Straight Arrow Connector 507">
                  <a:extLst>
                    <a:ext uri="{FF2B5EF4-FFF2-40B4-BE49-F238E27FC236}">
                      <a16:creationId xmlns:a16="http://schemas.microsoft.com/office/drawing/2014/main" id="{3F0CC3EA-17F6-83F7-CC97-FE4A486066D4}"/>
                    </a:ext>
                  </a:extLst>
                </p:cNvPr>
                <p:cNvCxnSpPr>
                  <a:cxnSpLocks/>
                  <a:stCxn id="502" idx="4"/>
                </p:cNvCxnSpPr>
                <p:nvPr/>
              </p:nvCxnSpPr>
              <p:spPr>
                <a:xfrm>
                  <a:off x="3379581" y="3633994"/>
                  <a:ext cx="3784" cy="290183"/>
                </a:xfrm>
                <a:prstGeom prst="straightConnector1">
                  <a:avLst/>
                </a:prstGeom>
                <a:ln w="12700">
                  <a:solidFill>
                    <a:srgbClr val="0070C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509" name="Oval 508">
                  <a:extLst>
                    <a:ext uri="{FF2B5EF4-FFF2-40B4-BE49-F238E27FC236}">
                      <a16:creationId xmlns:a16="http://schemas.microsoft.com/office/drawing/2014/main" id="{59D92DF4-46E4-0D3B-8495-2BCAED787EDE}"/>
                    </a:ext>
                  </a:extLst>
                </p:cNvPr>
                <p:cNvSpPr/>
                <p:nvPr/>
              </p:nvSpPr>
              <p:spPr>
                <a:xfrm>
                  <a:off x="5244589" y="3488739"/>
                  <a:ext cx="148275" cy="145255"/>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10" name="Straight Arrow Connector 509">
                  <a:extLst>
                    <a:ext uri="{FF2B5EF4-FFF2-40B4-BE49-F238E27FC236}">
                      <a16:creationId xmlns:a16="http://schemas.microsoft.com/office/drawing/2014/main" id="{FB144310-70E3-27B1-3BC0-3DE500105E77}"/>
                    </a:ext>
                  </a:extLst>
                </p:cNvPr>
                <p:cNvCxnSpPr>
                  <a:cxnSpLocks/>
                  <a:endCxn id="509" idx="7"/>
                </p:cNvCxnSpPr>
                <p:nvPr/>
              </p:nvCxnSpPr>
              <p:spPr>
                <a:xfrm flipH="1">
                  <a:off x="5371150" y="3307497"/>
                  <a:ext cx="433255" cy="202514"/>
                </a:xfrm>
                <a:prstGeom prst="straightConnector1">
                  <a:avLst/>
                </a:prstGeom>
                <a:ln w="12700">
                  <a:solidFill>
                    <a:srgbClr val="0070C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511" name="Straight Arrow Connector 510">
                  <a:extLst>
                    <a:ext uri="{FF2B5EF4-FFF2-40B4-BE49-F238E27FC236}">
                      <a16:creationId xmlns:a16="http://schemas.microsoft.com/office/drawing/2014/main" id="{C04D5E86-8ACC-D5CE-3577-F90B7A644C81}"/>
                    </a:ext>
                  </a:extLst>
                </p:cNvPr>
                <p:cNvCxnSpPr>
                  <a:cxnSpLocks/>
                  <a:stCxn id="509" idx="4"/>
                </p:cNvCxnSpPr>
                <p:nvPr/>
              </p:nvCxnSpPr>
              <p:spPr>
                <a:xfrm>
                  <a:off x="5318726" y="3633994"/>
                  <a:ext cx="3784" cy="290183"/>
                </a:xfrm>
                <a:prstGeom prst="straightConnector1">
                  <a:avLst/>
                </a:prstGeom>
                <a:ln w="12700">
                  <a:solidFill>
                    <a:srgbClr val="0070C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512" name="Oval 511">
                  <a:extLst>
                    <a:ext uri="{FF2B5EF4-FFF2-40B4-BE49-F238E27FC236}">
                      <a16:creationId xmlns:a16="http://schemas.microsoft.com/office/drawing/2014/main" id="{1852C573-BC66-FF7E-D38C-0E5E4F75F51F}"/>
                    </a:ext>
                  </a:extLst>
                </p:cNvPr>
                <p:cNvSpPr/>
                <p:nvPr/>
              </p:nvSpPr>
              <p:spPr>
                <a:xfrm>
                  <a:off x="6287641" y="3488739"/>
                  <a:ext cx="148275" cy="145255"/>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13" name="Straight Arrow Connector 512">
                  <a:extLst>
                    <a:ext uri="{FF2B5EF4-FFF2-40B4-BE49-F238E27FC236}">
                      <a16:creationId xmlns:a16="http://schemas.microsoft.com/office/drawing/2014/main" id="{AC4F9229-9438-6EA5-3893-6B83B4B29BC3}"/>
                    </a:ext>
                  </a:extLst>
                </p:cNvPr>
                <p:cNvCxnSpPr>
                  <a:cxnSpLocks/>
                  <a:endCxn id="512" idx="1"/>
                </p:cNvCxnSpPr>
                <p:nvPr/>
              </p:nvCxnSpPr>
              <p:spPr>
                <a:xfrm>
                  <a:off x="5866973" y="3307824"/>
                  <a:ext cx="442382" cy="202188"/>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514" name="Straight Arrow Connector 513">
                  <a:extLst>
                    <a:ext uri="{FF2B5EF4-FFF2-40B4-BE49-F238E27FC236}">
                      <a16:creationId xmlns:a16="http://schemas.microsoft.com/office/drawing/2014/main" id="{AD9B5D72-69C5-6F09-546D-1B3DCE68921F}"/>
                    </a:ext>
                  </a:extLst>
                </p:cNvPr>
                <p:cNvCxnSpPr>
                  <a:cxnSpLocks/>
                  <a:stCxn id="512" idx="3"/>
                </p:cNvCxnSpPr>
                <p:nvPr/>
              </p:nvCxnSpPr>
              <p:spPr>
                <a:xfrm flipH="1">
                  <a:off x="6026021" y="3612722"/>
                  <a:ext cx="283334" cy="312108"/>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515" name="Straight Arrow Connector 514">
                  <a:extLst>
                    <a:ext uri="{FF2B5EF4-FFF2-40B4-BE49-F238E27FC236}">
                      <a16:creationId xmlns:a16="http://schemas.microsoft.com/office/drawing/2014/main" id="{B8DA2713-4D2E-EB55-C7F9-3C34A0BEAAF4}"/>
                    </a:ext>
                  </a:extLst>
                </p:cNvPr>
                <p:cNvCxnSpPr>
                  <a:cxnSpLocks/>
                  <a:stCxn id="512" idx="5"/>
                </p:cNvCxnSpPr>
                <p:nvPr/>
              </p:nvCxnSpPr>
              <p:spPr>
                <a:xfrm>
                  <a:off x="6414202" y="3612722"/>
                  <a:ext cx="69122" cy="312108"/>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516" name="Oval 515">
                  <a:extLst>
                    <a:ext uri="{FF2B5EF4-FFF2-40B4-BE49-F238E27FC236}">
                      <a16:creationId xmlns:a16="http://schemas.microsoft.com/office/drawing/2014/main" id="{A4F944B8-E936-CE9C-177D-A60344C0A2A3}"/>
                    </a:ext>
                  </a:extLst>
                </p:cNvPr>
                <p:cNvSpPr/>
                <p:nvPr/>
              </p:nvSpPr>
              <p:spPr>
                <a:xfrm>
                  <a:off x="7288498" y="3488413"/>
                  <a:ext cx="148275" cy="145255"/>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17" name="Straight Arrow Connector 516">
                  <a:extLst>
                    <a:ext uri="{FF2B5EF4-FFF2-40B4-BE49-F238E27FC236}">
                      <a16:creationId xmlns:a16="http://schemas.microsoft.com/office/drawing/2014/main" id="{11A5F59A-21AD-BB77-0FEA-4FDFFA99F61B}"/>
                    </a:ext>
                  </a:extLst>
                </p:cNvPr>
                <p:cNvCxnSpPr>
                  <a:cxnSpLocks/>
                  <a:endCxn id="516" idx="7"/>
                </p:cNvCxnSpPr>
                <p:nvPr/>
              </p:nvCxnSpPr>
              <p:spPr>
                <a:xfrm flipH="1">
                  <a:off x="7415058" y="3321673"/>
                  <a:ext cx="461923" cy="188012"/>
                </a:xfrm>
                <a:prstGeom prst="straightConnector1">
                  <a:avLst/>
                </a:prstGeom>
                <a:ln w="12700">
                  <a:solidFill>
                    <a:srgbClr val="0070C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518" name="Straight Arrow Connector 517">
                  <a:extLst>
                    <a:ext uri="{FF2B5EF4-FFF2-40B4-BE49-F238E27FC236}">
                      <a16:creationId xmlns:a16="http://schemas.microsoft.com/office/drawing/2014/main" id="{CBFF7872-5E1A-DF7A-522B-E346B58150EA}"/>
                    </a:ext>
                  </a:extLst>
                </p:cNvPr>
                <p:cNvCxnSpPr>
                  <a:cxnSpLocks/>
                  <a:stCxn id="516" idx="4"/>
                </p:cNvCxnSpPr>
                <p:nvPr/>
              </p:nvCxnSpPr>
              <p:spPr>
                <a:xfrm flipH="1">
                  <a:off x="7164380" y="3633667"/>
                  <a:ext cx="198255" cy="290836"/>
                </a:xfrm>
                <a:prstGeom prst="straightConnector1">
                  <a:avLst/>
                </a:prstGeom>
                <a:ln w="12700">
                  <a:solidFill>
                    <a:srgbClr val="0070C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519" name="Straight Arrow Connector 518">
                  <a:extLst>
                    <a:ext uri="{FF2B5EF4-FFF2-40B4-BE49-F238E27FC236}">
                      <a16:creationId xmlns:a16="http://schemas.microsoft.com/office/drawing/2014/main" id="{B1CBA945-2175-1E81-1896-74F26563D42E}"/>
                    </a:ext>
                  </a:extLst>
                </p:cNvPr>
                <p:cNvCxnSpPr>
                  <a:cxnSpLocks/>
                  <a:stCxn id="516" idx="4"/>
                  <a:endCxn id="532" idx="7"/>
                </p:cNvCxnSpPr>
                <p:nvPr/>
              </p:nvCxnSpPr>
              <p:spPr>
                <a:xfrm>
                  <a:off x="7362636" y="3633668"/>
                  <a:ext cx="270044" cy="280543"/>
                </a:xfrm>
                <a:prstGeom prst="straightConnector1">
                  <a:avLst/>
                </a:prstGeom>
                <a:ln w="12700">
                  <a:solidFill>
                    <a:srgbClr val="0070C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520" name="Oval 519">
                  <a:extLst>
                    <a:ext uri="{FF2B5EF4-FFF2-40B4-BE49-F238E27FC236}">
                      <a16:creationId xmlns:a16="http://schemas.microsoft.com/office/drawing/2014/main" id="{447E7144-4C01-59CB-AF2B-7F3DB55C9CC7}"/>
                    </a:ext>
                  </a:extLst>
                </p:cNvPr>
                <p:cNvSpPr/>
                <p:nvPr/>
              </p:nvSpPr>
              <p:spPr>
                <a:xfrm>
                  <a:off x="8343012" y="3488739"/>
                  <a:ext cx="148275" cy="145255"/>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21" name="Straight Arrow Connector 520">
                  <a:extLst>
                    <a:ext uri="{FF2B5EF4-FFF2-40B4-BE49-F238E27FC236}">
                      <a16:creationId xmlns:a16="http://schemas.microsoft.com/office/drawing/2014/main" id="{8723558F-891F-1F01-F290-52710244E271}"/>
                    </a:ext>
                  </a:extLst>
                </p:cNvPr>
                <p:cNvCxnSpPr>
                  <a:cxnSpLocks/>
                  <a:endCxn id="520" idx="1"/>
                </p:cNvCxnSpPr>
                <p:nvPr/>
              </p:nvCxnSpPr>
              <p:spPr>
                <a:xfrm>
                  <a:off x="7876981" y="3321673"/>
                  <a:ext cx="487745" cy="188338"/>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522" name="Straight Arrow Connector 521">
                  <a:extLst>
                    <a:ext uri="{FF2B5EF4-FFF2-40B4-BE49-F238E27FC236}">
                      <a16:creationId xmlns:a16="http://schemas.microsoft.com/office/drawing/2014/main" id="{C050AC9C-D165-DA90-719F-B6A7F33297A8}"/>
                    </a:ext>
                  </a:extLst>
                </p:cNvPr>
                <p:cNvCxnSpPr>
                  <a:cxnSpLocks/>
                  <a:stCxn id="520" idx="4"/>
                </p:cNvCxnSpPr>
                <p:nvPr/>
              </p:nvCxnSpPr>
              <p:spPr>
                <a:xfrm>
                  <a:off x="8417150" y="3633994"/>
                  <a:ext cx="3784" cy="290183"/>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523" name="Picture 522">
                  <a:extLst>
                    <a:ext uri="{FF2B5EF4-FFF2-40B4-BE49-F238E27FC236}">
                      <a16:creationId xmlns:a16="http://schemas.microsoft.com/office/drawing/2014/main" id="{7645A805-9B49-C255-F760-A475BC1E50D2}"/>
                    </a:ext>
                  </a:extLst>
                </p:cNvPr>
                <p:cNvPicPr>
                  <a:picLocks noChangeAspect="1"/>
                </p:cNvPicPr>
                <p:nvPr/>
              </p:nvPicPr>
              <p:blipFill>
                <a:blip r:embed="rId3"/>
                <a:stretch>
                  <a:fillRect/>
                </a:stretch>
              </p:blipFill>
              <p:spPr>
                <a:xfrm rot="1659564">
                  <a:off x="3746555" y="3017870"/>
                  <a:ext cx="351768" cy="409636"/>
                </a:xfrm>
                <a:prstGeom prst="rect">
                  <a:avLst/>
                </a:prstGeom>
              </p:spPr>
            </p:pic>
            <p:pic>
              <p:nvPicPr>
                <p:cNvPr id="524" name="Picture 523">
                  <a:extLst>
                    <a:ext uri="{FF2B5EF4-FFF2-40B4-BE49-F238E27FC236}">
                      <a16:creationId xmlns:a16="http://schemas.microsoft.com/office/drawing/2014/main" id="{21053007-7FE9-3A7E-E66D-B0C240265463}"/>
                    </a:ext>
                  </a:extLst>
                </p:cNvPr>
                <p:cNvPicPr>
                  <a:picLocks noChangeAspect="1"/>
                </p:cNvPicPr>
                <p:nvPr/>
              </p:nvPicPr>
              <p:blipFill>
                <a:blip r:embed="rId3"/>
                <a:stretch>
                  <a:fillRect/>
                </a:stretch>
              </p:blipFill>
              <p:spPr>
                <a:xfrm rot="1659564">
                  <a:off x="5732524" y="3057193"/>
                  <a:ext cx="351768" cy="409636"/>
                </a:xfrm>
                <a:prstGeom prst="rect">
                  <a:avLst/>
                </a:prstGeom>
              </p:spPr>
            </p:pic>
            <p:pic>
              <p:nvPicPr>
                <p:cNvPr id="525" name="Picture 524">
                  <a:extLst>
                    <a:ext uri="{FF2B5EF4-FFF2-40B4-BE49-F238E27FC236}">
                      <a16:creationId xmlns:a16="http://schemas.microsoft.com/office/drawing/2014/main" id="{45F5F007-5220-09B8-B969-E998A9E5D52C}"/>
                    </a:ext>
                  </a:extLst>
                </p:cNvPr>
                <p:cNvPicPr>
                  <a:picLocks noChangeAspect="1"/>
                </p:cNvPicPr>
                <p:nvPr/>
              </p:nvPicPr>
              <p:blipFill>
                <a:blip r:embed="rId3"/>
                <a:stretch>
                  <a:fillRect/>
                </a:stretch>
              </p:blipFill>
              <p:spPr>
                <a:xfrm rot="1659564">
                  <a:off x="3287442" y="3899459"/>
                  <a:ext cx="351768" cy="409636"/>
                </a:xfrm>
                <a:prstGeom prst="rect">
                  <a:avLst/>
                </a:prstGeom>
              </p:spPr>
            </p:pic>
            <p:pic>
              <p:nvPicPr>
                <p:cNvPr id="526" name="Picture 525">
                  <a:extLst>
                    <a:ext uri="{FF2B5EF4-FFF2-40B4-BE49-F238E27FC236}">
                      <a16:creationId xmlns:a16="http://schemas.microsoft.com/office/drawing/2014/main" id="{AE5C0231-8613-3A52-766C-043399837CBA}"/>
                    </a:ext>
                  </a:extLst>
                </p:cNvPr>
                <p:cNvPicPr>
                  <a:picLocks noChangeAspect="1"/>
                </p:cNvPicPr>
                <p:nvPr/>
              </p:nvPicPr>
              <p:blipFill>
                <a:blip r:embed="rId3"/>
                <a:stretch>
                  <a:fillRect/>
                </a:stretch>
              </p:blipFill>
              <p:spPr>
                <a:xfrm rot="1659564">
                  <a:off x="3946883" y="3923486"/>
                  <a:ext cx="351768" cy="409636"/>
                </a:xfrm>
                <a:prstGeom prst="rect">
                  <a:avLst/>
                </a:prstGeom>
              </p:spPr>
            </p:pic>
            <p:pic>
              <p:nvPicPr>
                <p:cNvPr id="527" name="Picture 526">
                  <a:extLst>
                    <a:ext uri="{FF2B5EF4-FFF2-40B4-BE49-F238E27FC236}">
                      <a16:creationId xmlns:a16="http://schemas.microsoft.com/office/drawing/2014/main" id="{FAB78793-3BA5-8E35-D101-6E60AC0C6220}"/>
                    </a:ext>
                  </a:extLst>
                </p:cNvPr>
                <p:cNvPicPr>
                  <a:picLocks noChangeAspect="1"/>
                </p:cNvPicPr>
                <p:nvPr/>
              </p:nvPicPr>
              <p:blipFill>
                <a:blip r:embed="rId3"/>
                <a:stretch>
                  <a:fillRect/>
                </a:stretch>
              </p:blipFill>
              <p:spPr>
                <a:xfrm rot="1659564">
                  <a:off x="5192659" y="3922200"/>
                  <a:ext cx="351768" cy="409636"/>
                </a:xfrm>
                <a:prstGeom prst="rect">
                  <a:avLst/>
                </a:prstGeom>
              </p:spPr>
            </p:pic>
            <p:pic>
              <p:nvPicPr>
                <p:cNvPr id="528" name="Picture 527">
                  <a:extLst>
                    <a:ext uri="{FF2B5EF4-FFF2-40B4-BE49-F238E27FC236}">
                      <a16:creationId xmlns:a16="http://schemas.microsoft.com/office/drawing/2014/main" id="{AEA3DC15-99CA-CB4F-A659-5CB3FA674E01}"/>
                    </a:ext>
                  </a:extLst>
                </p:cNvPr>
                <p:cNvPicPr>
                  <a:picLocks noChangeAspect="1"/>
                </p:cNvPicPr>
                <p:nvPr/>
              </p:nvPicPr>
              <p:blipFill>
                <a:blip r:embed="rId3"/>
                <a:stretch>
                  <a:fillRect/>
                </a:stretch>
              </p:blipFill>
              <p:spPr>
                <a:xfrm rot="1659564">
                  <a:off x="7027594" y="3923486"/>
                  <a:ext cx="351768" cy="409636"/>
                </a:xfrm>
                <a:prstGeom prst="rect">
                  <a:avLst/>
                </a:prstGeom>
              </p:spPr>
            </p:pic>
            <p:sp>
              <p:nvSpPr>
                <p:cNvPr id="529" name="Oval 528">
                  <a:extLst>
                    <a:ext uri="{FF2B5EF4-FFF2-40B4-BE49-F238E27FC236}">
                      <a16:creationId xmlns:a16="http://schemas.microsoft.com/office/drawing/2014/main" id="{01DA1023-D3B1-50AA-1C02-E2DF518426D1}"/>
                    </a:ext>
                  </a:extLst>
                </p:cNvPr>
                <p:cNvSpPr/>
                <p:nvPr/>
              </p:nvSpPr>
              <p:spPr>
                <a:xfrm rot="17161065">
                  <a:off x="4423838" y="3892317"/>
                  <a:ext cx="462358" cy="471972"/>
                </a:xfrm>
                <a:prstGeom prst="ellipse">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0" name="Oval 529">
                  <a:extLst>
                    <a:ext uri="{FF2B5EF4-FFF2-40B4-BE49-F238E27FC236}">
                      <a16:creationId xmlns:a16="http://schemas.microsoft.com/office/drawing/2014/main" id="{34984323-7B4B-0E21-886E-7535BCA7445B}"/>
                    </a:ext>
                  </a:extLst>
                </p:cNvPr>
                <p:cNvSpPr/>
                <p:nvPr/>
              </p:nvSpPr>
              <p:spPr>
                <a:xfrm rot="17161065">
                  <a:off x="6341494" y="3881391"/>
                  <a:ext cx="462358" cy="471972"/>
                </a:xfrm>
                <a:prstGeom prst="ellipse">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31" name="Picture 530">
                  <a:extLst>
                    <a:ext uri="{FF2B5EF4-FFF2-40B4-BE49-F238E27FC236}">
                      <a16:creationId xmlns:a16="http://schemas.microsoft.com/office/drawing/2014/main" id="{08562DB1-F9AF-3B99-6D59-FDB858ED1F93}"/>
                    </a:ext>
                  </a:extLst>
                </p:cNvPr>
                <p:cNvPicPr>
                  <a:picLocks noChangeAspect="1"/>
                </p:cNvPicPr>
                <p:nvPr/>
              </p:nvPicPr>
              <p:blipFill>
                <a:blip r:embed="rId3"/>
                <a:stretch>
                  <a:fillRect/>
                </a:stretch>
              </p:blipFill>
              <p:spPr>
                <a:xfrm rot="1659564">
                  <a:off x="5869406" y="3922200"/>
                  <a:ext cx="351768" cy="409636"/>
                </a:xfrm>
                <a:prstGeom prst="rect">
                  <a:avLst/>
                </a:prstGeom>
              </p:spPr>
            </p:pic>
            <p:sp>
              <p:nvSpPr>
                <p:cNvPr id="532" name="Oval 531">
                  <a:extLst>
                    <a:ext uri="{FF2B5EF4-FFF2-40B4-BE49-F238E27FC236}">
                      <a16:creationId xmlns:a16="http://schemas.microsoft.com/office/drawing/2014/main" id="{C486866D-3D2F-370E-849E-EA9AA63C5018}"/>
                    </a:ext>
                  </a:extLst>
                </p:cNvPr>
                <p:cNvSpPr/>
                <p:nvPr/>
              </p:nvSpPr>
              <p:spPr>
                <a:xfrm rot="17161065">
                  <a:off x="7516783" y="3881391"/>
                  <a:ext cx="462358" cy="471972"/>
                </a:xfrm>
                <a:prstGeom prst="ellipse">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3" name="Oval 532">
                  <a:extLst>
                    <a:ext uri="{FF2B5EF4-FFF2-40B4-BE49-F238E27FC236}">
                      <a16:creationId xmlns:a16="http://schemas.microsoft.com/office/drawing/2014/main" id="{2A648964-C8DE-43CF-9FE6-3DF17A6925E3}"/>
                    </a:ext>
                  </a:extLst>
                </p:cNvPr>
                <p:cNvSpPr/>
                <p:nvPr/>
              </p:nvSpPr>
              <p:spPr>
                <a:xfrm rot="17161065">
                  <a:off x="7645802" y="3050622"/>
                  <a:ext cx="462358" cy="471972"/>
                </a:xfrm>
                <a:prstGeom prst="ellipse">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34" name="Picture 533">
                  <a:extLst>
                    <a:ext uri="{FF2B5EF4-FFF2-40B4-BE49-F238E27FC236}">
                      <a16:creationId xmlns:a16="http://schemas.microsoft.com/office/drawing/2014/main" id="{07C7A380-572C-5A61-5F30-B9477A85525F}"/>
                    </a:ext>
                  </a:extLst>
                </p:cNvPr>
                <p:cNvPicPr>
                  <a:picLocks noChangeAspect="1"/>
                </p:cNvPicPr>
                <p:nvPr/>
              </p:nvPicPr>
              <p:blipFill>
                <a:blip r:embed="rId5"/>
                <a:stretch>
                  <a:fillRect/>
                </a:stretch>
              </p:blipFill>
              <p:spPr>
                <a:xfrm>
                  <a:off x="7936225" y="3664982"/>
                  <a:ext cx="767764" cy="717216"/>
                </a:xfrm>
                <a:prstGeom prst="rect">
                  <a:avLst/>
                </a:prstGeom>
              </p:spPr>
            </p:pic>
          </p:grpSp>
        </p:grpSp>
        <p:grpSp>
          <p:nvGrpSpPr>
            <p:cNvPr id="409" name="Group 408">
              <a:extLst>
                <a:ext uri="{FF2B5EF4-FFF2-40B4-BE49-F238E27FC236}">
                  <a16:creationId xmlns:a16="http://schemas.microsoft.com/office/drawing/2014/main" id="{28D83844-4A14-132B-D8F2-22AFDD940322}"/>
                </a:ext>
              </a:extLst>
            </p:cNvPr>
            <p:cNvGrpSpPr/>
            <p:nvPr/>
          </p:nvGrpSpPr>
          <p:grpSpPr>
            <a:xfrm>
              <a:off x="3073714" y="3973980"/>
              <a:ext cx="5047139" cy="2822260"/>
              <a:chOff x="3073714" y="3973980"/>
              <a:chExt cx="5047139" cy="2822260"/>
            </a:xfrm>
          </p:grpSpPr>
          <p:pic>
            <p:nvPicPr>
              <p:cNvPr id="410" name="Picture 409" descr="RacingSubTree.png">
                <a:extLst>
                  <a:ext uri="{FF2B5EF4-FFF2-40B4-BE49-F238E27FC236}">
                    <a16:creationId xmlns:a16="http://schemas.microsoft.com/office/drawing/2014/main" id="{7D160A8E-3DC5-7B01-17C8-85502192A66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73714" y="3973980"/>
                <a:ext cx="5047139" cy="2822260"/>
              </a:xfrm>
              <a:prstGeom prst="rect">
                <a:avLst/>
              </a:prstGeom>
            </p:spPr>
          </p:pic>
          <p:sp>
            <p:nvSpPr>
              <p:cNvPr id="411" name="Oval 410">
                <a:extLst>
                  <a:ext uri="{FF2B5EF4-FFF2-40B4-BE49-F238E27FC236}">
                    <a16:creationId xmlns:a16="http://schemas.microsoft.com/office/drawing/2014/main" id="{5C3B636C-B39E-38F1-081C-62C630A671D6}"/>
                  </a:ext>
                </a:extLst>
              </p:cNvPr>
              <p:cNvSpPr/>
              <p:nvPr/>
            </p:nvSpPr>
            <p:spPr>
              <a:xfrm>
                <a:off x="3224430" y="4590864"/>
                <a:ext cx="148275" cy="145255"/>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2" name="Oval 411">
                <a:extLst>
                  <a:ext uri="{FF2B5EF4-FFF2-40B4-BE49-F238E27FC236}">
                    <a16:creationId xmlns:a16="http://schemas.microsoft.com/office/drawing/2014/main" id="{52328B36-252C-DB05-43BF-75D010FBB75E}"/>
                  </a:ext>
                </a:extLst>
              </p:cNvPr>
              <p:cNvSpPr/>
              <p:nvPr/>
            </p:nvSpPr>
            <p:spPr>
              <a:xfrm>
                <a:off x="3475631" y="4590863"/>
                <a:ext cx="148275" cy="145255"/>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3" name="Oval 412">
                <a:extLst>
                  <a:ext uri="{FF2B5EF4-FFF2-40B4-BE49-F238E27FC236}">
                    <a16:creationId xmlns:a16="http://schemas.microsoft.com/office/drawing/2014/main" id="{093C31AB-0E75-C109-76C3-93DBCA82B935}"/>
                  </a:ext>
                </a:extLst>
              </p:cNvPr>
              <p:cNvSpPr/>
              <p:nvPr/>
            </p:nvSpPr>
            <p:spPr>
              <a:xfrm>
                <a:off x="3823089" y="4590864"/>
                <a:ext cx="148275" cy="145255"/>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4" name="Oval 413">
                <a:extLst>
                  <a:ext uri="{FF2B5EF4-FFF2-40B4-BE49-F238E27FC236}">
                    <a16:creationId xmlns:a16="http://schemas.microsoft.com/office/drawing/2014/main" id="{C2B2C44F-6220-A5E8-06EB-BA2D493D85AC}"/>
                  </a:ext>
                </a:extLst>
              </p:cNvPr>
              <p:cNvSpPr/>
              <p:nvPr/>
            </p:nvSpPr>
            <p:spPr>
              <a:xfrm>
                <a:off x="4074290" y="4590863"/>
                <a:ext cx="148275" cy="145255"/>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5" name="Oval 414">
                <a:extLst>
                  <a:ext uri="{FF2B5EF4-FFF2-40B4-BE49-F238E27FC236}">
                    <a16:creationId xmlns:a16="http://schemas.microsoft.com/office/drawing/2014/main" id="{5557748E-F529-B982-EA8D-4120249551EF}"/>
                  </a:ext>
                </a:extLst>
              </p:cNvPr>
              <p:cNvSpPr/>
              <p:nvPr/>
            </p:nvSpPr>
            <p:spPr>
              <a:xfrm>
                <a:off x="4421748" y="4579368"/>
                <a:ext cx="148275" cy="145255"/>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6" name="Oval 415">
                <a:extLst>
                  <a:ext uri="{FF2B5EF4-FFF2-40B4-BE49-F238E27FC236}">
                    <a16:creationId xmlns:a16="http://schemas.microsoft.com/office/drawing/2014/main" id="{A0F83509-50A0-0E59-1318-F993060CC050}"/>
                  </a:ext>
                </a:extLst>
              </p:cNvPr>
              <p:cNvSpPr/>
              <p:nvPr/>
            </p:nvSpPr>
            <p:spPr>
              <a:xfrm>
                <a:off x="4672949" y="4579367"/>
                <a:ext cx="148275" cy="145255"/>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7" name="Oval 416">
                <a:extLst>
                  <a:ext uri="{FF2B5EF4-FFF2-40B4-BE49-F238E27FC236}">
                    <a16:creationId xmlns:a16="http://schemas.microsoft.com/office/drawing/2014/main" id="{14805252-7B23-78D9-01A6-48AB230EC983}"/>
                  </a:ext>
                </a:extLst>
              </p:cNvPr>
              <p:cNvSpPr/>
              <p:nvPr/>
            </p:nvSpPr>
            <p:spPr>
              <a:xfrm>
                <a:off x="5092957" y="4587449"/>
                <a:ext cx="148275" cy="145255"/>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8" name="Oval 417">
                <a:extLst>
                  <a:ext uri="{FF2B5EF4-FFF2-40B4-BE49-F238E27FC236}">
                    <a16:creationId xmlns:a16="http://schemas.microsoft.com/office/drawing/2014/main" id="{3D7FA0C6-F7D3-89B3-E975-A86C76C738F4}"/>
                  </a:ext>
                </a:extLst>
              </p:cNvPr>
              <p:cNvSpPr/>
              <p:nvPr/>
            </p:nvSpPr>
            <p:spPr>
              <a:xfrm>
                <a:off x="5344158" y="4587448"/>
                <a:ext cx="148275" cy="145255"/>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9" name="Oval 418">
                <a:extLst>
                  <a:ext uri="{FF2B5EF4-FFF2-40B4-BE49-F238E27FC236}">
                    <a16:creationId xmlns:a16="http://schemas.microsoft.com/office/drawing/2014/main" id="{79F51BEA-A3F2-6E7D-395E-8F50C07B3119}"/>
                  </a:ext>
                </a:extLst>
              </p:cNvPr>
              <p:cNvSpPr/>
              <p:nvPr/>
            </p:nvSpPr>
            <p:spPr>
              <a:xfrm>
                <a:off x="5759796" y="4582897"/>
                <a:ext cx="148275" cy="145255"/>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0" name="Oval 419">
                <a:extLst>
                  <a:ext uri="{FF2B5EF4-FFF2-40B4-BE49-F238E27FC236}">
                    <a16:creationId xmlns:a16="http://schemas.microsoft.com/office/drawing/2014/main" id="{1392890C-6D87-1E38-2C2A-D58EDCA4C044}"/>
                  </a:ext>
                </a:extLst>
              </p:cNvPr>
              <p:cNvSpPr/>
              <p:nvPr/>
            </p:nvSpPr>
            <p:spPr>
              <a:xfrm>
                <a:off x="6010997" y="4582896"/>
                <a:ext cx="148275" cy="145255"/>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1" name="Oval 420">
                <a:extLst>
                  <a:ext uri="{FF2B5EF4-FFF2-40B4-BE49-F238E27FC236}">
                    <a16:creationId xmlns:a16="http://schemas.microsoft.com/office/drawing/2014/main" id="{087A4DDD-541D-41F9-7163-761CCB871E04}"/>
                  </a:ext>
                </a:extLst>
              </p:cNvPr>
              <p:cNvSpPr/>
              <p:nvPr/>
            </p:nvSpPr>
            <p:spPr>
              <a:xfrm>
                <a:off x="6363784" y="4579368"/>
                <a:ext cx="148275" cy="145255"/>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2" name="Oval 421">
                <a:extLst>
                  <a:ext uri="{FF2B5EF4-FFF2-40B4-BE49-F238E27FC236}">
                    <a16:creationId xmlns:a16="http://schemas.microsoft.com/office/drawing/2014/main" id="{953DB4A7-ECF9-CB0D-C874-51A365EED926}"/>
                  </a:ext>
                </a:extLst>
              </p:cNvPr>
              <p:cNvSpPr/>
              <p:nvPr/>
            </p:nvSpPr>
            <p:spPr>
              <a:xfrm>
                <a:off x="6614985" y="4579367"/>
                <a:ext cx="148275" cy="145255"/>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3" name="Oval 422">
                <a:extLst>
                  <a:ext uri="{FF2B5EF4-FFF2-40B4-BE49-F238E27FC236}">
                    <a16:creationId xmlns:a16="http://schemas.microsoft.com/office/drawing/2014/main" id="{FF97A3A7-2CAF-5780-B89D-AA6D095CE8AB}"/>
                  </a:ext>
                </a:extLst>
              </p:cNvPr>
              <p:cNvSpPr/>
              <p:nvPr/>
            </p:nvSpPr>
            <p:spPr>
              <a:xfrm>
                <a:off x="6941324" y="4587449"/>
                <a:ext cx="148275" cy="145255"/>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4" name="Oval 423">
                <a:extLst>
                  <a:ext uri="{FF2B5EF4-FFF2-40B4-BE49-F238E27FC236}">
                    <a16:creationId xmlns:a16="http://schemas.microsoft.com/office/drawing/2014/main" id="{8C6F7157-854F-A433-FD47-EDCF22FB54CB}"/>
                  </a:ext>
                </a:extLst>
              </p:cNvPr>
              <p:cNvSpPr/>
              <p:nvPr/>
            </p:nvSpPr>
            <p:spPr>
              <a:xfrm>
                <a:off x="7192525" y="4587448"/>
                <a:ext cx="148275" cy="145255"/>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5" name="Oval 424">
                <a:extLst>
                  <a:ext uri="{FF2B5EF4-FFF2-40B4-BE49-F238E27FC236}">
                    <a16:creationId xmlns:a16="http://schemas.microsoft.com/office/drawing/2014/main" id="{2BABB06D-73D6-1D5E-B00F-14175DF2D077}"/>
                  </a:ext>
                </a:extLst>
              </p:cNvPr>
              <p:cNvSpPr/>
              <p:nvPr/>
            </p:nvSpPr>
            <p:spPr>
              <a:xfrm>
                <a:off x="7619672" y="4578587"/>
                <a:ext cx="148275" cy="145255"/>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6" name="Oval 425">
                <a:extLst>
                  <a:ext uri="{FF2B5EF4-FFF2-40B4-BE49-F238E27FC236}">
                    <a16:creationId xmlns:a16="http://schemas.microsoft.com/office/drawing/2014/main" id="{7EE79403-0CCC-2BF0-F389-7C339F3A6D2F}"/>
                  </a:ext>
                </a:extLst>
              </p:cNvPr>
              <p:cNvSpPr/>
              <p:nvPr/>
            </p:nvSpPr>
            <p:spPr>
              <a:xfrm>
                <a:off x="7870873" y="4578586"/>
                <a:ext cx="148275" cy="145255"/>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27" name="Picture 426">
                <a:extLst>
                  <a:ext uri="{FF2B5EF4-FFF2-40B4-BE49-F238E27FC236}">
                    <a16:creationId xmlns:a16="http://schemas.microsoft.com/office/drawing/2014/main" id="{0A5F4B52-4608-072B-C3E7-FA491FC3AFF4}"/>
                  </a:ext>
                </a:extLst>
              </p:cNvPr>
              <p:cNvPicPr>
                <a:picLocks noChangeAspect="1"/>
              </p:cNvPicPr>
              <p:nvPr/>
            </p:nvPicPr>
            <p:blipFill>
              <a:blip r:embed="rId3"/>
              <a:stretch>
                <a:fillRect/>
              </a:stretch>
            </p:blipFill>
            <p:spPr>
              <a:xfrm rot="1659564">
                <a:off x="3220578" y="5295363"/>
                <a:ext cx="147744" cy="172049"/>
              </a:xfrm>
              <a:prstGeom prst="rect">
                <a:avLst/>
              </a:prstGeom>
            </p:spPr>
          </p:pic>
          <p:pic>
            <p:nvPicPr>
              <p:cNvPr id="428" name="Picture 427">
                <a:extLst>
                  <a:ext uri="{FF2B5EF4-FFF2-40B4-BE49-F238E27FC236}">
                    <a16:creationId xmlns:a16="http://schemas.microsoft.com/office/drawing/2014/main" id="{38D6D383-18D7-9350-8247-62DC23B61742}"/>
                  </a:ext>
                </a:extLst>
              </p:cNvPr>
              <p:cNvPicPr>
                <a:picLocks noChangeAspect="1"/>
              </p:cNvPicPr>
              <p:nvPr/>
            </p:nvPicPr>
            <p:blipFill>
              <a:blip r:embed="rId3"/>
              <a:stretch>
                <a:fillRect/>
              </a:stretch>
            </p:blipFill>
            <p:spPr>
              <a:xfrm rot="1659564">
                <a:off x="3404196" y="5304568"/>
                <a:ext cx="147744" cy="172049"/>
              </a:xfrm>
              <a:prstGeom prst="rect">
                <a:avLst/>
              </a:prstGeom>
            </p:spPr>
          </p:pic>
          <p:sp>
            <p:nvSpPr>
              <p:cNvPr id="429" name="Oval 428">
                <a:extLst>
                  <a:ext uri="{FF2B5EF4-FFF2-40B4-BE49-F238E27FC236}">
                    <a16:creationId xmlns:a16="http://schemas.microsoft.com/office/drawing/2014/main" id="{76F2D780-0670-2B5D-096B-6573313858A7}"/>
                  </a:ext>
                </a:extLst>
              </p:cNvPr>
              <p:cNvSpPr/>
              <p:nvPr/>
            </p:nvSpPr>
            <p:spPr>
              <a:xfrm rot="17161065">
                <a:off x="3574421" y="5302676"/>
                <a:ext cx="172249" cy="175831"/>
              </a:xfrm>
              <a:prstGeom prst="ellipse">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30" name="Picture 429">
                <a:extLst>
                  <a:ext uri="{FF2B5EF4-FFF2-40B4-BE49-F238E27FC236}">
                    <a16:creationId xmlns:a16="http://schemas.microsoft.com/office/drawing/2014/main" id="{D8D002CD-86BF-EC7E-53A9-CFC8B5D215D2}"/>
                  </a:ext>
                </a:extLst>
              </p:cNvPr>
              <p:cNvPicPr>
                <a:picLocks noChangeAspect="1"/>
              </p:cNvPicPr>
              <p:nvPr/>
            </p:nvPicPr>
            <p:blipFill>
              <a:blip r:embed="rId3"/>
              <a:stretch>
                <a:fillRect/>
              </a:stretch>
            </p:blipFill>
            <p:spPr>
              <a:xfrm rot="1659564">
                <a:off x="3825397" y="5308126"/>
                <a:ext cx="147744" cy="172049"/>
              </a:xfrm>
              <a:prstGeom prst="rect">
                <a:avLst/>
              </a:prstGeom>
            </p:spPr>
          </p:pic>
          <p:pic>
            <p:nvPicPr>
              <p:cNvPr id="431" name="Picture 430">
                <a:extLst>
                  <a:ext uri="{FF2B5EF4-FFF2-40B4-BE49-F238E27FC236}">
                    <a16:creationId xmlns:a16="http://schemas.microsoft.com/office/drawing/2014/main" id="{799C97B2-E361-AB53-DA3F-C1C0238773FE}"/>
                  </a:ext>
                </a:extLst>
              </p:cNvPr>
              <p:cNvPicPr>
                <a:picLocks noChangeAspect="1"/>
              </p:cNvPicPr>
              <p:nvPr/>
            </p:nvPicPr>
            <p:blipFill>
              <a:blip r:embed="rId3"/>
              <a:stretch>
                <a:fillRect/>
              </a:stretch>
            </p:blipFill>
            <p:spPr>
              <a:xfrm rot="1659564">
                <a:off x="4009015" y="5317331"/>
                <a:ext cx="147744" cy="172049"/>
              </a:xfrm>
              <a:prstGeom prst="rect">
                <a:avLst/>
              </a:prstGeom>
            </p:spPr>
          </p:pic>
          <p:sp>
            <p:nvSpPr>
              <p:cNvPr id="432" name="Oval 431">
                <a:extLst>
                  <a:ext uri="{FF2B5EF4-FFF2-40B4-BE49-F238E27FC236}">
                    <a16:creationId xmlns:a16="http://schemas.microsoft.com/office/drawing/2014/main" id="{5F3401DF-D12F-B034-1140-C3C49C22C897}"/>
                  </a:ext>
                </a:extLst>
              </p:cNvPr>
              <p:cNvSpPr/>
              <p:nvPr/>
            </p:nvSpPr>
            <p:spPr>
              <a:xfrm rot="17161065">
                <a:off x="4179240" y="5315439"/>
                <a:ext cx="172249" cy="175831"/>
              </a:xfrm>
              <a:prstGeom prst="ellipse">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33" name="Picture 432">
                <a:extLst>
                  <a:ext uri="{FF2B5EF4-FFF2-40B4-BE49-F238E27FC236}">
                    <a16:creationId xmlns:a16="http://schemas.microsoft.com/office/drawing/2014/main" id="{7818B9E7-4023-B1C2-8202-3B7BD58C65C1}"/>
                  </a:ext>
                </a:extLst>
              </p:cNvPr>
              <p:cNvPicPr>
                <a:picLocks noChangeAspect="1"/>
              </p:cNvPicPr>
              <p:nvPr/>
            </p:nvPicPr>
            <p:blipFill>
              <a:blip r:embed="rId3"/>
              <a:stretch>
                <a:fillRect/>
              </a:stretch>
            </p:blipFill>
            <p:spPr>
              <a:xfrm rot="1659564">
                <a:off x="4374041" y="5302152"/>
                <a:ext cx="147744" cy="172049"/>
              </a:xfrm>
              <a:prstGeom prst="rect">
                <a:avLst/>
              </a:prstGeom>
            </p:spPr>
          </p:pic>
          <p:sp>
            <p:nvSpPr>
              <p:cNvPr id="434" name="Oval 433">
                <a:extLst>
                  <a:ext uri="{FF2B5EF4-FFF2-40B4-BE49-F238E27FC236}">
                    <a16:creationId xmlns:a16="http://schemas.microsoft.com/office/drawing/2014/main" id="{A9848DBD-9D97-4375-6E25-C223FC4E0999}"/>
                  </a:ext>
                </a:extLst>
              </p:cNvPr>
              <p:cNvSpPr/>
              <p:nvPr/>
            </p:nvSpPr>
            <p:spPr>
              <a:xfrm rot="17161065">
                <a:off x="4518291" y="5300260"/>
                <a:ext cx="172249" cy="175831"/>
              </a:xfrm>
              <a:prstGeom prst="ellipse">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35" name="Picture 434">
                <a:extLst>
                  <a:ext uri="{FF2B5EF4-FFF2-40B4-BE49-F238E27FC236}">
                    <a16:creationId xmlns:a16="http://schemas.microsoft.com/office/drawing/2014/main" id="{60694DA5-0194-EDFD-29E5-D466EC27FB61}"/>
                  </a:ext>
                </a:extLst>
              </p:cNvPr>
              <p:cNvPicPr>
                <a:picLocks noChangeAspect="1"/>
              </p:cNvPicPr>
              <p:nvPr/>
            </p:nvPicPr>
            <p:blipFill>
              <a:blip r:embed="rId5"/>
              <a:stretch>
                <a:fillRect/>
              </a:stretch>
            </p:blipFill>
            <p:spPr>
              <a:xfrm>
                <a:off x="4673934" y="5234982"/>
                <a:ext cx="274997" cy="256892"/>
              </a:xfrm>
              <a:prstGeom prst="rect">
                <a:avLst/>
              </a:prstGeom>
            </p:spPr>
          </p:pic>
          <p:pic>
            <p:nvPicPr>
              <p:cNvPr id="436" name="Picture 435">
                <a:extLst>
                  <a:ext uri="{FF2B5EF4-FFF2-40B4-BE49-F238E27FC236}">
                    <a16:creationId xmlns:a16="http://schemas.microsoft.com/office/drawing/2014/main" id="{9673F66B-8956-2215-B0D7-10AFEBE59553}"/>
                  </a:ext>
                </a:extLst>
              </p:cNvPr>
              <p:cNvPicPr>
                <a:picLocks noChangeAspect="1"/>
              </p:cNvPicPr>
              <p:nvPr/>
            </p:nvPicPr>
            <p:blipFill>
              <a:blip r:embed="rId3"/>
              <a:stretch>
                <a:fillRect/>
              </a:stretch>
            </p:blipFill>
            <p:spPr>
              <a:xfrm rot="1659564">
                <a:off x="5087153" y="5293195"/>
                <a:ext cx="147744" cy="172049"/>
              </a:xfrm>
              <a:prstGeom prst="rect">
                <a:avLst/>
              </a:prstGeom>
            </p:spPr>
          </p:pic>
          <p:pic>
            <p:nvPicPr>
              <p:cNvPr id="437" name="Picture 436">
                <a:extLst>
                  <a:ext uri="{FF2B5EF4-FFF2-40B4-BE49-F238E27FC236}">
                    <a16:creationId xmlns:a16="http://schemas.microsoft.com/office/drawing/2014/main" id="{38B34FF4-F44B-1687-6B9D-24819EEB772B}"/>
                  </a:ext>
                </a:extLst>
              </p:cNvPr>
              <p:cNvPicPr>
                <a:picLocks noChangeAspect="1"/>
              </p:cNvPicPr>
              <p:nvPr/>
            </p:nvPicPr>
            <p:blipFill>
              <a:blip r:embed="rId3"/>
              <a:stretch>
                <a:fillRect/>
              </a:stretch>
            </p:blipFill>
            <p:spPr>
              <a:xfrm rot="1659564">
                <a:off x="5270771" y="5302400"/>
                <a:ext cx="147744" cy="172049"/>
              </a:xfrm>
              <a:prstGeom prst="rect">
                <a:avLst/>
              </a:prstGeom>
            </p:spPr>
          </p:pic>
          <p:sp>
            <p:nvSpPr>
              <p:cNvPr id="438" name="Oval 437">
                <a:extLst>
                  <a:ext uri="{FF2B5EF4-FFF2-40B4-BE49-F238E27FC236}">
                    <a16:creationId xmlns:a16="http://schemas.microsoft.com/office/drawing/2014/main" id="{88B26AE7-77BD-F7D7-6B55-7D2E21C02D6A}"/>
                  </a:ext>
                </a:extLst>
              </p:cNvPr>
              <p:cNvSpPr/>
              <p:nvPr/>
            </p:nvSpPr>
            <p:spPr>
              <a:xfrm rot="17161065">
                <a:off x="5440996" y="5300508"/>
                <a:ext cx="172249" cy="175831"/>
              </a:xfrm>
              <a:prstGeom prst="ellipse">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39" name="Picture 438">
                <a:extLst>
                  <a:ext uri="{FF2B5EF4-FFF2-40B4-BE49-F238E27FC236}">
                    <a16:creationId xmlns:a16="http://schemas.microsoft.com/office/drawing/2014/main" id="{9C2BD4A4-688E-9B5B-4317-896597651103}"/>
                  </a:ext>
                </a:extLst>
              </p:cNvPr>
              <p:cNvPicPr>
                <a:picLocks noChangeAspect="1"/>
              </p:cNvPicPr>
              <p:nvPr/>
            </p:nvPicPr>
            <p:blipFill>
              <a:blip r:embed="rId3"/>
              <a:stretch>
                <a:fillRect/>
              </a:stretch>
            </p:blipFill>
            <p:spPr>
              <a:xfrm rot="1659564">
                <a:off x="5724576" y="5295364"/>
                <a:ext cx="147744" cy="172049"/>
              </a:xfrm>
              <a:prstGeom prst="rect">
                <a:avLst/>
              </a:prstGeom>
            </p:spPr>
          </p:pic>
          <p:pic>
            <p:nvPicPr>
              <p:cNvPr id="440" name="Picture 439">
                <a:extLst>
                  <a:ext uri="{FF2B5EF4-FFF2-40B4-BE49-F238E27FC236}">
                    <a16:creationId xmlns:a16="http://schemas.microsoft.com/office/drawing/2014/main" id="{428AEDCF-B056-3C96-95BC-0D85F30A18C1}"/>
                  </a:ext>
                </a:extLst>
              </p:cNvPr>
              <p:cNvPicPr>
                <a:picLocks noChangeAspect="1"/>
              </p:cNvPicPr>
              <p:nvPr/>
            </p:nvPicPr>
            <p:blipFill>
              <a:blip r:embed="rId3"/>
              <a:stretch>
                <a:fillRect/>
              </a:stretch>
            </p:blipFill>
            <p:spPr>
              <a:xfrm rot="1659564">
                <a:off x="5908194" y="5304569"/>
                <a:ext cx="147744" cy="172049"/>
              </a:xfrm>
              <a:prstGeom prst="rect">
                <a:avLst/>
              </a:prstGeom>
            </p:spPr>
          </p:pic>
          <p:sp>
            <p:nvSpPr>
              <p:cNvPr id="441" name="Oval 440">
                <a:extLst>
                  <a:ext uri="{FF2B5EF4-FFF2-40B4-BE49-F238E27FC236}">
                    <a16:creationId xmlns:a16="http://schemas.microsoft.com/office/drawing/2014/main" id="{CD919376-FFBE-BE46-946D-0A77B3BB91DA}"/>
                  </a:ext>
                </a:extLst>
              </p:cNvPr>
              <p:cNvSpPr/>
              <p:nvPr/>
            </p:nvSpPr>
            <p:spPr>
              <a:xfrm rot="17161065">
                <a:off x="6078419" y="5302677"/>
                <a:ext cx="172249" cy="175831"/>
              </a:xfrm>
              <a:prstGeom prst="ellipse">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42" name="Picture 441">
                <a:extLst>
                  <a:ext uri="{FF2B5EF4-FFF2-40B4-BE49-F238E27FC236}">
                    <a16:creationId xmlns:a16="http://schemas.microsoft.com/office/drawing/2014/main" id="{BF11A6B3-BD38-EFF7-F056-270254FDEA9E}"/>
                  </a:ext>
                </a:extLst>
              </p:cNvPr>
              <p:cNvPicPr>
                <a:picLocks noChangeAspect="1"/>
              </p:cNvPicPr>
              <p:nvPr/>
            </p:nvPicPr>
            <p:blipFill>
              <a:blip r:embed="rId3"/>
              <a:stretch>
                <a:fillRect/>
              </a:stretch>
            </p:blipFill>
            <p:spPr>
              <a:xfrm rot="1659564">
                <a:off x="6285947" y="5298823"/>
                <a:ext cx="147744" cy="172049"/>
              </a:xfrm>
              <a:prstGeom prst="rect">
                <a:avLst/>
              </a:prstGeom>
            </p:spPr>
          </p:pic>
          <p:sp>
            <p:nvSpPr>
              <p:cNvPr id="443" name="Oval 442">
                <a:extLst>
                  <a:ext uri="{FF2B5EF4-FFF2-40B4-BE49-F238E27FC236}">
                    <a16:creationId xmlns:a16="http://schemas.microsoft.com/office/drawing/2014/main" id="{FB594E1A-9E96-C7EE-4E3C-F9B1A78BFA0B}"/>
                  </a:ext>
                </a:extLst>
              </p:cNvPr>
              <p:cNvSpPr/>
              <p:nvPr/>
            </p:nvSpPr>
            <p:spPr>
              <a:xfrm rot="17161065">
                <a:off x="6430197" y="5296931"/>
                <a:ext cx="172249" cy="175831"/>
              </a:xfrm>
              <a:prstGeom prst="ellipse">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44" name="Picture 443">
                <a:extLst>
                  <a:ext uri="{FF2B5EF4-FFF2-40B4-BE49-F238E27FC236}">
                    <a16:creationId xmlns:a16="http://schemas.microsoft.com/office/drawing/2014/main" id="{3D19A9C8-D6AD-8E24-D26B-8FCB15497C1B}"/>
                  </a:ext>
                </a:extLst>
              </p:cNvPr>
              <p:cNvPicPr>
                <a:picLocks noChangeAspect="1"/>
              </p:cNvPicPr>
              <p:nvPr/>
            </p:nvPicPr>
            <p:blipFill>
              <a:blip r:embed="rId5"/>
              <a:stretch>
                <a:fillRect/>
              </a:stretch>
            </p:blipFill>
            <p:spPr>
              <a:xfrm>
                <a:off x="6585840" y="5231653"/>
                <a:ext cx="274997" cy="256892"/>
              </a:xfrm>
              <a:prstGeom prst="rect">
                <a:avLst/>
              </a:prstGeom>
            </p:spPr>
          </p:pic>
          <p:pic>
            <p:nvPicPr>
              <p:cNvPr id="445" name="Picture 444">
                <a:extLst>
                  <a:ext uri="{FF2B5EF4-FFF2-40B4-BE49-F238E27FC236}">
                    <a16:creationId xmlns:a16="http://schemas.microsoft.com/office/drawing/2014/main" id="{A7F7A861-0F5A-E127-1DE6-E421A4A64BEB}"/>
                  </a:ext>
                </a:extLst>
              </p:cNvPr>
              <p:cNvPicPr>
                <a:picLocks noChangeAspect="1"/>
              </p:cNvPicPr>
              <p:nvPr/>
            </p:nvPicPr>
            <p:blipFill>
              <a:blip r:embed="rId3"/>
              <a:stretch>
                <a:fillRect/>
              </a:stretch>
            </p:blipFill>
            <p:spPr>
              <a:xfrm rot="1659564">
                <a:off x="6934024" y="5289606"/>
                <a:ext cx="147744" cy="172049"/>
              </a:xfrm>
              <a:prstGeom prst="rect">
                <a:avLst/>
              </a:prstGeom>
            </p:spPr>
          </p:pic>
          <p:pic>
            <p:nvPicPr>
              <p:cNvPr id="446" name="Picture 445">
                <a:extLst>
                  <a:ext uri="{FF2B5EF4-FFF2-40B4-BE49-F238E27FC236}">
                    <a16:creationId xmlns:a16="http://schemas.microsoft.com/office/drawing/2014/main" id="{84CAD887-B2A0-36B2-0B4E-16A135CEE976}"/>
                  </a:ext>
                </a:extLst>
              </p:cNvPr>
              <p:cNvPicPr>
                <a:picLocks noChangeAspect="1"/>
              </p:cNvPicPr>
              <p:nvPr/>
            </p:nvPicPr>
            <p:blipFill>
              <a:blip r:embed="rId3"/>
              <a:stretch>
                <a:fillRect/>
              </a:stretch>
            </p:blipFill>
            <p:spPr>
              <a:xfrm rot="1659564">
                <a:off x="7117642" y="5298811"/>
                <a:ext cx="147744" cy="172049"/>
              </a:xfrm>
              <a:prstGeom prst="rect">
                <a:avLst/>
              </a:prstGeom>
            </p:spPr>
          </p:pic>
          <p:sp>
            <p:nvSpPr>
              <p:cNvPr id="447" name="Oval 446">
                <a:extLst>
                  <a:ext uri="{FF2B5EF4-FFF2-40B4-BE49-F238E27FC236}">
                    <a16:creationId xmlns:a16="http://schemas.microsoft.com/office/drawing/2014/main" id="{C69AAB18-CF45-F5E7-AAE6-8594BF64B9F5}"/>
                  </a:ext>
                </a:extLst>
              </p:cNvPr>
              <p:cNvSpPr/>
              <p:nvPr/>
            </p:nvSpPr>
            <p:spPr>
              <a:xfrm rot="17161065">
                <a:off x="7287867" y="5296919"/>
                <a:ext cx="172249" cy="175831"/>
              </a:xfrm>
              <a:prstGeom prst="ellipse">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48" name="Picture 447">
                <a:extLst>
                  <a:ext uri="{FF2B5EF4-FFF2-40B4-BE49-F238E27FC236}">
                    <a16:creationId xmlns:a16="http://schemas.microsoft.com/office/drawing/2014/main" id="{842E4CD3-A15D-0E33-00DA-7F6ECD79A076}"/>
                  </a:ext>
                </a:extLst>
              </p:cNvPr>
              <p:cNvPicPr>
                <a:picLocks noChangeAspect="1"/>
              </p:cNvPicPr>
              <p:nvPr/>
            </p:nvPicPr>
            <p:blipFill>
              <a:blip r:embed="rId3"/>
              <a:stretch>
                <a:fillRect/>
              </a:stretch>
            </p:blipFill>
            <p:spPr>
              <a:xfrm rot="1659564">
                <a:off x="7530316" y="5305494"/>
                <a:ext cx="147744" cy="172049"/>
              </a:xfrm>
              <a:prstGeom prst="rect">
                <a:avLst/>
              </a:prstGeom>
            </p:spPr>
          </p:pic>
          <p:sp>
            <p:nvSpPr>
              <p:cNvPr id="449" name="Oval 448">
                <a:extLst>
                  <a:ext uri="{FF2B5EF4-FFF2-40B4-BE49-F238E27FC236}">
                    <a16:creationId xmlns:a16="http://schemas.microsoft.com/office/drawing/2014/main" id="{E969F549-840A-2911-C5CC-C2A397E8C05F}"/>
                  </a:ext>
                </a:extLst>
              </p:cNvPr>
              <p:cNvSpPr/>
              <p:nvPr/>
            </p:nvSpPr>
            <p:spPr>
              <a:xfrm rot="17161065">
                <a:off x="7674566" y="5303602"/>
                <a:ext cx="172249" cy="175831"/>
              </a:xfrm>
              <a:prstGeom prst="ellipse">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50" name="Picture 449">
                <a:extLst>
                  <a:ext uri="{FF2B5EF4-FFF2-40B4-BE49-F238E27FC236}">
                    <a16:creationId xmlns:a16="http://schemas.microsoft.com/office/drawing/2014/main" id="{171409EF-415A-3F1D-81AA-8AFFF44C13A5}"/>
                  </a:ext>
                </a:extLst>
              </p:cNvPr>
              <p:cNvPicPr>
                <a:picLocks noChangeAspect="1"/>
              </p:cNvPicPr>
              <p:nvPr/>
            </p:nvPicPr>
            <p:blipFill>
              <a:blip r:embed="rId5"/>
              <a:stretch>
                <a:fillRect/>
              </a:stretch>
            </p:blipFill>
            <p:spPr>
              <a:xfrm>
                <a:off x="7830209" y="5238324"/>
                <a:ext cx="274997" cy="256892"/>
              </a:xfrm>
              <a:prstGeom prst="rect">
                <a:avLst/>
              </a:prstGeom>
            </p:spPr>
          </p:pic>
          <p:sp>
            <p:nvSpPr>
              <p:cNvPr id="451" name="Oval 450">
                <a:extLst>
                  <a:ext uri="{FF2B5EF4-FFF2-40B4-BE49-F238E27FC236}">
                    <a16:creationId xmlns:a16="http://schemas.microsoft.com/office/drawing/2014/main" id="{BF8D69CB-0C50-E228-C021-BF858AFAE29A}"/>
                  </a:ext>
                </a:extLst>
              </p:cNvPr>
              <p:cNvSpPr/>
              <p:nvPr/>
            </p:nvSpPr>
            <p:spPr>
              <a:xfrm>
                <a:off x="3187137" y="5832724"/>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2" name="Oval 451">
                <a:extLst>
                  <a:ext uri="{FF2B5EF4-FFF2-40B4-BE49-F238E27FC236}">
                    <a16:creationId xmlns:a16="http://schemas.microsoft.com/office/drawing/2014/main" id="{6696C183-9273-CDDB-30EB-ADF9622BB277}"/>
                  </a:ext>
                </a:extLst>
              </p:cNvPr>
              <p:cNvSpPr/>
              <p:nvPr/>
            </p:nvSpPr>
            <p:spPr>
              <a:xfrm>
                <a:off x="3291694" y="5832723"/>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3" name="Oval 452">
                <a:extLst>
                  <a:ext uri="{FF2B5EF4-FFF2-40B4-BE49-F238E27FC236}">
                    <a16:creationId xmlns:a16="http://schemas.microsoft.com/office/drawing/2014/main" id="{DEC4C010-726B-C37B-4CA3-4E63F5D297EE}"/>
                  </a:ext>
                </a:extLst>
              </p:cNvPr>
              <p:cNvSpPr/>
              <p:nvPr/>
            </p:nvSpPr>
            <p:spPr>
              <a:xfrm>
                <a:off x="3388990" y="5830159"/>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4" name="Oval 453">
                <a:extLst>
                  <a:ext uri="{FF2B5EF4-FFF2-40B4-BE49-F238E27FC236}">
                    <a16:creationId xmlns:a16="http://schemas.microsoft.com/office/drawing/2014/main" id="{4AA3ABC3-4471-C9D6-6CB2-CF1ADE66F338}"/>
                  </a:ext>
                </a:extLst>
              </p:cNvPr>
              <p:cNvSpPr/>
              <p:nvPr/>
            </p:nvSpPr>
            <p:spPr>
              <a:xfrm>
                <a:off x="3493547" y="5830158"/>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5" name="Oval 454">
                <a:extLst>
                  <a:ext uri="{FF2B5EF4-FFF2-40B4-BE49-F238E27FC236}">
                    <a16:creationId xmlns:a16="http://schemas.microsoft.com/office/drawing/2014/main" id="{26B6FB0F-FDF0-5FE7-4FFC-9262EB8B1C28}"/>
                  </a:ext>
                </a:extLst>
              </p:cNvPr>
              <p:cNvSpPr/>
              <p:nvPr/>
            </p:nvSpPr>
            <p:spPr>
              <a:xfrm>
                <a:off x="3578681" y="5830159"/>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6" name="Oval 455">
                <a:extLst>
                  <a:ext uri="{FF2B5EF4-FFF2-40B4-BE49-F238E27FC236}">
                    <a16:creationId xmlns:a16="http://schemas.microsoft.com/office/drawing/2014/main" id="{51E7194E-A98F-BE9E-8B5B-46B3990C37F9}"/>
                  </a:ext>
                </a:extLst>
              </p:cNvPr>
              <p:cNvSpPr/>
              <p:nvPr/>
            </p:nvSpPr>
            <p:spPr>
              <a:xfrm>
                <a:off x="3683238" y="5830158"/>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7" name="Oval 456">
                <a:extLst>
                  <a:ext uri="{FF2B5EF4-FFF2-40B4-BE49-F238E27FC236}">
                    <a16:creationId xmlns:a16="http://schemas.microsoft.com/office/drawing/2014/main" id="{A204E04D-34E3-00DE-BEC1-2F102155EF1D}"/>
                  </a:ext>
                </a:extLst>
              </p:cNvPr>
              <p:cNvSpPr/>
              <p:nvPr/>
            </p:nvSpPr>
            <p:spPr>
              <a:xfrm>
                <a:off x="3811541" y="5832724"/>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8" name="Oval 457">
                <a:extLst>
                  <a:ext uri="{FF2B5EF4-FFF2-40B4-BE49-F238E27FC236}">
                    <a16:creationId xmlns:a16="http://schemas.microsoft.com/office/drawing/2014/main" id="{741F8F29-7076-D416-7A96-CECCFFE6F8FE}"/>
                  </a:ext>
                </a:extLst>
              </p:cNvPr>
              <p:cNvSpPr/>
              <p:nvPr/>
            </p:nvSpPr>
            <p:spPr>
              <a:xfrm>
                <a:off x="3902348" y="5832723"/>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9" name="Oval 458">
                <a:extLst>
                  <a:ext uri="{FF2B5EF4-FFF2-40B4-BE49-F238E27FC236}">
                    <a16:creationId xmlns:a16="http://schemas.microsoft.com/office/drawing/2014/main" id="{65ED5C57-BE1A-B362-8D9A-65772B882F9D}"/>
                  </a:ext>
                </a:extLst>
              </p:cNvPr>
              <p:cNvSpPr/>
              <p:nvPr/>
            </p:nvSpPr>
            <p:spPr>
              <a:xfrm>
                <a:off x="3999644" y="5830159"/>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0" name="Oval 459">
                <a:extLst>
                  <a:ext uri="{FF2B5EF4-FFF2-40B4-BE49-F238E27FC236}">
                    <a16:creationId xmlns:a16="http://schemas.microsoft.com/office/drawing/2014/main" id="{F242CB5D-B3F0-EF26-F4A9-E435E8BF5A0D}"/>
                  </a:ext>
                </a:extLst>
              </p:cNvPr>
              <p:cNvSpPr/>
              <p:nvPr/>
            </p:nvSpPr>
            <p:spPr>
              <a:xfrm>
                <a:off x="4083576" y="5830158"/>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1" name="Oval 460">
                <a:extLst>
                  <a:ext uri="{FF2B5EF4-FFF2-40B4-BE49-F238E27FC236}">
                    <a16:creationId xmlns:a16="http://schemas.microsoft.com/office/drawing/2014/main" id="{E8CB76DA-2A11-2111-F9E8-3A0C9DFF2B6C}"/>
                  </a:ext>
                </a:extLst>
              </p:cNvPr>
              <p:cNvSpPr/>
              <p:nvPr/>
            </p:nvSpPr>
            <p:spPr>
              <a:xfrm>
                <a:off x="4168710" y="5830159"/>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2" name="Oval 461">
                <a:extLst>
                  <a:ext uri="{FF2B5EF4-FFF2-40B4-BE49-F238E27FC236}">
                    <a16:creationId xmlns:a16="http://schemas.microsoft.com/office/drawing/2014/main" id="{9FBF87EB-BF18-E496-15AA-444CD6D16D44}"/>
                  </a:ext>
                </a:extLst>
              </p:cNvPr>
              <p:cNvSpPr/>
              <p:nvPr/>
            </p:nvSpPr>
            <p:spPr>
              <a:xfrm>
                <a:off x="4259517" y="5830158"/>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3" name="Oval 462">
                <a:extLst>
                  <a:ext uri="{FF2B5EF4-FFF2-40B4-BE49-F238E27FC236}">
                    <a16:creationId xmlns:a16="http://schemas.microsoft.com/office/drawing/2014/main" id="{323B003F-245A-5401-161B-426E58885F6A}"/>
                  </a:ext>
                </a:extLst>
              </p:cNvPr>
              <p:cNvSpPr/>
              <p:nvPr/>
            </p:nvSpPr>
            <p:spPr>
              <a:xfrm>
                <a:off x="4327324" y="5830158"/>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4" name="Oval 463">
                <a:extLst>
                  <a:ext uri="{FF2B5EF4-FFF2-40B4-BE49-F238E27FC236}">
                    <a16:creationId xmlns:a16="http://schemas.microsoft.com/office/drawing/2014/main" id="{2BD4D671-ABBC-066F-550B-95F8AC59CFDE}"/>
                  </a:ext>
                </a:extLst>
              </p:cNvPr>
              <p:cNvSpPr/>
              <p:nvPr/>
            </p:nvSpPr>
            <p:spPr>
              <a:xfrm>
                <a:off x="4411256" y="5830157"/>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5" name="Oval 464">
                <a:extLst>
                  <a:ext uri="{FF2B5EF4-FFF2-40B4-BE49-F238E27FC236}">
                    <a16:creationId xmlns:a16="http://schemas.microsoft.com/office/drawing/2014/main" id="{32AF52B7-35B5-6561-8C5B-CD1471E0B2F7}"/>
                  </a:ext>
                </a:extLst>
              </p:cNvPr>
              <p:cNvSpPr/>
              <p:nvPr/>
            </p:nvSpPr>
            <p:spPr>
              <a:xfrm>
                <a:off x="4496390" y="5830158"/>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6" name="Oval 465">
                <a:extLst>
                  <a:ext uri="{FF2B5EF4-FFF2-40B4-BE49-F238E27FC236}">
                    <a16:creationId xmlns:a16="http://schemas.microsoft.com/office/drawing/2014/main" id="{EC18C4D1-3CDA-E9A4-322D-97E0345F0A97}"/>
                  </a:ext>
                </a:extLst>
              </p:cNvPr>
              <p:cNvSpPr/>
              <p:nvPr/>
            </p:nvSpPr>
            <p:spPr>
              <a:xfrm>
                <a:off x="4587197" y="5830157"/>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7" name="Oval 466">
                <a:extLst>
                  <a:ext uri="{FF2B5EF4-FFF2-40B4-BE49-F238E27FC236}">
                    <a16:creationId xmlns:a16="http://schemas.microsoft.com/office/drawing/2014/main" id="{7AD5D2C9-7333-2569-1264-F3E3EA8E4A7E}"/>
                  </a:ext>
                </a:extLst>
              </p:cNvPr>
              <p:cNvSpPr/>
              <p:nvPr/>
            </p:nvSpPr>
            <p:spPr>
              <a:xfrm>
                <a:off x="5036080" y="5853254"/>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8" name="Oval 467">
                <a:extLst>
                  <a:ext uri="{FF2B5EF4-FFF2-40B4-BE49-F238E27FC236}">
                    <a16:creationId xmlns:a16="http://schemas.microsoft.com/office/drawing/2014/main" id="{4FC316F5-B221-0FCB-4569-5267D50F30BD}"/>
                  </a:ext>
                </a:extLst>
              </p:cNvPr>
              <p:cNvSpPr/>
              <p:nvPr/>
            </p:nvSpPr>
            <p:spPr>
              <a:xfrm>
                <a:off x="5140637" y="5853253"/>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9" name="Oval 468">
                <a:extLst>
                  <a:ext uri="{FF2B5EF4-FFF2-40B4-BE49-F238E27FC236}">
                    <a16:creationId xmlns:a16="http://schemas.microsoft.com/office/drawing/2014/main" id="{AAC44130-1113-6FEB-F42D-6636AC143E66}"/>
                  </a:ext>
                </a:extLst>
              </p:cNvPr>
              <p:cNvSpPr/>
              <p:nvPr/>
            </p:nvSpPr>
            <p:spPr>
              <a:xfrm>
                <a:off x="5237933" y="5850689"/>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0" name="Oval 469">
                <a:extLst>
                  <a:ext uri="{FF2B5EF4-FFF2-40B4-BE49-F238E27FC236}">
                    <a16:creationId xmlns:a16="http://schemas.microsoft.com/office/drawing/2014/main" id="{068ED3E8-43D0-4033-6E45-D776F80B4BEC}"/>
                  </a:ext>
                </a:extLst>
              </p:cNvPr>
              <p:cNvSpPr/>
              <p:nvPr/>
            </p:nvSpPr>
            <p:spPr>
              <a:xfrm>
                <a:off x="5342490" y="5850688"/>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1" name="Oval 470">
                <a:extLst>
                  <a:ext uri="{FF2B5EF4-FFF2-40B4-BE49-F238E27FC236}">
                    <a16:creationId xmlns:a16="http://schemas.microsoft.com/office/drawing/2014/main" id="{1FC13DE8-2E76-14B5-FC1A-CED066871898}"/>
                  </a:ext>
                </a:extLst>
              </p:cNvPr>
              <p:cNvSpPr/>
              <p:nvPr/>
            </p:nvSpPr>
            <p:spPr>
              <a:xfrm>
                <a:off x="5427624" y="5850689"/>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2" name="Oval 471">
                <a:extLst>
                  <a:ext uri="{FF2B5EF4-FFF2-40B4-BE49-F238E27FC236}">
                    <a16:creationId xmlns:a16="http://schemas.microsoft.com/office/drawing/2014/main" id="{56F865B3-5095-0B0E-823F-E0A004D937CD}"/>
                  </a:ext>
                </a:extLst>
              </p:cNvPr>
              <p:cNvSpPr/>
              <p:nvPr/>
            </p:nvSpPr>
            <p:spPr>
              <a:xfrm>
                <a:off x="5532181" y="5850688"/>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3" name="Oval 472">
                <a:extLst>
                  <a:ext uri="{FF2B5EF4-FFF2-40B4-BE49-F238E27FC236}">
                    <a16:creationId xmlns:a16="http://schemas.microsoft.com/office/drawing/2014/main" id="{5BABA0D5-A07C-0C27-5122-73D119C2BD23}"/>
                  </a:ext>
                </a:extLst>
              </p:cNvPr>
              <p:cNvSpPr/>
              <p:nvPr/>
            </p:nvSpPr>
            <p:spPr>
              <a:xfrm>
                <a:off x="5743610" y="5853254"/>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4" name="Oval 473">
                <a:extLst>
                  <a:ext uri="{FF2B5EF4-FFF2-40B4-BE49-F238E27FC236}">
                    <a16:creationId xmlns:a16="http://schemas.microsoft.com/office/drawing/2014/main" id="{45B5CCBA-7724-C054-E08C-31AD8B805899}"/>
                  </a:ext>
                </a:extLst>
              </p:cNvPr>
              <p:cNvSpPr/>
              <p:nvPr/>
            </p:nvSpPr>
            <p:spPr>
              <a:xfrm>
                <a:off x="5834417" y="5853253"/>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5" name="Oval 474">
                <a:extLst>
                  <a:ext uri="{FF2B5EF4-FFF2-40B4-BE49-F238E27FC236}">
                    <a16:creationId xmlns:a16="http://schemas.microsoft.com/office/drawing/2014/main" id="{B9AF2140-68D9-9EC0-D7A0-144CFAF32712}"/>
                  </a:ext>
                </a:extLst>
              </p:cNvPr>
              <p:cNvSpPr/>
              <p:nvPr/>
            </p:nvSpPr>
            <p:spPr>
              <a:xfrm>
                <a:off x="5931713" y="5850689"/>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6" name="Oval 475">
                <a:extLst>
                  <a:ext uri="{FF2B5EF4-FFF2-40B4-BE49-F238E27FC236}">
                    <a16:creationId xmlns:a16="http://schemas.microsoft.com/office/drawing/2014/main" id="{74A409A8-BCD3-682E-0376-47EBDFE40D6C}"/>
                  </a:ext>
                </a:extLst>
              </p:cNvPr>
              <p:cNvSpPr/>
              <p:nvPr/>
            </p:nvSpPr>
            <p:spPr>
              <a:xfrm>
                <a:off x="6015645" y="5850688"/>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7" name="Oval 476">
                <a:extLst>
                  <a:ext uri="{FF2B5EF4-FFF2-40B4-BE49-F238E27FC236}">
                    <a16:creationId xmlns:a16="http://schemas.microsoft.com/office/drawing/2014/main" id="{124636AE-8198-D80D-B2A1-535097CCF114}"/>
                  </a:ext>
                </a:extLst>
              </p:cNvPr>
              <p:cNvSpPr/>
              <p:nvPr/>
            </p:nvSpPr>
            <p:spPr>
              <a:xfrm>
                <a:off x="6100779" y="5850689"/>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8" name="Oval 477">
                <a:extLst>
                  <a:ext uri="{FF2B5EF4-FFF2-40B4-BE49-F238E27FC236}">
                    <a16:creationId xmlns:a16="http://schemas.microsoft.com/office/drawing/2014/main" id="{064FA658-D9F5-B01C-1A67-304251139BF0}"/>
                  </a:ext>
                </a:extLst>
              </p:cNvPr>
              <p:cNvSpPr/>
              <p:nvPr/>
            </p:nvSpPr>
            <p:spPr>
              <a:xfrm>
                <a:off x="6191586" y="5850688"/>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9" name="Oval 478">
                <a:extLst>
                  <a:ext uri="{FF2B5EF4-FFF2-40B4-BE49-F238E27FC236}">
                    <a16:creationId xmlns:a16="http://schemas.microsoft.com/office/drawing/2014/main" id="{95D0EC1B-8DE3-BDB4-A606-8E217E03E9DB}"/>
                  </a:ext>
                </a:extLst>
              </p:cNvPr>
              <p:cNvSpPr/>
              <p:nvPr/>
            </p:nvSpPr>
            <p:spPr>
              <a:xfrm>
                <a:off x="6259393" y="5850688"/>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0" name="Oval 479">
                <a:extLst>
                  <a:ext uri="{FF2B5EF4-FFF2-40B4-BE49-F238E27FC236}">
                    <a16:creationId xmlns:a16="http://schemas.microsoft.com/office/drawing/2014/main" id="{1267FB08-A986-0C63-FE3D-DD0C9C02E2D1}"/>
                  </a:ext>
                </a:extLst>
              </p:cNvPr>
              <p:cNvSpPr/>
              <p:nvPr/>
            </p:nvSpPr>
            <p:spPr>
              <a:xfrm>
                <a:off x="6343325" y="5850687"/>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1" name="Oval 480">
                <a:extLst>
                  <a:ext uri="{FF2B5EF4-FFF2-40B4-BE49-F238E27FC236}">
                    <a16:creationId xmlns:a16="http://schemas.microsoft.com/office/drawing/2014/main" id="{1328BF9A-A46B-FCEF-0B82-524893BD43E3}"/>
                  </a:ext>
                </a:extLst>
              </p:cNvPr>
              <p:cNvSpPr/>
              <p:nvPr/>
            </p:nvSpPr>
            <p:spPr>
              <a:xfrm>
                <a:off x="6428459" y="5850688"/>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2" name="Oval 481">
                <a:extLst>
                  <a:ext uri="{FF2B5EF4-FFF2-40B4-BE49-F238E27FC236}">
                    <a16:creationId xmlns:a16="http://schemas.microsoft.com/office/drawing/2014/main" id="{DA8B5EE2-C2D9-6F5C-C6BF-2EE85D594202}"/>
                  </a:ext>
                </a:extLst>
              </p:cNvPr>
              <p:cNvSpPr/>
              <p:nvPr/>
            </p:nvSpPr>
            <p:spPr>
              <a:xfrm>
                <a:off x="6519266" y="5850687"/>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3" name="Oval 482">
                <a:extLst>
                  <a:ext uri="{FF2B5EF4-FFF2-40B4-BE49-F238E27FC236}">
                    <a16:creationId xmlns:a16="http://schemas.microsoft.com/office/drawing/2014/main" id="{AE17E16F-4B45-1B3D-E3C5-58DB8597D309}"/>
                  </a:ext>
                </a:extLst>
              </p:cNvPr>
              <p:cNvSpPr/>
              <p:nvPr/>
            </p:nvSpPr>
            <p:spPr>
              <a:xfrm>
                <a:off x="6903159" y="5832723"/>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4" name="Oval 483">
                <a:extLst>
                  <a:ext uri="{FF2B5EF4-FFF2-40B4-BE49-F238E27FC236}">
                    <a16:creationId xmlns:a16="http://schemas.microsoft.com/office/drawing/2014/main" id="{56586C9F-20B1-2CD3-6D21-CCE5A193F980}"/>
                  </a:ext>
                </a:extLst>
              </p:cNvPr>
              <p:cNvSpPr/>
              <p:nvPr/>
            </p:nvSpPr>
            <p:spPr>
              <a:xfrm>
                <a:off x="7007716" y="5832722"/>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5" name="Oval 484">
                <a:extLst>
                  <a:ext uri="{FF2B5EF4-FFF2-40B4-BE49-F238E27FC236}">
                    <a16:creationId xmlns:a16="http://schemas.microsoft.com/office/drawing/2014/main" id="{8D920CCB-D009-9445-2990-F77DED150C3C}"/>
                  </a:ext>
                </a:extLst>
              </p:cNvPr>
              <p:cNvSpPr/>
              <p:nvPr/>
            </p:nvSpPr>
            <p:spPr>
              <a:xfrm>
                <a:off x="7089427" y="5830158"/>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6" name="Oval 485">
                <a:extLst>
                  <a:ext uri="{FF2B5EF4-FFF2-40B4-BE49-F238E27FC236}">
                    <a16:creationId xmlns:a16="http://schemas.microsoft.com/office/drawing/2014/main" id="{75980A2F-1039-0311-EF0F-3C50565704A3}"/>
                  </a:ext>
                </a:extLst>
              </p:cNvPr>
              <p:cNvSpPr/>
              <p:nvPr/>
            </p:nvSpPr>
            <p:spPr>
              <a:xfrm>
                <a:off x="7193984" y="5830157"/>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7" name="Oval 486">
                <a:extLst>
                  <a:ext uri="{FF2B5EF4-FFF2-40B4-BE49-F238E27FC236}">
                    <a16:creationId xmlns:a16="http://schemas.microsoft.com/office/drawing/2014/main" id="{AB128973-11C8-4EFB-7626-6F086036172B}"/>
                  </a:ext>
                </a:extLst>
              </p:cNvPr>
              <p:cNvSpPr/>
              <p:nvPr/>
            </p:nvSpPr>
            <p:spPr>
              <a:xfrm>
                <a:off x="7279118" y="5830158"/>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8" name="Oval 487">
                <a:extLst>
                  <a:ext uri="{FF2B5EF4-FFF2-40B4-BE49-F238E27FC236}">
                    <a16:creationId xmlns:a16="http://schemas.microsoft.com/office/drawing/2014/main" id="{C02271DC-DEF8-7494-B2C0-E088B0DF01B1}"/>
                  </a:ext>
                </a:extLst>
              </p:cNvPr>
              <p:cNvSpPr/>
              <p:nvPr/>
            </p:nvSpPr>
            <p:spPr>
              <a:xfrm>
                <a:off x="7383675" y="5830157"/>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9" name="Oval 488">
                <a:extLst>
                  <a:ext uri="{FF2B5EF4-FFF2-40B4-BE49-F238E27FC236}">
                    <a16:creationId xmlns:a16="http://schemas.microsoft.com/office/drawing/2014/main" id="{FFE2E1D5-70C1-AC5E-5451-7656B7691113}"/>
                  </a:ext>
                </a:extLst>
              </p:cNvPr>
              <p:cNvSpPr/>
              <p:nvPr/>
            </p:nvSpPr>
            <p:spPr>
              <a:xfrm>
                <a:off x="7496425" y="5825765"/>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0" name="Oval 489">
                <a:extLst>
                  <a:ext uri="{FF2B5EF4-FFF2-40B4-BE49-F238E27FC236}">
                    <a16:creationId xmlns:a16="http://schemas.microsoft.com/office/drawing/2014/main" id="{8749A861-8B28-2D12-102F-425CB53A3C06}"/>
                  </a:ext>
                </a:extLst>
              </p:cNvPr>
              <p:cNvSpPr/>
              <p:nvPr/>
            </p:nvSpPr>
            <p:spPr>
              <a:xfrm>
                <a:off x="7600982" y="5825764"/>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1" name="Oval 490">
                <a:extLst>
                  <a:ext uri="{FF2B5EF4-FFF2-40B4-BE49-F238E27FC236}">
                    <a16:creationId xmlns:a16="http://schemas.microsoft.com/office/drawing/2014/main" id="{4ED88D23-7677-A751-4345-27DE054EC0CD}"/>
                  </a:ext>
                </a:extLst>
              </p:cNvPr>
              <p:cNvSpPr/>
              <p:nvPr/>
            </p:nvSpPr>
            <p:spPr>
              <a:xfrm>
                <a:off x="7686116" y="5825765"/>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2" name="Oval 491">
                <a:extLst>
                  <a:ext uri="{FF2B5EF4-FFF2-40B4-BE49-F238E27FC236}">
                    <a16:creationId xmlns:a16="http://schemas.microsoft.com/office/drawing/2014/main" id="{02A0CD79-06A4-31E7-BFF9-4585B9149B9C}"/>
                  </a:ext>
                </a:extLst>
              </p:cNvPr>
              <p:cNvSpPr/>
              <p:nvPr/>
            </p:nvSpPr>
            <p:spPr>
              <a:xfrm>
                <a:off x="7790673" y="5825764"/>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3007890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58">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58">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58">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58">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58">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Time-Limited Values</a:t>
            </a:r>
          </a:p>
        </p:txBody>
      </p:sp>
      <p:sp>
        <p:nvSpPr>
          <p:cNvPr id="3" name="Content Placeholder 2"/>
          <p:cNvSpPr>
            <a:spLocks noGrp="1"/>
          </p:cNvSpPr>
          <p:nvPr>
            <p:ph idx="1"/>
          </p:nvPr>
        </p:nvSpPr>
        <p:spPr>
          <a:xfrm>
            <a:off x="406400" y="1397001"/>
            <a:ext cx="7823200" cy="4729164"/>
          </a:xfrm>
        </p:spPr>
        <p:txBody>
          <a:bodyPr/>
          <a:lstStyle/>
          <a:p>
            <a:r>
              <a:rPr lang="en-US" sz="2400"/>
              <a:t>Key idea: time-limited values</a:t>
            </a:r>
          </a:p>
          <a:p>
            <a:pPr lvl="4"/>
            <a:endParaRPr lang="en-US" sz="1200"/>
          </a:p>
          <a:p>
            <a:r>
              <a:rPr lang="en-US" sz="2400"/>
              <a:t>Define </a:t>
            </a:r>
            <a:r>
              <a:rPr lang="en-US" sz="2400" err="1"/>
              <a:t>V</a:t>
            </a:r>
            <a:r>
              <a:rPr lang="en-US" sz="2400" baseline="-25000" err="1"/>
              <a:t>k</a:t>
            </a:r>
            <a:r>
              <a:rPr lang="en-US" sz="2400"/>
              <a:t>(s) to be the optimal value of s if the game ends in k more time steps</a:t>
            </a:r>
          </a:p>
          <a:p>
            <a:pPr lvl="1"/>
            <a:r>
              <a:rPr lang="en-US" sz="2000"/>
              <a:t>Equivalently, it’s what a depth-k </a:t>
            </a:r>
            <a:r>
              <a:rPr lang="en-US" sz="2000" err="1"/>
              <a:t>expectimax</a:t>
            </a:r>
            <a:r>
              <a:rPr lang="en-US" sz="2000"/>
              <a:t> would give from s</a:t>
            </a:r>
          </a:p>
          <a:p>
            <a:endParaRPr lang="en-US" sz="2400"/>
          </a:p>
        </p:txBody>
      </p:sp>
      <p:pic>
        <p:nvPicPr>
          <p:cNvPr id="10242"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9029020" y="1264178"/>
            <a:ext cx="2248579" cy="2164822"/>
          </a:xfrm>
          <a:prstGeom prst="rect">
            <a:avLst/>
          </a:prstGeom>
          <a:noFill/>
        </p:spPr>
      </p:pic>
      <p:sp>
        <p:nvSpPr>
          <p:cNvPr id="49" name="Right Arrow 48"/>
          <p:cNvSpPr/>
          <p:nvPr/>
        </p:nvSpPr>
        <p:spPr>
          <a:xfrm>
            <a:off x="6629400" y="4343400"/>
            <a:ext cx="990600" cy="914400"/>
          </a:xfrm>
          <a:prstGeom prst="rightArrow">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Isosceles Triangle 49"/>
          <p:cNvSpPr/>
          <p:nvPr/>
        </p:nvSpPr>
        <p:spPr>
          <a:xfrm>
            <a:off x="8229600" y="4267200"/>
            <a:ext cx="2057400" cy="1447800"/>
          </a:xfrm>
          <a:prstGeom prst="triangle">
            <a:avLst/>
          </a:prstGeom>
          <a:solidFill>
            <a:srgbClr val="8FAA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2" name="Picture 51" descr="TP_tmp.png"/>
          <p:cNvPicPr>
            <a:picLocks noChangeAspect="1"/>
          </p:cNvPicPr>
          <p:nvPr>
            <p:custDataLst>
              <p:tags r:id="rId1"/>
            </p:custDataLst>
          </p:nvPr>
        </p:nvPicPr>
        <p:blipFill>
          <a:blip r:embed="rId5" cstate="print"/>
          <a:stretch>
            <a:fillRect/>
          </a:stretch>
        </p:blipFill>
        <p:spPr>
          <a:xfrm>
            <a:off x="8763000" y="3962400"/>
            <a:ext cx="864110" cy="278892"/>
          </a:xfrm>
          <a:prstGeom prst="rect">
            <a:avLst/>
          </a:prstGeom>
        </p:spPr>
      </p:pic>
      <p:grpSp>
        <p:nvGrpSpPr>
          <p:cNvPr id="4" name="Group 3">
            <a:extLst>
              <a:ext uri="{FF2B5EF4-FFF2-40B4-BE49-F238E27FC236}">
                <a16:creationId xmlns:a16="http://schemas.microsoft.com/office/drawing/2014/main" id="{80D00993-10DF-5608-8444-AF93AD353C9B}"/>
              </a:ext>
            </a:extLst>
          </p:cNvPr>
          <p:cNvGrpSpPr/>
          <p:nvPr/>
        </p:nvGrpSpPr>
        <p:grpSpPr>
          <a:xfrm>
            <a:off x="828855" y="3264730"/>
            <a:ext cx="5416547" cy="2450270"/>
            <a:chOff x="3287442" y="1931928"/>
            <a:chExt cx="5416547" cy="2450270"/>
          </a:xfrm>
        </p:grpSpPr>
        <p:pic>
          <p:nvPicPr>
            <p:cNvPr id="5" name="Picture 4">
              <a:extLst>
                <a:ext uri="{FF2B5EF4-FFF2-40B4-BE49-F238E27FC236}">
                  <a16:creationId xmlns:a16="http://schemas.microsoft.com/office/drawing/2014/main" id="{27618387-F7D5-7606-7D87-86ECF900FA1E}"/>
                </a:ext>
              </a:extLst>
            </p:cNvPr>
            <p:cNvPicPr>
              <a:picLocks noChangeAspect="1"/>
            </p:cNvPicPr>
            <p:nvPr/>
          </p:nvPicPr>
          <p:blipFill>
            <a:blip r:embed="rId6"/>
            <a:stretch>
              <a:fillRect/>
            </a:stretch>
          </p:blipFill>
          <p:spPr>
            <a:xfrm rot="1659564">
              <a:off x="5271980" y="1931928"/>
              <a:ext cx="351768" cy="409636"/>
            </a:xfrm>
            <a:prstGeom prst="rect">
              <a:avLst/>
            </a:prstGeom>
          </p:spPr>
        </p:pic>
        <p:grpSp>
          <p:nvGrpSpPr>
            <p:cNvPr id="6" name="Group 5">
              <a:extLst>
                <a:ext uri="{FF2B5EF4-FFF2-40B4-BE49-F238E27FC236}">
                  <a16:creationId xmlns:a16="http://schemas.microsoft.com/office/drawing/2014/main" id="{6FEFEB7A-A71F-B5E9-8082-BB0442FF8471}"/>
                </a:ext>
              </a:extLst>
            </p:cNvPr>
            <p:cNvGrpSpPr/>
            <p:nvPr/>
          </p:nvGrpSpPr>
          <p:grpSpPr>
            <a:xfrm>
              <a:off x="3287442" y="2318158"/>
              <a:ext cx="5416547" cy="2064040"/>
              <a:chOff x="3287442" y="2318158"/>
              <a:chExt cx="5416547" cy="2064040"/>
            </a:xfrm>
          </p:grpSpPr>
          <p:sp>
            <p:nvSpPr>
              <p:cNvPr id="51" name="Oval 50">
                <a:extLst>
                  <a:ext uri="{FF2B5EF4-FFF2-40B4-BE49-F238E27FC236}">
                    <a16:creationId xmlns:a16="http://schemas.microsoft.com/office/drawing/2014/main" id="{60E929DF-FF48-3A56-32A4-FB5287EDA240}"/>
                  </a:ext>
                </a:extLst>
              </p:cNvPr>
              <p:cNvSpPr/>
              <p:nvPr/>
            </p:nvSpPr>
            <p:spPr>
              <a:xfrm>
                <a:off x="3794906" y="2581224"/>
                <a:ext cx="148275" cy="145255"/>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01D12442-6F6B-003F-B65B-EDF51682BF5A}"/>
                  </a:ext>
                </a:extLst>
              </p:cNvPr>
              <p:cNvSpPr/>
              <p:nvPr/>
            </p:nvSpPr>
            <p:spPr>
              <a:xfrm>
                <a:off x="6723339" y="2581224"/>
                <a:ext cx="148275" cy="145255"/>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5" name="Straight Arrow Connector 54">
                <a:extLst>
                  <a:ext uri="{FF2B5EF4-FFF2-40B4-BE49-F238E27FC236}">
                    <a16:creationId xmlns:a16="http://schemas.microsoft.com/office/drawing/2014/main" id="{931F77A0-ECFE-4C6C-47DD-16E1D0EE3020}"/>
                  </a:ext>
                </a:extLst>
              </p:cNvPr>
              <p:cNvCxnSpPr>
                <a:cxnSpLocks/>
                <a:stCxn id="5" idx="2"/>
                <a:endCxn id="54" idx="1"/>
              </p:cNvCxnSpPr>
              <p:nvPr/>
            </p:nvCxnSpPr>
            <p:spPr>
              <a:xfrm>
                <a:off x="5350808" y="2318158"/>
                <a:ext cx="1394246" cy="284338"/>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BA30DA72-7C53-A64B-B82E-AAA18D2BE386}"/>
                  </a:ext>
                </a:extLst>
              </p:cNvPr>
              <p:cNvCxnSpPr>
                <a:cxnSpLocks/>
                <a:stCxn id="5" idx="2"/>
                <a:endCxn id="51" idx="7"/>
              </p:cNvCxnSpPr>
              <p:nvPr/>
            </p:nvCxnSpPr>
            <p:spPr>
              <a:xfrm flipH="1">
                <a:off x="3921467" y="2318158"/>
                <a:ext cx="1429341" cy="284338"/>
              </a:xfrm>
              <a:prstGeom prst="straightConnector1">
                <a:avLst/>
              </a:prstGeom>
              <a:ln w="12700">
                <a:solidFill>
                  <a:srgbClr val="0070C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724B82CD-A2E4-4A79-84BF-948643DEBE6E}"/>
                  </a:ext>
                </a:extLst>
              </p:cNvPr>
              <p:cNvCxnSpPr>
                <a:cxnSpLocks/>
                <a:stCxn id="54" idx="4"/>
              </p:cNvCxnSpPr>
              <p:nvPr/>
            </p:nvCxnSpPr>
            <p:spPr>
              <a:xfrm flipH="1">
                <a:off x="5866973" y="2726478"/>
                <a:ext cx="930503" cy="290509"/>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AC36DDEF-231C-926C-8E85-D61D3C67DE8D}"/>
                  </a:ext>
                </a:extLst>
              </p:cNvPr>
              <p:cNvCxnSpPr>
                <a:cxnSpLocks/>
                <a:stCxn id="54" idx="4"/>
              </p:cNvCxnSpPr>
              <p:nvPr/>
            </p:nvCxnSpPr>
            <p:spPr>
              <a:xfrm>
                <a:off x="6797477" y="2726478"/>
                <a:ext cx="1079505" cy="290509"/>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4809D71D-01AE-696C-11B8-2264A22C176E}"/>
                  </a:ext>
                </a:extLst>
              </p:cNvPr>
              <p:cNvCxnSpPr>
                <a:cxnSpLocks/>
                <a:stCxn id="51" idx="4"/>
              </p:cNvCxnSpPr>
              <p:nvPr/>
            </p:nvCxnSpPr>
            <p:spPr>
              <a:xfrm flipH="1">
                <a:off x="3865260" y="2726478"/>
                <a:ext cx="3784" cy="290183"/>
              </a:xfrm>
              <a:prstGeom prst="straightConnector1">
                <a:avLst/>
              </a:prstGeom>
              <a:ln w="12700">
                <a:solidFill>
                  <a:srgbClr val="0070C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60" name="Oval 59">
                <a:extLst>
                  <a:ext uri="{FF2B5EF4-FFF2-40B4-BE49-F238E27FC236}">
                    <a16:creationId xmlns:a16="http://schemas.microsoft.com/office/drawing/2014/main" id="{8C4D9C21-5276-EA31-0546-59B0D7E91786}"/>
                  </a:ext>
                </a:extLst>
              </p:cNvPr>
              <p:cNvSpPr/>
              <p:nvPr/>
            </p:nvSpPr>
            <p:spPr>
              <a:xfrm>
                <a:off x="3305444" y="3488739"/>
                <a:ext cx="148275" cy="145255"/>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25EDACC6-0911-7C47-05AB-F088D335AAA9}"/>
                  </a:ext>
                </a:extLst>
              </p:cNvPr>
              <p:cNvSpPr/>
              <p:nvPr/>
            </p:nvSpPr>
            <p:spPr>
              <a:xfrm>
                <a:off x="4285927" y="3488739"/>
                <a:ext cx="148275" cy="145255"/>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2" name="Straight Arrow Connector 61">
                <a:extLst>
                  <a:ext uri="{FF2B5EF4-FFF2-40B4-BE49-F238E27FC236}">
                    <a16:creationId xmlns:a16="http://schemas.microsoft.com/office/drawing/2014/main" id="{CF982910-A59E-65C5-41C4-489CE611FC4C}"/>
                  </a:ext>
                </a:extLst>
              </p:cNvPr>
              <p:cNvCxnSpPr>
                <a:cxnSpLocks/>
                <a:endCxn id="61" idx="1"/>
              </p:cNvCxnSpPr>
              <p:nvPr/>
            </p:nvCxnSpPr>
            <p:spPr>
              <a:xfrm>
                <a:off x="3865260" y="3307497"/>
                <a:ext cx="442382" cy="202514"/>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96113D0F-3BB8-A0E7-1BE3-A010CBF49940}"/>
                  </a:ext>
                </a:extLst>
              </p:cNvPr>
              <p:cNvCxnSpPr>
                <a:cxnSpLocks/>
                <a:endCxn id="60" idx="7"/>
              </p:cNvCxnSpPr>
              <p:nvPr/>
            </p:nvCxnSpPr>
            <p:spPr>
              <a:xfrm flipH="1">
                <a:off x="3432005" y="3307497"/>
                <a:ext cx="433255" cy="202514"/>
              </a:xfrm>
              <a:prstGeom prst="straightConnector1">
                <a:avLst/>
              </a:prstGeom>
              <a:ln w="12700">
                <a:solidFill>
                  <a:srgbClr val="0070C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0240" name="Straight Arrow Connector 10239">
                <a:extLst>
                  <a:ext uri="{FF2B5EF4-FFF2-40B4-BE49-F238E27FC236}">
                    <a16:creationId xmlns:a16="http://schemas.microsoft.com/office/drawing/2014/main" id="{1FFA39E3-6632-279D-9B35-76672A0ABFED}"/>
                  </a:ext>
                </a:extLst>
              </p:cNvPr>
              <p:cNvCxnSpPr>
                <a:cxnSpLocks/>
                <a:stCxn id="61" idx="4"/>
              </p:cNvCxnSpPr>
              <p:nvPr/>
            </p:nvCxnSpPr>
            <p:spPr>
              <a:xfrm flipH="1">
                <a:off x="4161810" y="3633994"/>
                <a:ext cx="198255" cy="290836"/>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0241" name="Straight Arrow Connector 10240">
                <a:extLst>
                  <a:ext uri="{FF2B5EF4-FFF2-40B4-BE49-F238E27FC236}">
                    <a16:creationId xmlns:a16="http://schemas.microsoft.com/office/drawing/2014/main" id="{D416B16E-51D6-88D9-2494-F60BC146366E}"/>
                  </a:ext>
                </a:extLst>
              </p:cNvPr>
              <p:cNvCxnSpPr>
                <a:cxnSpLocks/>
                <a:stCxn id="61" idx="4"/>
              </p:cNvCxnSpPr>
              <p:nvPr/>
            </p:nvCxnSpPr>
            <p:spPr>
              <a:xfrm>
                <a:off x="4360065" y="3633994"/>
                <a:ext cx="217796" cy="290836"/>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0243" name="Straight Arrow Connector 10242">
                <a:extLst>
                  <a:ext uri="{FF2B5EF4-FFF2-40B4-BE49-F238E27FC236}">
                    <a16:creationId xmlns:a16="http://schemas.microsoft.com/office/drawing/2014/main" id="{C0327736-A0FE-F296-5FAF-6378E15B4C06}"/>
                  </a:ext>
                </a:extLst>
              </p:cNvPr>
              <p:cNvCxnSpPr>
                <a:cxnSpLocks/>
                <a:stCxn id="60" idx="4"/>
              </p:cNvCxnSpPr>
              <p:nvPr/>
            </p:nvCxnSpPr>
            <p:spPr>
              <a:xfrm>
                <a:off x="3379581" y="3633994"/>
                <a:ext cx="3784" cy="290183"/>
              </a:xfrm>
              <a:prstGeom prst="straightConnector1">
                <a:avLst/>
              </a:prstGeom>
              <a:ln w="12700">
                <a:solidFill>
                  <a:srgbClr val="0070C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10244" name="Oval 10243">
                <a:extLst>
                  <a:ext uri="{FF2B5EF4-FFF2-40B4-BE49-F238E27FC236}">
                    <a16:creationId xmlns:a16="http://schemas.microsoft.com/office/drawing/2014/main" id="{66F1D72F-23CB-F581-90BC-1D9EDD7A16B2}"/>
                  </a:ext>
                </a:extLst>
              </p:cNvPr>
              <p:cNvSpPr/>
              <p:nvPr/>
            </p:nvSpPr>
            <p:spPr>
              <a:xfrm>
                <a:off x="5244589" y="3488739"/>
                <a:ext cx="148275" cy="145255"/>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245" name="Straight Arrow Connector 10244">
                <a:extLst>
                  <a:ext uri="{FF2B5EF4-FFF2-40B4-BE49-F238E27FC236}">
                    <a16:creationId xmlns:a16="http://schemas.microsoft.com/office/drawing/2014/main" id="{6558DA63-C687-FA16-22DE-E28A5B3FF63A}"/>
                  </a:ext>
                </a:extLst>
              </p:cNvPr>
              <p:cNvCxnSpPr>
                <a:cxnSpLocks/>
                <a:endCxn id="10244" idx="7"/>
              </p:cNvCxnSpPr>
              <p:nvPr/>
            </p:nvCxnSpPr>
            <p:spPr>
              <a:xfrm flipH="1">
                <a:off x="5371150" y="3307497"/>
                <a:ext cx="433255" cy="202514"/>
              </a:xfrm>
              <a:prstGeom prst="straightConnector1">
                <a:avLst/>
              </a:prstGeom>
              <a:ln w="12700">
                <a:solidFill>
                  <a:srgbClr val="0070C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0246" name="Straight Arrow Connector 10245">
                <a:extLst>
                  <a:ext uri="{FF2B5EF4-FFF2-40B4-BE49-F238E27FC236}">
                    <a16:creationId xmlns:a16="http://schemas.microsoft.com/office/drawing/2014/main" id="{99036666-9C61-3643-35E7-B754444CC6A8}"/>
                  </a:ext>
                </a:extLst>
              </p:cNvPr>
              <p:cNvCxnSpPr>
                <a:cxnSpLocks/>
                <a:stCxn id="10244" idx="4"/>
              </p:cNvCxnSpPr>
              <p:nvPr/>
            </p:nvCxnSpPr>
            <p:spPr>
              <a:xfrm>
                <a:off x="5318726" y="3633994"/>
                <a:ext cx="3784" cy="290183"/>
              </a:xfrm>
              <a:prstGeom prst="straightConnector1">
                <a:avLst/>
              </a:prstGeom>
              <a:ln w="12700">
                <a:solidFill>
                  <a:srgbClr val="0070C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10247" name="Oval 10246">
                <a:extLst>
                  <a:ext uri="{FF2B5EF4-FFF2-40B4-BE49-F238E27FC236}">
                    <a16:creationId xmlns:a16="http://schemas.microsoft.com/office/drawing/2014/main" id="{74838536-C2DF-483F-A9CF-A55EA0B4A1BB}"/>
                  </a:ext>
                </a:extLst>
              </p:cNvPr>
              <p:cNvSpPr/>
              <p:nvPr/>
            </p:nvSpPr>
            <p:spPr>
              <a:xfrm>
                <a:off x="6287641" y="3488739"/>
                <a:ext cx="148275" cy="145255"/>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248" name="Straight Arrow Connector 10247">
                <a:extLst>
                  <a:ext uri="{FF2B5EF4-FFF2-40B4-BE49-F238E27FC236}">
                    <a16:creationId xmlns:a16="http://schemas.microsoft.com/office/drawing/2014/main" id="{60466AC5-14DE-3B35-BCC4-5FABE14055D4}"/>
                  </a:ext>
                </a:extLst>
              </p:cNvPr>
              <p:cNvCxnSpPr>
                <a:cxnSpLocks/>
                <a:endCxn id="10247" idx="1"/>
              </p:cNvCxnSpPr>
              <p:nvPr/>
            </p:nvCxnSpPr>
            <p:spPr>
              <a:xfrm>
                <a:off x="5866973" y="3307824"/>
                <a:ext cx="442382" cy="202188"/>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0249" name="Straight Arrow Connector 10248">
                <a:extLst>
                  <a:ext uri="{FF2B5EF4-FFF2-40B4-BE49-F238E27FC236}">
                    <a16:creationId xmlns:a16="http://schemas.microsoft.com/office/drawing/2014/main" id="{F09ACF2C-44B4-662A-D620-A61F2044FCBF}"/>
                  </a:ext>
                </a:extLst>
              </p:cNvPr>
              <p:cNvCxnSpPr>
                <a:cxnSpLocks/>
                <a:stCxn id="10247" idx="3"/>
              </p:cNvCxnSpPr>
              <p:nvPr/>
            </p:nvCxnSpPr>
            <p:spPr>
              <a:xfrm flipH="1">
                <a:off x="6026021" y="3612722"/>
                <a:ext cx="283334" cy="312108"/>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0250" name="Straight Arrow Connector 10249">
                <a:extLst>
                  <a:ext uri="{FF2B5EF4-FFF2-40B4-BE49-F238E27FC236}">
                    <a16:creationId xmlns:a16="http://schemas.microsoft.com/office/drawing/2014/main" id="{520D32CD-5A9C-D7FC-A422-73DF15D1BB9C}"/>
                  </a:ext>
                </a:extLst>
              </p:cNvPr>
              <p:cNvCxnSpPr>
                <a:cxnSpLocks/>
                <a:stCxn id="10247" idx="5"/>
              </p:cNvCxnSpPr>
              <p:nvPr/>
            </p:nvCxnSpPr>
            <p:spPr>
              <a:xfrm>
                <a:off x="6414202" y="3612722"/>
                <a:ext cx="69122" cy="312108"/>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10251" name="Oval 10250">
                <a:extLst>
                  <a:ext uri="{FF2B5EF4-FFF2-40B4-BE49-F238E27FC236}">
                    <a16:creationId xmlns:a16="http://schemas.microsoft.com/office/drawing/2014/main" id="{F3194F69-2637-C856-DB92-EEAECCCED3D4}"/>
                  </a:ext>
                </a:extLst>
              </p:cNvPr>
              <p:cNvSpPr/>
              <p:nvPr/>
            </p:nvSpPr>
            <p:spPr>
              <a:xfrm>
                <a:off x="7288498" y="3488413"/>
                <a:ext cx="148275" cy="145255"/>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252" name="Straight Arrow Connector 10251">
                <a:extLst>
                  <a:ext uri="{FF2B5EF4-FFF2-40B4-BE49-F238E27FC236}">
                    <a16:creationId xmlns:a16="http://schemas.microsoft.com/office/drawing/2014/main" id="{0013CA85-F45E-9CF0-260F-0B23A9293262}"/>
                  </a:ext>
                </a:extLst>
              </p:cNvPr>
              <p:cNvCxnSpPr>
                <a:cxnSpLocks/>
                <a:endCxn id="10251" idx="7"/>
              </p:cNvCxnSpPr>
              <p:nvPr/>
            </p:nvCxnSpPr>
            <p:spPr>
              <a:xfrm flipH="1">
                <a:off x="7415058" y="3321673"/>
                <a:ext cx="461923" cy="188012"/>
              </a:xfrm>
              <a:prstGeom prst="straightConnector1">
                <a:avLst/>
              </a:prstGeom>
              <a:ln w="12700">
                <a:solidFill>
                  <a:srgbClr val="0070C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0253" name="Straight Arrow Connector 10252">
                <a:extLst>
                  <a:ext uri="{FF2B5EF4-FFF2-40B4-BE49-F238E27FC236}">
                    <a16:creationId xmlns:a16="http://schemas.microsoft.com/office/drawing/2014/main" id="{8E0FEA6D-67F8-CE8A-F1DB-62649D27A6C3}"/>
                  </a:ext>
                </a:extLst>
              </p:cNvPr>
              <p:cNvCxnSpPr>
                <a:cxnSpLocks/>
                <a:stCxn id="10251" idx="4"/>
              </p:cNvCxnSpPr>
              <p:nvPr/>
            </p:nvCxnSpPr>
            <p:spPr>
              <a:xfrm flipH="1">
                <a:off x="7164380" y="3633667"/>
                <a:ext cx="198255" cy="290836"/>
              </a:xfrm>
              <a:prstGeom prst="straightConnector1">
                <a:avLst/>
              </a:prstGeom>
              <a:ln w="12700">
                <a:solidFill>
                  <a:srgbClr val="0070C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0254" name="Straight Arrow Connector 10253">
                <a:extLst>
                  <a:ext uri="{FF2B5EF4-FFF2-40B4-BE49-F238E27FC236}">
                    <a16:creationId xmlns:a16="http://schemas.microsoft.com/office/drawing/2014/main" id="{F073ECB7-D6F9-970A-ECD2-5262D0464029}"/>
                  </a:ext>
                </a:extLst>
              </p:cNvPr>
              <p:cNvCxnSpPr>
                <a:cxnSpLocks/>
                <a:stCxn id="10251" idx="4"/>
                <a:endCxn id="10267" idx="7"/>
              </p:cNvCxnSpPr>
              <p:nvPr/>
            </p:nvCxnSpPr>
            <p:spPr>
              <a:xfrm>
                <a:off x="7362636" y="3633668"/>
                <a:ext cx="270044" cy="280543"/>
              </a:xfrm>
              <a:prstGeom prst="straightConnector1">
                <a:avLst/>
              </a:prstGeom>
              <a:ln w="12700">
                <a:solidFill>
                  <a:srgbClr val="0070C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10255" name="Oval 10254">
                <a:extLst>
                  <a:ext uri="{FF2B5EF4-FFF2-40B4-BE49-F238E27FC236}">
                    <a16:creationId xmlns:a16="http://schemas.microsoft.com/office/drawing/2014/main" id="{1C33B9B0-7D84-2CE6-AA71-05060D859C4E}"/>
                  </a:ext>
                </a:extLst>
              </p:cNvPr>
              <p:cNvSpPr/>
              <p:nvPr/>
            </p:nvSpPr>
            <p:spPr>
              <a:xfrm>
                <a:off x="8343012" y="3488739"/>
                <a:ext cx="148275" cy="145255"/>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256" name="Straight Arrow Connector 10255">
                <a:extLst>
                  <a:ext uri="{FF2B5EF4-FFF2-40B4-BE49-F238E27FC236}">
                    <a16:creationId xmlns:a16="http://schemas.microsoft.com/office/drawing/2014/main" id="{8A7E5544-08B2-57D3-B155-BC3F344349F6}"/>
                  </a:ext>
                </a:extLst>
              </p:cNvPr>
              <p:cNvCxnSpPr>
                <a:cxnSpLocks/>
                <a:endCxn id="10255" idx="1"/>
              </p:cNvCxnSpPr>
              <p:nvPr/>
            </p:nvCxnSpPr>
            <p:spPr>
              <a:xfrm>
                <a:off x="7876981" y="3321673"/>
                <a:ext cx="487745" cy="188338"/>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0257" name="Straight Arrow Connector 10256">
                <a:extLst>
                  <a:ext uri="{FF2B5EF4-FFF2-40B4-BE49-F238E27FC236}">
                    <a16:creationId xmlns:a16="http://schemas.microsoft.com/office/drawing/2014/main" id="{787F1A7A-DB98-45A8-0EE0-C54739DF1983}"/>
                  </a:ext>
                </a:extLst>
              </p:cNvPr>
              <p:cNvCxnSpPr>
                <a:cxnSpLocks/>
                <a:stCxn id="10255" idx="4"/>
              </p:cNvCxnSpPr>
              <p:nvPr/>
            </p:nvCxnSpPr>
            <p:spPr>
              <a:xfrm>
                <a:off x="8417150" y="3633994"/>
                <a:ext cx="3784" cy="290183"/>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10258" name="Picture 10257">
                <a:extLst>
                  <a:ext uri="{FF2B5EF4-FFF2-40B4-BE49-F238E27FC236}">
                    <a16:creationId xmlns:a16="http://schemas.microsoft.com/office/drawing/2014/main" id="{FE4CFFAA-4909-C05E-366F-095B0658BE9D}"/>
                  </a:ext>
                </a:extLst>
              </p:cNvPr>
              <p:cNvPicPr>
                <a:picLocks noChangeAspect="1"/>
              </p:cNvPicPr>
              <p:nvPr/>
            </p:nvPicPr>
            <p:blipFill>
              <a:blip r:embed="rId6"/>
              <a:stretch>
                <a:fillRect/>
              </a:stretch>
            </p:blipFill>
            <p:spPr>
              <a:xfrm rot="1659564">
                <a:off x="3746555" y="3017870"/>
                <a:ext cx="351768" cy="409636"/>
              </a:xfrm>
              <a:prstGeom prst="rect">
                <a:avLst/>
              </a:prstGeom>
            </p:spPr>
          </p:pic>
          <p:pic>
            <p:nvPicPr>
              <p:cNvPr id="10259" name="Picture 10258">
                <a:extLst>
                  <a:ext uri="{FF2B5EF4-FFF2-40B4-BE49-F238E27FC236}">
                    <a16:creationId xmlns:a16="http://schemas.microsoft.com/office/drawing/2014/main" id="{FC86957D-8474-F334-B8DC-3AF5D1A04FC8}"/>
                  </a:ext>
                </a:extLst>
              </p:cNvPr>
              <p:cNvPicPr>
                <a:picLocks noChangeAspect="1"/>
              </p:cNvPicPr>
              <p:nvPr/>
            </p:nvPicPr>
            <p:blipFill>
              <a:blip r:embed="rId6"/>
              <a:stretch>
                <a:fillRect/>
              </a:stretch>
            </p:blipFill>
            <p:spPr>
              <a:xfrm rot="1659564">
                <a:off x="5732524" y="3057193"/>
                <a:ext cx="351768" cy="409636"/>
              </a:xfrm>
              <a:prstGeom prst="rect">
                <a:avLst/>
              </a:prstGeom>
            </p:spPr>
          </p:pic>
          <p:pic>
            <p:nvPicPr>
              <p:cNvPr id="10260" name="Picture 10259">
                <a:extLst>
                  <a:ext uri="{FF2B5EF4-FFF2-40B4-BE49-F238E27FC236}">
                    <a16:creationId xmlns:a16="http://schemas.microsoft.com/office/drawing/2014/main" id="{C9440298-9800-5EB1-5548-8950C7C3AFCA}"/>
                  </a:ext>
                </a:extLst>
              </p:cNvPr>
              <p:cNvPicPr>
                <a:picLocks noChangeAspect="1"/>
              </p:cNvPicPr>
              <p:nvPr/>
            </p:nvPicPr>
            <p:blipFill>
              <a:blip r:embed="rId6"/>
              <a:stretch>
                <a:fillRect/>
              </a:stretch>
            </p:blipFill>
            <p:spPr>
              <a:xfrm rot="1659564">
                <a:off x="3287442" y="3899459"/>
                <a:ext cx="351768" cy="409636"/>
              </a:xfrm>
              <a:prstGeom prst="rect">
                <a:avLst/>
              </a:prstGeom>
            </p:spPr>
          </p:pic>
          <p:pic>
            <p:nvPicPr>
              <p:cNvPr id="10261" name="Picture 10260">
                <a:extLst>
                  <a:ext uri="{FF2B5EF4-FFF2-40B4-BE49-F238E27FC236}">
                    <a16:creationId xmlns:a16="http://schemas.microsoft.com/office/drawing/2014/main" id="{86634156-5356-66FA-560E-995118EBF6C1}"/>
                  </a:ext>
                </a:extLst>
              </p:cNvPr>
              <p:cNvPicPr>
                <a:picLocks noChangeAspect="1"/>
              </p:cNvPicPr>
              <p:nvPr/>
            </p:nvPicPr>
            <p:blipFill>
              <a:blip r:embed="rId6"/>
              <a:stretch>
                <a:fillRect/>
              </a:stretch>
            </p:blipFill>
            <p:spPr>
              <a:xfrm rot="1659564">
                <a:off x="3946883" y="3923486"/>
                <a:ext cx="351768" cy="409636"/>
              </a:xfrm>
              <a:prstGeom prst="rect">
                <a:avLst/>
              </a:prstGeom>
            </p:spPr>
          </p:pic>
          <p:pic>
            <p:nvPicPr>
              <p:cNvPr id="10262" name="Picture 10261">
                <a:extLst>
                  <a:ext uri="{FF2B5EF4-FFF2-40B4-BE49-F238E27FC236}">
                    <a16:creationId xmlns:a16="http://schemas.microsoft.com/office/drawing/2014/main" id="{C9958499-9B9A-0118-8881-55609613DBDA}"/>
                  </a:ext>
                </a:extLst>
              </p:cNvPr>
              <p:cNvPicPr>
                <a:picLocks noChangeAspect="1"/>
              </p:cNvPicPr>
              <p:nvPr/>
            </p:nvPicPr>
            <p:blipFill>
              <a:blip r:embed="rId6"/>
              <a:stretch>
                <a:fillRect/>
              </a:stretch>
            </p:blipFill>
            <p:spPr>
              <a:xfrm rot="1659564">
                <a:off x="5192659" y="3922200"/>
                <a:ext cx="351768" cy="409636"/>
              </a:xfrm>
              <a:prstGeom prst="rect">
                <a:avLst/>
              </a:prstGeom>
            </p:spPr>
          </p:pic>
          <p:pic>
            <p:nvPicPr>
              <p:cNvPr id="10263" name="Picture 10262">
                <a:extLst>
                  <a:ext uri="{FF2B5EF4-FFF2-40B4-BE49-F238E27FC236}">
                    <a16:creationId xmlns:a16="http://schemas.microsoft.com/office/drawing/2014/main" id="{A067D170-7EE9-EBA3-9D11-139130FCD7AC}"/>
                  </a:ext>
                </a:extLst>
              </p:cNvPr>
              <p:cNvPicPr>
                <a:picLocks noChangeAspect="1"/>
              </p:cNvPicPr>
              <p:nvPr/>
            </p:nvPicPr>
            <p:blipFill>
              <a:blip r:embed="rId6"/>
              <a:stretch>
                <a:fillRect/>
              </a:stretch>
            </p:blipFill>
            <p:spPr>
              <a:xfrm rot="1659564">
                <a:off x="7027594" y="3923486"/>
                <a:ext cx="351768" cy="409636"/>
              </a:xfrm>
              <a:prstGeom prst="rect">
                <a:avLst/>
              </a:prstGeom>
            </p:spPr>
          </p:pic>
          <p:sp>
            <p:nvSpPr>
              <p:cNvPr id="10264" name="Oval 10263">
                <a:extLst>
                  <a:ext uri="{FF2B5EF4-FFF2-40B4-BE49-F238E27FC236}">
                    <a16:creationId xmlns:a16="http://schemas.microsoft.com/office/drawing/2014/main" id="{907844B7-C4E3-5EDA-4864-01DB23839440}"/>
                  </a:ext>
                </a:extLst>
              </p:cNvPr>
              <p:cNvSpPr/>
              <p:nvPr/>
            </p:nvSpPr>
            <p:spPr>
              <a:xfrm rot="17161065">
                <a:off x="4423838" y="3892317"/>
                <a:ext cx="462358" cy="471972"/>
              </a:xfrm>
              <a:prstGeom prst="ellipse">
                <a:avLst/>
              </a:prstGeom>
              <a:blipFill>
                <a:blip r:embed="rId7"/>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65" name="Oval 10264">
                <a:extLst>
                  <a:ext uri="{FF2B5EF4-FFF2-40B4-BE49-F238E27FC236}">
                    <a16:creationId xmlns:a16="http://schemas.microsoft.com/office/drawing/2014/main" id="{86EB40C8-8645-6077-C449-2B767E5E522B}"/>
                  </a:ext>
                </a:extLst>
              </p:cNvPr>
              <p:cNvSpPr/>
              <p:nvPr/>
            </p:nvSpPr>
            <p:spPr>
              <a:xfrm rot="17161065">
                <a:off x="6341494" y="3881391"/>
                <a:ext cx="462358" cy="471972"/>
              </a:xfrm>
              <a:prstGeom prst="ellipse">
                <a:avLst/>
              </a:prstGeom>
              <a:blipFill>
                <a:blip r:embed="rId7"/>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6" name="Picture 10265">
                <a:extLst>
                  <a:ext uri="{FF2B5EF4-FFF2-40B4-BE49-F238E27FC236}">
                    <a16:creationId xmlns:a16="http://schemas.microsoft.com/office/drawing/2014/main" id="{4613C805-6802-4DEF-CD7D-71BCB0727893}"/>
                  </a:ext>
                </a:extLst>
              </p:cNvPr>
              <p:cNvPicPr>
                <a:picLocks noChangeAspect="1"/>
              </p:cNvPicPr>
              <p:nvPr/>
            </p:nvPicPr>
            <p:blipFill>
              <a:blip r:embed="rId6"/>
              <a:stretch>
                <a:fillRect/>
              </a:stretch>
            </p:blipFill>
            <p:spPr>
              <a:xfrm rot="1659564">
                <a:off x="5869406" y="3922200"/>
                <a:ext cx="351768" cy="409636"/>
              </a:xfrm>
              <a:prstGeom prst="rect">
                <a:avLst/>
              </a:prstGeom>
            </p:spPr>
          </p:pic>
          <p:sp>
            <p:nvSpPr>
              <p:cNvPr id="10267" name="Oval 10266">
                <a:extLst>
                  <a:ext uri="{FF2B5EF4-FFF2-40B4-BE49-F238E27FC236}">
                    <a16:creationId xmlns:a16="http://schemas.microsoft.com/office/drawing/2014/main" id="{6D2BCC14-1C45-22CD-D91E-3B74F8DAA101}"/>
                  </a:ext>
                </a:extLst>
              </p:cNvPr>
              <p:cNvSpPr/>
              <p:nvPr/>
            </p:nvSpPr>
            <p:spPr>
              <a:xfrm rot="17161065">
                <a:off x="7516783" y="3881391"/>
                <a:ext cx="462358" cy="471972"/>
              </a:xfrm>
              <a:prstGeom prst="ellipse">
                <a:avLst/>
              </a:prstGeom>
              <a:blipFill>
                <a:blip r:embed="rId7"/>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68" name="Oval 10267">
                <a:extLst>
                  <a:ext uri="{FF2B5EF4-FFF2-40B4-BE49-F238E27FC236}">
                    <a16:creationId xmlns:a16="http://schemas.microsoft.com/office/drawing/2014/main" id="{5FA32C92-2199-1926-B456-846299BD6406}"/>
                  </a:ext>
                </a:extLst>
              </p:cNvPr>
              <p:cNvSpPr/>
              <p:nvPr/>
            </p:nvSpPr>
            <p:spPr>
              <a:xfrm rot="17161065">
                <a:off x="7645802" y="3050622"/>
                <a:ext cx="462358" cy="471972"/>
              </a:xfrm>
              <a:prstGeom prst="ellipse">
                <a:avLst/>
              </a:prstGeom>
              <a:blipFill>
                <a:blip r:embed="rId7"/>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9" name="Picture 10268">
                <a:extLst>
                  <a:ext uri="{FF2B5EF4-FFF2-40B4-BE49-F238E27FC236}">
                    <a16:creationId xmlns:a16="http://schemas.microsoft.com/office/drawing/2014/main" id="{35059EF9-47F7-8EC0-9B94-4484CF38FD30}"/>
                  </a:ext>
                </a:extLst>
              </p:cNvPr>
              <p:cNvPicPr>
                <a:picLocks noChangeAspect="1"/>
              </p:cNvPicPr>
              <p:nvPr/>
            </p:nvPicPr>
            <p:blipFill>
              <a:blip r:embed="rId8"/>
              <a:stretch>
                <a:fillRect/>
              </a:stretch>
            </p:blipFill>
            <p:spPr>
              <a:xfrm>
                <a:off x="7936225" y="3664982"/>
                <a:ext cx="767764" cy="717216"/>
              </a:xfrm>
              <a:prstGeom prst="rect">
                <a:avLst/>
              </a:prstGeom>
            </p:spPr>
          </p:pic>
        </p:grpSp>
      </p:grpSp>
      <p:pic>
        <p:nvPicPr>
          <p:cNvPr id="10270" name="Picture 10269">
            <a:extLst>
              <a:ext uri="{FF2B5EF4-FFF2-40B4-BE49-F238E27FC236}">
                <a16:creationId xmlns:a16="http://schemas.microsoft.com/office/drawing/2014/main" id="{0B67FD56-AA4D-5347-DC83-2F3473DDC7DE}"/>
              </a:ext>
            </a:extLst>
          </p:cNvPr>
          <p:cNvPicPr>
            <a:picLocks noChangeAspect="1"/>
          </p:cNvPicPr>
          <p:nvPr/>
        </p:nvPicPr>
        <p:blipFill>
          <a:blip r:embed="rId6"/>
          <a:stretch>
            <a:fillRect/>
          </a:stretch>
        </p:blipFill>
        <p:spPr>
          <a:xfrm rot="1659564">
            <a:off x="9182232" y="3849080"/>
            <a:ext cx="351768" cy="409636"/>
          </a:xfrm>
          <a:prstGeom prst="rect">
            <a:avLst/>
          </a:prstGeom>
        </p:spPr>
      </p:pic>
    </p:spTree>
    <p:extLst>
      <p:ext uri="{BB962C8B-B14F-4D97-AF65-F5344CB8AC3E}">
        <p14:creationId xmlns:p14="http://schemas.microsoft.com/office/powerpoint/2010/main" val="1749184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50"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Computing Time-Limited Values</a:t>
            </a:r>
          </a:p>
        </p:txBody>
      </p:sp>
      <p:sp>
        <p:nvSpPr>
          <p:cNvPr id="350" name="Rounded Rectangle 349"/>
          <p:cNvSpPr/>
          <p:nvPr/>
        </p:nvSpPr>
        <p:spPr>
          <a:xfrm>
            <a:off x="4953000" y="5867400"/>
            <a:ext cx="6781800" cy="6858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1" name="Right Arrow 350"/>
          <p:cNvSpPr/>
          <p:nvPr/>
        </p:nvSpPr>
        <p:spPr>
          <a:xfrm flipH="1">
            <a:off x="4038600" y="6025662"/>
            <a:ext cx="685800" cy="422030"/>
          </a:xfrm>
          <a:prstGeom prst="rightArrow">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2" name="Rounded Rectangle 361"/>
          <p:cNvSpPr/>
          <p:nvPr/>
        </p:nvSpPr>
        <p:spPr>
          <a:xfrm>
            <a:off x="4953000" y="4724400"/>
            <a:ext cx="6781800" cy="6858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3" name="Right Arrow 362"/>
          <p:cNvSpPr/>
          <p:nvPr/>
        </p:nvSpPr>
        <p:spPr>
          <a:xfrm flipH="1">
            <a:off x="4038600" y="4882662"/>
            <a:ext cx="685800" cy="422030"/>
          </a:xfrm>
          <a:prstGeom prst="rightArrow">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4" name="Rounded Rectangle 373"/>
          <p:cNvSpPr/>
          <p:nvPr/>
        </p:nvSpPr>
        <p:spPr>
          <a:xfrm>
            <a:off x="4953000" y="3597302"/>
            <a:ext cx="6781800" cy="6858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5" name="Right Arrow 374"/>
          <p:cNvSpPr/>
          <p:nvPr/>
        </p:nvSpPr>
        <p:spPr>
          <a:xfrm flipH="1">
            <a:off x="4038600" y="3755564"/>
            <a:ext cx="685800" cy="422030"/>
          </a:xfrm>
          <a:prstGeom prst="rightArrow">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6" name="Rounded Rectangle 385"/>
          <p:cNvSpPr/>
          <p:nvPr/>
        </p:nvSpPr>
        <p:spPr>
          <a:xfrm>
            <a:off x="4953000" y="2474845"/>
            <a:ext cx="6781800" cy="6858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7" name="Right Arrow 386"/>
          <p:cNvSpPr/>
          <p:nvPr/>
        </p:nvSpPr>
        <p:spPr>
          <a:xfrm flipH="1">
            <a:off x="4038600" y="2633107"/>
            <a:ext cx="685800" cy="422030"/>
          </a:xfrm>
          <a:prstGeom prst="rightArrow">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2" name="Rounded Rectangle 401"/>
          <p:cNvSpPr/>
          <p:nvPr/>
        </p:nvSpPr>
        <p:spPr>
          <a:xfrm>
            <a:off x="4953000" y="1312240"/>
            <a:ext cx="6781800" cy="6858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3" name="Right Arrow 402"/>
          <p:cNvSpPr/>
          <p:nvPr/>
        </p:nvSpPr>
        <p:spPr>
          <a:xfrm flipH="1">
            <a:off x="4038600" y="1529862"/>
            <a:ext cx="685800" cy="422030"/>
          </a:xfrm>
          <a:prstGeom prst="rightArrow">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4">
            <a:extLst>
              <a:ext uri="{FF2B5EF4-FFF2-40B4-BE49-F238E27FC236}">
                <a16:creationId xmlns:a16="http://schemas.microsoft.com/office/drawing/2014/main" id="{C05ABBED-CBB9-49B1-0A07-5E55B2C9D87F}"/>
              </a:ext>
            </a:extLst>
          </p:cNvPr>
          <p:cNvGrpSpPr/>
          <p:nvPr/>
        </p:nvGrpSpPr>
        <p:grpSpPr>
          <a:xfrm>
            <a:off x="5545654" y="1371600"/>
            <a:ext cx="6007009" cy="2867302"/>
            <a:chOff x="3287442" y="1931928"/>
            <a:chExt cx="5416547" cy="2598506"/>
          </a:xfrm>
        </p:grpSpPr>
        <p:pic>
          <p:nvPicPr>
            <p:cNvPr id="922" name="Picture 921">
              <a:extLst>
                <a:ext uri="{FF2B5EF4-FFF2-40B4-BE49-F238E27FC236}">
                  <a16:creationId xmlns:a16="http://schemas.microsoft.com/office/drawing/2014/main" id="{4E61CD6F-0711-7826-10FF-61A9ADA11D75}"/>
                </a:ext>
              </a:extLst>
            </p:cNvPr>
            <p:cNvPicPr>
              <a:picLocks noChangeAspect="1"/>
            </p:cNvPicPr>
            <p:nvPr/>
          </p:nvPicPr>
          <p:blipFill>
            <a:blip r:embed="rId18"/>
            <a:stretch>
              <a:fillRect/>
            </a:stretch>
          </p:blipFill>
          <p:spPr>
            <a:xfrm rot="1659564">
              <a:off x="5271980" y="1931928"/>
              <a:ext cx="351768" cy="409636"/>
            </a:xfrm>
            <a:prstGeom prst="rect">
              <a:avLst/>
            </a:prstGeom>
          </p:spPr>
        </p:pic>
        <p:grpSp>
          <p:nvGrpSpPr>
            <p:cNvPr id="923" name="Group 922">
              <a:extLst>
                <a:ext uri="{FF2B5EF4-FFF2-40B4-BE49-F238E27FC236}">
                  <a16:creationId xmlns:a16="http://schemas.microsoft.com/office/drawing/2014/main" id="{82EB9403-02E5-AB5A-DB62-A98213984DA3}"/>
                </a:ext>
              </a:extLst>
            </p:cNvPr>
            <p:cNvGrpSpPr/>
            <p:nvPr/>
          </p:nvGrpSpPr>
          <p:grpSpPr>
            <a:xfrm>
              <a:off x="3287442" y="2318158"/>
              <a:ext cx="5416547" cy="2212276"/>
              <a:chOff x="3287442" y="2318158"/>
              <a:chExt cx="5416547" cy="2212276"/>
            </a:xfrm>
          </p:grpSpPr>
          <p:sp>
            <p:nvSpPr>
              <p:cNvPr id="924" name="Oval 923">
                <a:extLst>
                  <a:ext uri="{FF2B5EF4-FFF2-40B4-BE49-F238E27FC236}">
                    <a16:creationId xmlns:a16="http://schemas.microsoft.com/office/drawing/2014/main" id="{44EA85BD-F9CF-1165-1B11-8A42A15B0E28}"/>
                  </a:ext>
                </a:extLst>
              </p:cNvPr>
              <p:cNvSpPr/>
              <p:nvPr/>
            </p:nvSpPr>
            <p:spPr>
              <a:xfrm>
                <a:off x="3794906" y="2581224"/>
                <a:ext cx="148275" cy="145255"/>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5" name="Oval 924">
                <a:extLst>
                  <a:ext uri="{FF2B5EF4-FFF2-40B4-BE49-F238E27FC236}">
                    <a16:creationId xmlns:a16="http://schemas.microsoft.com/office/drawing/2014/main" id="{3AA4B707-BC5B-C758-1006-57B94E590305}"/>
                  </a:ext>
                </a:extLst>
              </p:cNvPr>
              <p:cNvSpPr/>
              <p:nvPr/>
            </p:nvSpPr>
            <p:spPr>
              <a:xfrm>
                <a:off x="6723339" y="2581224"/>
                <a:ext cx="148275" cy="145255"/>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26" name="Straight Arrow Connector 925">
                <a:extLst>
                  <a:ext uri="{FF2B5EF4-FFF2-40B4-BE49-F238E27FC236}">
                    <a16:creationId xmlns:a16="http://schemas.microsoft.com/office/drawing/2014/main" id="{DB518750-CE0A-0F99-D7D4-05E407E942F0}"/>
                  </a:ext>
                </a:extLst>
              </p:cNvPr>
              <p:cNvCxnSpPr>
                <a:cxnSpLocks/>
                <a:stCxn id="922" idx="2"/>
                <a:endCxn id="925" idx="1"/>
              </p:cNvCxnSpPr>
              <p:nvPr/>
            </p:nvCxnSpPr>
            <p:spPr>
              <a:xfrm>
                <a:off x="5350808" y="2318158"/>
                <a:ext cx="1394246" cy="284338"/>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927" name="Straight Arrow Connector 926">
                <a:extLst>
                  <a:ext uri="{FF2B5EF4-FFF2-40B4-BE49-F238E27FC236}">
                    <a16:creationId xmlns:a16="http://schemas.microsoft.com/office/drawing/2014/main" id="{DBE9A75E-F566-0328-E78C-FBE67A783193}"/>
                  </a:ext>
                </a:extLst>
              </p:cNvPr>
              <p:cNvCxnSpPr>
                <a:cxnSpLocks/>
                <a:stCxn id="922" idx="2"/>
                <a:endCxn id="924" idx="7"/>
              </p:cNvCxnSpPr>
              <p:nvPr/>
            </p:nvCxnSpPr>
            <p:spPr>
              <a:xfrm flipH="1">
                <a:off x="3921467" y="2318158"/>
                <a:ext cx="1429341" cy="284338"/>
              </a:xfrm>
              <a:prstGeom prst="straightConnector1">
                <a:avLst/>
              </a:prstGeom>
              <a:ln w="12700">
                <a:solidFill>
                  <a:srgbClr val="0070C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928" name="Straight Arrow Connector 927">
                <a:extLst>
                  <a:ext uri="{FF2B5EF4-FFF2-40B4-BE49-F238E27FC236}">
                    <a16:creationId xmlns:a16="http://schemas.microsoft.com/office/drawing/2014/main" id="{B73FF25F-4B83-99C1-DF6B-6216B122389E}"/>
                  </a:ext>
                </a:extLst>
              </p:cNvPr>
              <p:cNvCxnSpPr>
                <a:cxnSpLocks/>
                <a:stCxn id="925" idx="4"/>
              </p:cNvCxnSpPr>
              <p:nvPr/>
            </p:nvCxnSpPr>
            <p:spPr>
              <a:xfrm flipH="1">
                <a:off x="5866973" y="2726478"/>
                <a:ext cx="930503" cy="290509"/>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929" name="Straight Arrow Connector 928">
                <a:extLst>
                  <a:ext uri="{FF2B5EF4-FFF2-40B4-BE49-F238E27FC236}">
                    <a16:creationId xmlns:a16="http://schemas.microsoft.com/office/drawing/2014/main" id="{567BB3EF-F25A-4B72-6A9D-6171328A41E7}"/>
                  </a:ext>
                </a:extLst>
              </p:cNvPr>
              <p:cNvCxnSpPr>
                <a:cxnSpLocks/>
                <a:stCxn id="925" idx="4"/>
              </p:cNvCxnSpPr>
              <p:nvPr/>
            </p:nvCxnSpPr>
            <p:spPr>
              <a:xfrm>
                <a:off x="6797477" y="2726478"/>
                <a:ext cx="1079505" cy="290509"/>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930" name="Straight Arrow Connector 929">
                <a:extLst>
                  <a:ext uri="{FF2B5EF4-FFF2-40B4-BE49-F238E27FC236}">
                    <a16:creationId xmlns:a16="http://schemas.microsoft.com/office/drawing/2014/main" id="{BC0F6476-0B63-3A33-D274-C2AA84BC3F14}"/>
                  </a:ext>
                </a:extLst>
              </p:cNvPr>
              <p:cNvCxnSpPr>
                <a:cxnSpLocks/>
                <a:stCxn id="924" idx="4"/>
              </p:cNvCxnSpPr>
              <p:nvPr/>
            </p:nvCxnSpPr>
            <p:spPr>
              <a:xfrm flipH="1">
                <a:off x="3865260" y="2726478"/>
                <a:ext cx="3784" cy="290183"/>
              </a:xfrm>
              <a:prstGeom prst="straightConnector1">
                <a:avLst/>
              </a:prstGeom>
              <a:ln w="12700">
                <a:solidFill>
                  <a:srgbClr val="0070C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931" name="Oval 930">
                <a:extLst>
                  <a:ext uri="{FF2B5EF4-FFF2-40B4-BE49-F238E27FC236}">
                    <a16:creationId xmlns:a16="http://schemas.microsoft.com/office/drawing/2014/main" id="{53C4417B-E5A9-55EB-DE33-F5C78A7F0BCA}"/>
                  </a:ext>
                </a:extLst>
              </p:cNvPr>
              <p:cNvSpPr/>
              <p:nvPr/>
            </p:nvSpPr>
            <p:spPr>
              <a:xfrm>
                <a:off x="3305444" y="3488739"/>
                <a:ext cx="148275" cy="145255"/>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2" name="Oval 931">
                <a:extLst>
                  <a:ext uri="{FF2B5EF4-FFF2-40B4-BE49-F238E27FC236}">
                    <a16:creationId xmlns:a16="http://schemas.microsoft.com/office/drawing/2014/main" id="{AA3A2C05-D7D9-E243-EB00-739A33F130AB}"/>
                  </a:ext>
                </a:extLst>
              </p:cNvPr>
              <p:cNvSpPr/>
              <p:nvPr/>
            </p:nvSpPr>
            <p:spPr>
              <a:xfrm>
                <a:off x="4285927" y="3488739"/>
                <a:ext cx="148275" cy="145255"/>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33" name="Straight Arrow Connector 932">
                <a:extLst>
                  <a:ext uri="{FF2B5EF4-FFF2-40B4-BE49-F238E27FC236}">
                    <a16:creationId xmlns:a16="http://schemas.microsoft.com/office/drawing/2014/main" id="{3D6A6427-B869-7054-340C-07564343D4D4}"/>
                  </a:ext>
                </a:extLst>
              </p:cNvPr>
              <p:cNvCxnSpPr>
                <a:cxnSpLocks/>
                <a:endCxn id="932" idx="1"/>
              </p:cNvCxnSpPr>
              <p:nvPr/>
            </p:nvCxnSpPr>
            <p:spPr>
              <a:xfrm>
                <a:off x="3865260" y="3307497"/>
                <a:ext cx="442382" cy="202514"/>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934" name="Straight Arrow Connector 933">
                <a:extLst>
                  <a:ext uri="{FF2B5EF4-FFF2-40B4-BE49-F238E27FC236}">
                    <a16:creationId xmlns:a16="http://schemas.microsoft.com/office/drawing/2014/main" id="{5F7585FE-8757-A029-BF4C-A2304EE82D3D}"/>
                  </a:ext>
                </a:extLst>
              </p:cNvPr>
              <p:cNvCxnSpPr>
                <a:cxnSpLocks/>
                <a:endCxn id="931" idx="7"/>
              </p:cNvCxnSpPr>
              <p:nvPr/>
            </p:nvCxnSpPr>
            <p:spPr>
              <a:xfrm flipH="1">
                <a:off x="3432005" y="3307497"/>
                <a:ext cx="433255" cy="202514"/>
              </a:xfrm>
              <a:prstGeom prst="straightConnector1">
                <a:avLst/>
              </a:prstGeom>
              <a:ln w="12700">
                <a:solidFill>
                  <a:srgbClr val="0070C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935" name="Straight Arrow Connector 934">
                <a:extLst>
                  <a:ext uri="{FF2B5EF4-FFF2-40B4-BE49-F238E27FC236}">
                    <a16:creationId xmlns:a16="http://schemas.microsoft.com/office/drawing/2014/main" id="{2E6E7BD4-C3A8-760C-BBD1-850CB395A6CB}"/>
                  </a:ext>
                </a:extLst>
              </p:cNvPr>
              <p:cNvCxnSpPr>
                <a:cxnSpLocks/>
                <a:stCxn id="932" idx="4"/>
              </p:cNvCxnSpPr>
              <p:nvPr/>
            </p:nvCxnSpPr>
            <p:spPr>
              <a:xfrm flipH="1">
                <a:off x="4161810" y="3633994"/>
                <a:ext cx="198255" cy="290836"/>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936" name="Straight Arrow Connector 935">
                <a:extLst>
                  <a:ext uri="{FF2B5EF4-FFF2-40B4-BE49-F238E27FC236}">
                    <a16:creationId xmlns:a16="http://schemas.microsoft.com/office/drawing/2014/main" id="{D2E437BF-5263-34F3-F76C-5B6539604B5A}"/>
                  </a:ext>
                </a:extLst>
              </p:cNvPr>
              <p:cNvCxnSpPr>
                <a:cxnSpLocks/>
                <a:stCxn id="932" idx="4"/>
              </p:cNvCxnSpPr>
              <p:nvPr/>
            </p:nvCxnSpPr>
            <p:spPr>
              <a:xfrm>
                <a:off x="4360065" y="3633994"/>
                <a:ext cx="217796" cy="290836"/>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937" name="Straight Arrow Connector 936">
                <a:extLst>
                  <a:ext uri="{FF2B5EF4-FFF2-40B4-BE49-F238E27FC236}">
                    <a16:creationId xmlns:a16="http://schemas.microsoft.com/office/drawing/2014/main" id="{7BF6987D-0B9F-6EB8-D95C-876206E7A193}"/>
                  </a:ext>
                </a:extLst>
              </p:cNvPr>
              <p:cNvCxnSpPr>
                <a:cxnSpLocks/>
                <a:stCxn id="931" idx="4"/>
              </p:cNvCxnSpPr>
              <p:nvPr/>
            </p:nvCxnSpPr>
            <p:spPr>
              <a:xfrm>
                <a:off x="3379581" y="3633994"/>
                <a:ext cx="3784" cy="290183"/>
              </a:xfrm>
              <a:prstGeom prst="straightConnector1">
                <a:avLst/>
              </a:prstGeom>
              <a:ln w="12700">
                <a:solidFill>
                  <a:srgbClr val="0070C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938" name="Oval 937">
                <a:extLst>
                  <a:ext uri="{FF2B5EF4-FFF2-40B4-BE49-F238E27FC236}">
                    <a16:creationId xmlns:a16="http://schemas.microsoft.com/office/drawing/2014/main" id="{BBA4BB56-34F1-B08B-5C04-9240434D01D2}"/>
                  </a:ext>
                </a:extLst>
              </p:cNvPr>
              <p:cNvSpPr/>
              <p:nvPr/>
            </p:nvSpPr>
            <p:spPr>
              <a:xfrm>
                <a:off x="5244589" y="3488739"/>
                <a:ext cx="148275" cy="145255"/>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39" name="Straight Arrow Connector 938">
                <a:extLst>
                  <a:ext uri="{FF2B5EF4-FFF2-40B4-BE49-F238E27FC236}">
                    <a16:creationId xmlns:a16="http://schemas.microsoft.com/office/drawing/2014/main" id="{9D56D10F-0AB3-0038-AB32-BDA34FDB3F9F}"/>
                  </a:ext>
                </a:extLst>
              </p:cNvPr>
              <p:cNvCxnSpPr>
                <a:cxnSpLocks/>
                <a:endCxn id="938" idx="7"/>
              </p:cNvCxnSpPr>
              <p:nvPr/>
            </p:nvCxnSpPr>
            <p:spPr>
              <a:xfrm flipH="1">
                <a:off x="5371150" y="3307497"/>
                <a:ext cx="433255" cy="202514"/>
              </a:xfrm>
              <a:prstGeom prst="straightConnector1">
                <a:avLst/>
              </a:prstGeom>
              <a:ln w="12700">
                <a:solidFill>
                  <a:srgbClr val="0070C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940" name="Straight Arrow Connector 939">
                <a:extLst>
                  <a:ext uri="{FF2B5EF4-FFF2-40B4-BE49-F238E27FC236}">
                    <a16:creationId xmlns:a16="http://schemas.microsoft.com/office/drawing/2014/main" id="{84E02D43-FFA5-F4DB-C022-EE6D657962E1}"/>
                  </a:ext>
                </a:extLst>
              </p:cNvPr>
              <p:cNvCxnSpPr>
                <a:cxnSpLocks/>
                <a:stCxn id="938" idx="4"/>
              </p:cNvCxnSpPr>
              <p:nvPr/>
            </p:nvCxnSpPr>
            <p:spPr>
              <a:xfrm>
                <a:off x="5318726" y="3633994"/>
                <a:ext cx="3784" cy="290183"/>
              </a:xfrm>
              <a:prstGeom prst="straightConnector1">
                <a:avLst/>
              </a:prstGeom>
              <a:ln w="12700">
                <a:solidFill>
                  <a:srgbClr val="0070C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941" name="Oval 940">
                <a:extLst>
                  <a:ext uri="{FF2B5EF4-FFF2-40B4-BE49-F238E27FC236}">
                    <a16:creationId xmlns:a16="http://schemas.microsoft.com/office/drawing/2014/main" id="{7938432F-7C55-EEC1-DF03-6D2DA5B461DD}"/>
                  </a:ext>
                </a:extLst>
              </p:cNvPr>
              <p:cNvSpPr/>
              <p:nvPr/>
            </p:nvSpPr>
            <p:spPr>
              <a:xfrm>
                <a:off x="6287641" y="3488739"/>
                <a:ext cx="148275" cy="145255"/>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42" name="Straight Arrow Connector 941">
                <a:extLst>
                  <a:ext uri="{FF2B5EF4-FFF2-40B4-BE49-F238E27FC236}">
                    <a16:creationId xmlns:a16="http://schemas.microsoft.com/office/drawing/2014/main" id="{D061C8C9-98FB-5A78-97EA-63756D217E27}"/>
                  </a:ext>
                </a:extLst>
              </p:cNvPr>
              <p:cNvCxnSpPr>
                <a:cxnSpLocks/>
                <a:endCxn id="941" idx="1"/>
              </p:cNvCxnSpPr>
              <p:nvPr/>
            </p:nvCxnSpPr>
            <p:spPr>
              <a:xfrm>
                <a:off x="5866973" y="3307824"/>
                <a:ext cx="442382" cy="202188"/>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943" name="Straight Arrow Connector 942">
                <a:extLst>
                  <a:ext uri="{FF2B5EF4-FFF2-40B4-BE49-F238E27FC236}">
                    <a16:creationId xmlns:a16="http://schemas.microsoft.com/office/drawing/2014/main" id="{CA12C2BA-42E1-B4BB-BAFF-DC43BB364AB0}"/>
                  </a:ext>
                </a:extLst>
              </p:cNvPr>
              <p:cNvCxnSpPr>
                <a:cxnSpLocks/>
                <a:stCxn id="941" idx="3"/>
              </p:cNvCxnSpPr>
              <p:nvPr/>
            </p:nvCxnSpPr>
            <p:spPr>
              <a:xfrm flipH="1">
                <a:off x="6026021" y="3612722"/>
                <a:ext cx="283334" cy="312108"/>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944" name="Straight Arrow Connector 943">
                <a:extLst>
                  <a:ext uri="{FF2B5EF4-FFF2-40B4-BE49-F238E27FC236}">
                    <a16:creationId xmlns:a16="http://schemas.microsoft.com/office/drawing/2014/main" id="{83E1A321-A941-53C3-3FFB-3EBB46C3750B}"/>
                  </a:ext>
                </a:extLst>
              </p:cNvPr>
              <p:cNvCxnSpPr>
                <a:cxnSpLocks/>
                <a:stCxn id="941" idx="5"/>
              </p:cNvCxnSpPr>
              <p:nvPr/>
            </p:nvCxnSpPr>
            <p:spPr>
              <a:xfrm>
                <a:off x="6414202" y="3612722"/>
                <a:ext cx="69122" cy="312108"/>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945" name="Oval 944">
                <a:extLst>
                  <a:ext uri="{FF2B5EF4-FFF2-40B4-BE49-F238E27FC236}">
                    <a16:creationId xmlns:a16="http://schemas.microsoft.com/office/drawing/2014/main" id="{22F77A18-5D41-F795-2261-95E9649D21BB}"/>
                  </a:ext>
                </a:extLst>
              </p:cNvPr>
              <p:cNvSpPr/>
              <p:nvPr/>
            </p:nvSpPr>
            <p:spPr>
              <a:xfrm>
                <a:off x="7288498" y="3488413"/>
                <a:ext cx="148275" cy="145255"/>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46" name="Straight Arrow Connector 945">
                <a:extLst>
                  <a:ext uri="{FF2B5EF4-FFF2-40B4-BE49-F238E27FC236}">
                    <a16:creationId xmlns:a16="http://schemas.microsoft.com/office/drawing/2014/main" id="{6292EDB4-8A1C-0A2F-52F4-083EC4A85B74}"/>
                  </a:ext>
                </a:extLst>
              </p:cNvPr>
              <p:cNvCxnSpPr>
                <a:cxnSpLocks/>
                <a:endCxn id="945" idx="7"/>
              </p:cNvCxnSpPr>
              <p:nvPr/>
            </p:nvCxnSpPr>
            <p:spPr>
              <a:xfrm flipH="1">
                <a:off x="7415058" y="3321673"/>
                <a:ext cx="461923" cy="188012"/>
              </a:xfrm>
              <a:prstGeom prst="straightConnector1">
                <a:avLst/>
              </a:prstGeom>
              <a:ln w="12700">
                <a:solidFill>
                  <a:srgbClr val="0070C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947" name="Straight Arrow Connector 946">
                <a:extLst>
                  <a:ext uri="{FF2B5EF4-FFF2-40B4-BE49-F238E27FC236}">
                    <a16:creationId xmlns:a16="http://schemas.microsoft.com/office/drawing/2014/main" id="{949903A3-5ABE-E4D4-A7C0-DC97B71E8397}"/>
                  </a:ext>
                </a:extLst>
              </p:cNvPr>
              <p:cNvCxnSpPr>
                <a:cxnSpLocks/>
                <a:stCxn id="945" idx="4"/>
              </p:cNvCxnSpPr>
              <p:nvPr/>
            </p:nvCxnSpPr>
            <p:spPr>
              <a:xfrm flipH="1">
                <a:off x="7164380" y="3633667"/>
                <a:ext cx="198255" cy="290836"/>
              </a:xfrm>
              <a:prstGeom prst="straightConnector1">
                <a:avLst/>
              </a:prstGeom>
              <a:ln w="12700">
                <a:solidFill>
                  <a:srgbClr val="0070C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948" name="Straight Arrow Connector 947">
                <a:extLst>
                  <a:ext uri="{FF2B5EF4-FFF2-40B4-BE49-F238E27FC236}">
                    <a16:creationId xmlns:a16="http://schemas.microsoft.com/office/drawing/2014/main" id="{9384C028-DB96-8589-53FA-43F64EC2C3E8}"/>
                  </a:ext>
                </a:extLst>
              </p:cNvPr>
              <p:cNvCxnSpPr>
                <a:cxnSpLocks/>
                <a:stCxn id="945" idx="4"/>
                <a:endCxn id="261" idx="7"/>
              </p:cNvCxnSpPr>
              <p:nvPr/>
            </p:nvCxnSpPr>
            <p:spPr>
              <a:xfrm>
                <a:off x="7362636" y="3633669"/>
                <a:ext cx="269817" cy="428529"/>
              </a:xfrm>
              <a:prstGeom prst="straightConnector1">
                <a:avLst/>
              </a:prstGeom>
              <a:ln w="12700">
                <a:solidFill>
                  <a:srgbClr val="0070C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949" name="Oval 948">
                <a:extLst>
                  <a:ext uri="{FF2B5EF4-FFF2-40B4-BE49-F238E27FC236}">
                    <a16:creationId xmlns:a16="http://schemas.microsoft.com/office/drawing/2014/main" id="{93B6FD3A-2BD1-9282-3624-5885A85A8F6C}"/>
                  </a:ext>
                </a:extLst>
              </p:cNvPr>
              <p:cNvSpPr/>
              <p:nvPr/>
            </p:nvSpPr>
            <p:spPr>
              <a:xfrm>
                <a:off x="8343012" y="3488739"/>
                <a:ext cx="148275" cy="145255"/>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50" name="Straight Arrow Connector 949">
                <a:extLst>
                  <a:ext uri="{FF2B5EF4-FFF2-40B4-BE49-F238E27FC236}">
                    <a16:creationId xmlns:a16="http://schemas.microsoft.com/office/drawing/2014/main" id="{E46DF0CB-4ECB-CF02-5A95-BF0CCB9FEF83}"/>
                  </a:ext>
                </a:extLst>
              </p:cNvPr>
              <p:cNvCxnSpPr>
                <a:cxnSpLocks/>
                <a:endCxn id="949" idx="1"/>
              </p:cNvCxnSpPr>
              <p:nvPr/>
            </p:nvCxnSpPr>
            <p:spPr>
              <a:xfrm>
                <a:off x="7876981" y="3321673"/>
                <a:ext cx="487745" cy="188338"/>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952" name="Straight Arrow Connector 951">
                <a:extLst>
                  <a:ext uri="{FF2B5EF4-FFF2-40B4-BE49-F238E27FC236}">
                    <a16:creationId xmlns:a16="http://schemas.microsoft.com/office/drawing/2014/main" id="{738653A6-DA17-B8DD-71AE-2037C723037E}"/>
                  </a:ext>
                </a:extLst>
              </p:cNvPr>
              <p:cNvCxnSpPr>
                <a:cxnSpLocks/>
                <a:stCxn id="949" idx="4"/>
              </p:cNvCxnSpPr>
              <p:nvPr/>
            </p:nvCxnSpPr>
            <p:spPr>
              <a:xfrm>
                <a:off x="8417150" y="3633994"/>
                <a:ext cx="3784" cy="290183"/>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953" name="Picture 952">
                <a:extLst>
                  <a:ext uri="{FF2B5EF4-FFF2-40B4-BE49-F238E27FC236}">
                    <a16:creationId xmlns:a16="http://schemas.microsoft.com/office/drawing/2014/main" id="{DD380015-BC5D-D326-3D59-98DC086B8B3A}"/>
                  </a:ext>
                </a:extLst>
              </p:cNvPr>
              <p:cNvPicPr>
                <a:picLocks noChangeAspect="1"/>
              </p:cNvPicPr>
              <p:nvPr/>
            </p:nvPicPr>
            <p:blipFill>
              <a:blip r:embed="rId18"/>
              <a:stretch>
                <a:fillRect/>
              </a:stretch>
            </p:blipFill>
            <p:spPr>
              <a:xfrm rot="1659564">
                <a:off x="3746555" y="3017870"/>
                <a:ext cx="351768" cy="409636"/>
              </a:xfrm>
              <a:prstGeom prst="rect">
                <a:avLst/>
              </a:prstGeom>
            </p:spPr>
          </p:pic>
          <p:pic>
            <p:nvPicPr>
              <p:cNvPr id="957" name="Picture 956">
                <a:extLst>
                  <a:ext uri="{FF2B5EF4-FFF2-40B4-BE49-F238E27FC236}">
                    <a16:creationId xmlns:a16="http://schemas.microsoft.com/office/drawing/2014/main" id="{960A7E6E-9549-63F4-6B94-9A9F2DC3DBF9}"/>
                  </a:ext>
                </a:extLst>
              </p:cNvPr>
              <p:cNvPicPr>
                <a:picLocks noChangeAspect="1"/>
              </p:cNvPicPr>
              <p:nvPr/>
            </p:nvPicPr>
            <p:blipFill>
              <a:blip r:embed="rId18"/>
              <a:stretch>
                <a:fillRect/>
              </a:stretch>
            </p:blipFill>
            <p:spPr>
              <a:xfrm rot="1659564">
                <a:off x="5732524" y="3057193"/>
                <a:ext cx="351768" cy="409636"/>
              </a:xfrm>
              <a:prstGeom prst="rect">
                <a:avLst/>
              </a:prstGeom>
            </p:spPr>
          </p:pic>
          <p:pic>
            <p:nvPicPr>
              <p:cNvPr id="958" name="Picture 957">
                <a:extLst>
                  <a:ext uri="{FF2B5EF4-FFF2-40B4-BE49-F238E27FC236}">
                    <a16:creationId xmlns:a16="http://schemas.microsoft.com/office/drawing/2014/main" id="{3A9FB686-36F7-F382-5153-87A44ABB2396}"/>
                  </a:ext>
                </a:extLst>
              </p:cNvPr>
              <p:cNvPicPr>
                <a:picLocks noChangeAspect="1"/>
              </p:cNvPicPr>
              <p:nvPr/>
            </p:nvPicPr>
            <p:blipFill>
              <a:blip r:embed="rId18"/>
              <a:stretch>
                <a:fillRect/>
              </a:stretch>
            </p:blipFill>
            <p:spPr>
              <a:xfrm rot="1659564">
                <a:off x="3287442" y="4047687"/>
                <a:ext cx="351768" cy="409636"/>
              </a:xfrm>
              <a:prstGeom prst="rect">
                <a:avLst/>
              </a:prstGeom>
            </p:spPr>
          </p:pic>
          <p:pic>
            <p:nvPicPr>
              <p:cNvPr id="959" name="Picture 958">
                <a:extLst>
                  <a:ext uri="{FF2B5EF4-FFF2-40B4-BE49-F238E27FC236}">
                    <a16:creationId xmlns:a16="http://schemas.microsoft.com/office/drawing/2014/main" id="{5663117D-09F2-12C8-EE42-B1A3C6D1C901}"/>
                  </a:ext>
                </a:extLst>
              </p:cNvPr>
              <p:cNvPicPr>
                <a:picLocks noChangeAspect="1"/>
              </p:cNvPicPr>
              <p:nvPr/>
            </p:nvPicPr>
            <p:blipFill>
              <a:blip r:embed="rId18"/>
              <a:stretch>
                <a:fillRect/>
              </a:stretch>
            </p:blipFill>
            <p:spPr>
              <a:xfrm rot="1659564">
                <a:off x="3946883" y="4071710"/>
                <a:ext cx="351768" cy="409636"/>
              </a:xfrm>
              <a:prstGeom prst="rect">
                <a:avLst/>
              </a:prstGeom>
            </p:spPr>
          </p:pic>
          <p:pic>
            <p:nvPicPr>
              <p:cNvPr id="256" name="Picture 255">
                <a:extLst>
                  <a:ext uri="{FF2B5EF4-FFF2-40B4-BE49-F238E27FC236}">
                    <a16:creationId xmlns:a16="http://schemas.microsoft.com/office/drawing/2014/main" id="{A887E612-6BD6-1ADE-DA1A-8983DF69EC76}"/>
                  </a:ext>
                </a:extLst>
              </p:cNvPr>
              <p:cNvPicPr>
                <a:picLocks noChangeAspect="1"/>
              </p:cNvPicPr>
              <p:nvPr/>
            </p:nvPicPr>
            <p:blipFill>
              <a:blip r:embed="rId18"/>
              <a:stretch>
                <a:fillRect/>
              </a:stretch>
            </p:blipFill>
            <p:spPr>
              <a:xfrm rot="1659564">
                <a:off x="5192659" y="4070434"/>
                <a:ext cx="351768" cy="409636"/>
              </a:xfrm>
              <a:prstGeom prst="rect">
                <a:avLst/>
              </a:prstGeom>
            </p:spPr>
          </p:pic>
          <p:pic>
            <p:nvPicPr>
              <p:cNvPr id="257" name="Picture 256">
                <a:extLst>
                  <a:ext uri="{FF2B5EF4-FFF2-40B4-BE49-F238E27FC236}">
                    <a16:creationId xmlns:a16="http://schemas.microsoft.com/office/drawing/2014/main" id="{2F302245-DF95-9A73-D204-B92B43A852AE}"/>
                  </a:ext>
                </a:extLst>
              </p:cNvPr>
              <p:cNvPicPr>
                <a:picLocks noChangeAspect="1"/>
              </p:cNvPicPr>
              <p:nvPr/>
            </p:nvPicPr>
            <p:blipFill>
              <a:blip r:embed="rId18"/>
              <a:stretch>
                <a:fillRect/>
              </a:stretch>
            </p:blipFill>
            <p:spPr>
              <a:xfrm rot="1659564">
                <a:off x="7027594" y="4071710"/>
                <a:ext cx="351768" cy="409636"/>
              </a:xfrm>
              <a:prstGeom prst="rect">
                <a:avLst/>
              </a:prstGeom>
            </p:spPr>
          </p:pic>
          <p:sp>
            <p:nvSpPr>
              <p:cNvPr id="258" name="Oval 257">
                <a:extLst>
                  <a:ext uri="{FF2B5EF4-FFF2-40B4-BE49-F238E27FC236}">
                    <a16:creationId xmlns:a16="http://schemas.microsoft.com/office/drawing/2014/main" id="{5EE31C3D-221F-22EB-ACFF-89D99D07D20D}"/>
                  </a:ext>
                </a:extLst>
              </p:cNvPr>
              <p:cNvSpPr/>
              <p:nvPr/>
            </p:nvSpPr>
            <p:spPr>
              <a:xfrm rot="17161065">
                <a:off x="4423838" y="4040539"/>
                <a:ext cx="462358" cy="471972"/>
              </a:xfrm>
              <a:prstGeom prst="ellipse">
                <a:avLst/>
              </a:prstGeom>
              <a:blipFill>
                <a:blip r:embed="rId19"/>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9" name="Oval 258">
                <a:extLst>
                  <a:ext uri="{FF2B5EF4-FFF2-40B4-BE49-F238E27FC236}">
                    <a16:creationId xmlns:a16="http://schemas.microsoft.com/office/drawing/2014/main" id="{2363DEDD-691D-695B-4CA3-3F899F2BEE63}"/>
                  </a:ext>
                </a:extLst>
              </p:cNvPr>
              <p:cNvSpPr/>
              <p:nvPr/>
            </p:nvSpPr>
            <p:spPr>
              <a:xfrm rot="17161065">
                <a:off x="6341494" y="4029610"/>
                <a:ext cx="462358" cy="471972"/>
              </a:xfrm>
              <a:prstGeom prst="ellipse">
                <a:avLst/>
              </a:prstGeom>
              <a:blipFill>
                <a:blip r:embed="rId19"/>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0" name="Picture 259">
                <a:extLst>
                  <a:ext uri="{FF2B5EF4-FFF2-40B4-BE49-F238E27FC236}">
                    <a16:creationId xmlns:a16="http://schemas.microsoft.com/office/drawing/2014/main" id="{52D4F2D6-B959-785D-FA7E-4777797EB00F}"/>
                  </a:ext>
                </a:extLst>
              </p:cNvPr>
              <p:cNvPicPr>
                <a:picLocks noChangeAspect="1"/>
              </p:cNvPicPr>
              <p:nvPr/>
            </p:nvPicPr>
            <p:blipFill>
              <a:blip r:embed="rId18"/>
              <a:stretch>
                <a:fillRect/>
              </a:stretch>
            </p:blipFill>
            <p:spPr>
              <a:xfrm rot="1659564">
                <a:off x="5869406" y="4070434"/>
                <a:ext cx="351768" cy="409636"/>
              </a:xfrm>
              <a:prstGeom prst="rect">
                <a:avLst/>
              </a:prstGeom>
            </p:spPr>
          </p:pic>
          <p:sp>
            <p:nvSpPr>
              <p:cNvPr id="261" name="Oval 260">
                <a:extLst>
                  <a:ext uri="{FF2B5EF4-FFF2-40B4-BE49-F238E27FC236}">
                    <a16:creationId xmlns:a16="http://schemas.microsoft.com/office/drawing/2014/main" id="{7157DB97-D366-1915-A03E-447E9089247B}"/>
                  </a:ext>
                </a:extLst>
              </p:cNvPr>
              <p:cNvSpPr/>
              <p:nvPr/>
            </p:nvSpPr>
            <p:spPr>
              <a:xfrm rot="17161065">
                <a:off x="7516783" y="4029610"/>
                <a:ext cx="462358" cy="471972"/>
              </a:xfrm>
              <a:prstGeom prst="ellipse">
                <a:avLst/>
              </a:prstGeom>
              <a:blipFill>
                <a:blip r:embed="rId19"/>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2" name="Oval 261">
                <a:extLst>
                  <a:ext uri="{FF2B5EF4-FFF2-40B4-BE49-F238E27FC236}">
                    <a16:creationId xmlns:a16="http://schemas.microsoft.com/office/drawing/2014/main" id="{11725CA8-19FC-9E78-67FE-AD81A929A12F}"/>
                  </a:ext>
                </a:extLst>
              </p:cNvPr>
              <p:cNvSpPr/>
              <p:nvPr/>
            </p:nvSpPr>
            <p:spPr>
              <a:xfrm rot="17161065">
                <a:off x="7645802" y="3050622"/>
                <a:ext cx="462358" cy="471972"/>
              </a:xfrm>
              <a:prstGeom prst="ellipse">
                <a:avLst/>
              </a:prstGeom>
              <a:blipFill>
                <a:blip r:embed="rId19"/>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3" name="Picture 262">
                <a:extLst>
                  <a:ext uri="{FF2B5EF4-FFF2-40B4-BE49-F238E27FC236}">
                    <a16:creationId xmlns:a16="http://schemas.microsoft.com/office/drawing/2014/main" id="{C3912958-4BFB-DEFD-FA85-C6C9E4B72BF6}"/>
                  </a:ext>
                </a:extLst>
              </p:cNvPr>
              <p:cNvPicPr>
                <a:picLocks noChangeAspect="1"/>
              </p:cNvPicPr>
              <p:nvPr/>
            </p:nvPicPr>
            <p:blipFill>
              <a:blip r:embed="rId20"/>
              <a:stretch>
                <a:fillRect/>
              </a:stretch>
            </p:blipFill>
            <p:spPr>
              <a:xfrm>
                <a:off x="7936225" y="3813218"/>
                <a:ext cx="767764" cy="717216"/>
              </a:xfrm>
              <a:prstGeom prst="rect">
                <a:avLst/>
              </a:prstGeom>
            </p:spPr>
          </p:pic>
        </p:grpSp>
      </p:grpSp>
      <p:grpSp>
        <p:nvGrpSpPr>
          <p:cNvPr id="265" name="Group 264">
            <a:extLst>
              <a:ext uri="{FF2B5EF4-FFF2-40B4-BE49-F238E27FC236}">
                <a16:creationId xmlns:a16="http://schemas.microsoft.com/office/drawing/2014/main" id="{F96F5393-710D-56A1-3390-576FD81964B5}"/>
              </a:ext>
            </a:extLst>
          </p:cNvPr>
          <p:cNvGrpSpPr/>
          <p:nvPr/>
        </p:nvGrpSpPr>
        <p:grpSpPr>
          <a:xfrm>
            <a:off x="5308627" y="3917501"/>
            <a:ext cx="5597332" cy="2530191"/>
            <a:chOff x="3073714" y="3973980"/>
            <a:chExt cx="5047139" cy="2822260"/>
          </a:xfrm>
        </p:grpSpPr>
        <p:pic>
          <p:nvPicPr>
            <p:cNvPr id="266" name="Picture 265" descr="RacingSubTree.png">
              <a:extLst>
                <a:ext uri="{FF2B5EF4-FFF2-40B4-BE49-F238E27FC236}">
                  <a16:creationId xmlns:a16="http://schemas.microsoft.com/office/drawing/2014/main" id="{B1950AAC-260D-3B79-2AF3-62B1D2EE2D13}"/>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3073714" y="3973980"/>
              <a:ext cx="5047139" cy="2822260"/>
            </a:xfrm>
            <a:prstGeom prst="rect">
              <a:avLst/>
            </a:prstGeom>
          </p:spPr>
        </p:pic>
        <p:sp>
          <p:nvSpPr>
            <p:cNvPr id="267" name="Oval 266">
              <a:extLst>
                <a:ext uri="{FF2B5EF4-FFF2-40B4-BE49-F238E27FC236}">
                  <a16:creationId xmlns:a16="http://schemas.microsoft.com/office/drawing/2014/main" id="{10DA099B-AD3D-3753-A8D4-624C00DC387C}"/>
                </a:ext>
              </a:extLst>
            </p:cNvPr>
            <p:cNvSpPr/>
            <p:nvPr/>
          </p:nvSpPr>
          <p:spPr>
            <a:xfrm>
              <a:off x="3224430" y="4590864"/>
              <a:ext cx="148275" cy="145255"/>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8" name="Oval 267">
              <a:extLst>
                <a:ext uri="{FF2B5EF4-FFF2-40B4-BE49-F238E27FC236}">
                  <a16:creationId xmlns:a16="http://schemas.microsoft.com/office/drawing/2014/main" id="{DF61DE97-02B3-2849-FC28-575BA33F79EF}"/>
                </a:ext>
              </a:extLst>
            </p:cNvPr>
            <p:cNvSpPr/>
            <p:nvPr/>
          </p:nvSpPr>
          <p:spPr>
            <a:xfrm>
              <a:off x="3475631" y="4590863"/>
              <a:ext cx="148275" cy="145255"/>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9" name="Oval 268">
              <a:extLst>
                <a:ext uri="{FF2B5EF4-FFF2-40B4-BE49-F238E27FC236}">
                  <a16:creationId xmlns:a16="http://schemas.microsoft.com/office/drawing/2014/main" id="{0BB7F394-A8EA-FE23-203C-EF3651F388AC}"/>
                </a:ext>
              </a:extLst>
            </p:cNvPr>
            <p:cNvSpPr/>
            <p:nvPr/>
          </p:nvSpPr>
          <p:spPr>
            <a:xfrm>
              <a:off x="3823089" y="4590864"/>
              <a:ext cx="148275" cy="145255"/>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0" name="Oval 269">
              <a:extLst>
                <a:ext uri="{FF2B5EF4-FFF2-40B4-BE49-F238E27FC236}">
                  <a16:creationId xmlns:a16="http://schemas.microsoft.com/office/drawing/2014/main" id="{E5314497-CF1D-D4E5-1DE5-3A6C9433F480}"/>
                </a:ext>
              </a:extLst>
            </p:cNvPr>
            <p:cNvSpPr/>
            <p:nvPr/>
          </p:nvSpPr>
          <p:spPr>
            <a:xfrm>
              <a:off x="4074290" y="4590863"/>
              <a:ext cx="148275" cy="145255"/>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1" name="Oval 270">
              <a:extLst>
                <a:ext uri="{FF2B5EF4-FFF2-40B4-BE49-F238E27FC236}">
                  <a16:creationId xmlns:a16="http://schemas.microsoft.com/office/drawing/2014/main" id="{5547A7CC-DF8A-F4D8-CDC7-D0929290B759}"/>
                </a:ext>
              </a:extLst>
            </p:cNvPr>
            <p:cNvSpPr/>
            <p:nvPr/>
          </p:nvSpPr>
          <p:spPr>
            <a:xfrm>
              <a:off x="4421748" y="4579368"/>
              <a:ext cx="148275" cy="145255"/>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2" name="Oval 271">
              <a:extLst>
                <a:ext uri="{FF2B5EF4-FFF2-40B4-BE49-F238E27FC236}">
                  <a16:creationId xmlns:a16="http://schemas.microsoft.com/office/drawing/2014/main" id="{7E4B0606-3FF6-3CC1-8DE1-D6F519823A48}"/>
                </a:ext>
              </a:extLst>
            </p:cNvPr>
            <p:cNvSpPr/>
            <p:nvPr/>
          </p:nvSpPr>
          <p:spPr>
            <a:xfrm>
              <a:off x="4672949" y="4579367"/>
              <a:ext cx="148275" cy="145255"/>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3" name="Oval 272">
              <a:extLst>
                <a:ext uri="{FF2B5EF4-FFF2-40B4-BE49-F238E27FC236}">
                  <a16:creationId xmlns:a16="http://schemas.microsoft.com/office/drawing/2014/main" id="{2CACB137-AF31-0650-AC99-3B4EC1E9A170}"/>
                </a:ext>
              </a:extLst>
            </p:cNvPr>
            <p:cNvSpPr/>
            <p:nvPr/>
          </p:nvSpPr>
          <p:spPr>
            <a:xfrm>
              <a:off x="5092957" y="4587449"/>
              <a:ext cx="148275" cy="145255"/>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4" name="Oval 273">
              <a:extLst>
                <a:ext uri="{FF2B5EF4-FFF2-40B4-BE49-F238E27FC236}">
                  <a16:creationId xmlns:a16="http://schemas.microsoft.com/office/drawing/2014/main" id="{0AE86CFD-E4D2-0872-3079-9A972E13EE8B}"/>
                </a:ext>
              </a:extLst>
            </p:cNvPr>
            <p:cNvSpPr/>
            <p:nvPr/>
          </p:nvSpPr>
          <p:spPr>
            <a:xfrm>
              <a:off x="5344158" y="4587448"/>
              <a:ext cx="148275" cy="145255"/>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5" name="Oval 274">
              <a:extLst>
                <a:ext uri="{FF2B5EF4-FFF2-40B4-BE49-F238E27FC236}">
                  <a16:creationId xmlns:a16="http://schemas.microsoft.com/office/drawing/2014/main" id="{38099F69-39E5-B20F-FC12-0C7F9918E108}"/>
                </a:ext>
              </a:extLst>
            </p:cNvPr>
            <p:cNvSpPr/>
            <p:nvPr/>
          </p:nvSpPr>
          <p:spPr>
            <a:xfrm>
              <a:off x="5759796" y="4582897"/>
              <a:ext cx="148275" cy="145255"/>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6" name="Oval 275">
              <a:extLst>
                <a:ext uri="{FF2B5EF4-FFF2-40B4-BE49-F238E27FC236}">
                  <a16:creationId xmlns:a16="http://schemas.microsoft.com/office/drawing/2014/main" id="{535FB79B-6D9E-92C0-C7FD-9C87C2615542}"/>
                </a:ext>
              </a:extLst>
            </p:cNvPr>
            <p:cNvSpPr/>
            <p:nvPr/>
          </p:nvSpPr>
          <p:spPr>
            <a:xfrm>
              <a:off x="6010997" y="4582896"/>
              <a:ext cx="148275" cy="145255"/>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7" name="Oval 276">
              <a:extLst>
                <a:ext uri="{FF2B5EF4-FFF2-40B4-BE49-F238E27FC236}">
                  <a16:creationId xmlns:a16="http://schemas.microsoft.com/office/drawing/2014/main" id="{F35F5A4F-400F-CE76-0DF4-E6410AB7631F}"/>
                </a:ext>
              </a:extLst>
            </p:cNvPr>
            <p:cNvSpPr/>
            <p:nvPr/>
          </p:nvSpPr>
          <p:spPr>
            <a:xfrm>
              <a:off x="6363784" y="4579368"/>
              <a:ext cx="148275" cy="145255"/>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8" name="Oval 277">
              <a:extLst>
                <a:ext uri="{FF2B5EF4-FFF2-40B4-BE49-F238E27FC236}">
                  <a16:creationId xmlns:a16="http://schemas.microsoft.com/office/drawing/2014/main" id="{59381EDF-E91B-5C6A-AA26-DEA8763F9CD7}"/>
                </a:ext>
              </a:extLst>
            </p:cNvPr>
            <p:cNvSpPr/>
            <p:nvPr/>
          </p:nvSpPr>
          <p:spPr>
            <a:xfrm>
              <a:off x="6614985" y="4579367"/>
              <a:ext cx="148275" cy="145255"/>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9" name="Oval 278">
              <a:extLst>
                <a:ext uri="{FF2B5EF4-FFF2-40B4-BE49-F238E27FC236}">
                  <a16:creationId xmlns:a16="http://schemas.microsoft.com/office/drawing/2014/main" id="{2C4AE4C5-18EC-2D37-D535-2C9AAF37E40B}"/>
                </a:ext>
              </a:extLst>
            </p:cNvPr>
            <p:cNvSpPr/>
            <p:nvPr/>
          </p:nvSpPr>
          <p:spPr>
            <a:xfrm>
              <a:off x="6941324" y="4587449"/>
              <a:ext cx="148275" cy="145255"/>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0" name="Oval 279">
              <a:extLst>
                <a:ext uri="{FF2B5EF4-FFF2-40B4-BE49-F238E27FC236}">
                  <a16:creationId xmlns:a16="http://schemas.microsoft.com/office/drawing/2014/main" id="{F0DE5D7B-7983-47CF-A53A-366A1CCFEBA8}"/>
                </a:ext>
              </a:extLst>
            </p:cNvPr>
            <p:cNvSpPr/>
            <p:nvPr/>
          </p:nvSpPr>
          <p:spPr>
            <a:xfrm>
              <a:off x="7192525" y="4587448"/>
              <a:ext cx="148275" cy="145255"/>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1" name="Oval 280">
              <a:extLst>
                <a:ext uri="{FF2B5EF4-FFF2-40B4-BE49-F238E27FC236}">
                  <a16:creationId xmlns:a16="http://schemas.microsoft.com/office/drawing/2014/main" id="{23FB0A30-09FD-7448-55C6-105523273D46}"/>
                </a:ext>
              </a:extLst>
            </p:cNvPr>
            <p:cNvSpPr/>
            <p:nvPr/>
          </p:nvSpPr>
          <p:spPr>
            <a:xfrm>
              <a:off x="7619672" y="4578587"/>
              <a:ext cx="148275" cy="145255"/>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2" name="Oval 281">
              <a:extLst>
                <a:ext uri="{FF2B5EF4-FFF2-40B4-BE49-F238E27FC236}">
                  <a16:creationId xmlns:a16="http://schemas.microsoft.com/office/drawing/2014/main" id="{529440A5-8A77-CEAB-E23D-10EB8F2081C2}"/>
                </a:ext>
              </a:extLst>
            </p:cNvPr>
            <p:cNvSpPr/>
            <p:nvPr/>
          </p:nvSpPr>
          <p:spPr>
            <a:xfrm>
              <a:off x="7870873" y="4578586"/>
              <a:ext cx="148275" cy="145255"/>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3" name="Picture 282">
              <a:extLst>
                <a:ext uri="{FF2B5EF4-FFF2-40B4-BE49-F238E27FC236}">
                  <a16:creationId xmlns:a16="http://schemas.microsoft.com/office/drawing/2014/main" id="{30D2D594-2AB6-3BCF-FD7E-29CBC7FE3D5C}"/>
                </a:ext>
              </a:extLst>
            </p:cNvPr>
            <p:cNvPicPr>
              <a:picLocks noChangeAspect="1"/>
            </p:cNvPicPr>
            <p:nvPr/>
          </p:nvPicPr>
          <p:blipFill>
            <a:blip r:embed="rId18"/>
            <a:stretch>
              <a:fillRect/>
            </a:stretch>
          </p:blipFill>
          <p:spPr>
            <a:xfrm rot="1659564">
              <a:off x="3220578" y="5295363"/>
              <a:ext cx="147744" cy="172049"/>
            </a:xfrm>
            <a:prstGeom prst="rect">
              <a:avLst/>
            </a:prstGeom>
          </p:spPr>
        </p:pic>
        <p:pic>
          <p:nvPicPr>
            <p:cNvPr id="284" name="Picture 283">
              <a:extLst>
                <a:ext uri="{FF2B5EF4-FFF2-40B4-BE49-F238E27FC236}">
                  <a16:creationId xmlns:a16="http://schemas.microsoft.com/office/drawing/2014/main" id="{E38790F9-1C9C-DA92-BC0D-46F285609A87}"/>
                </a:ext>
              </a:extLst>
            </p:cNvPr>
            <p:cNvPicPr>
              <a:picLocks noChangeAspect="1"/>
            </p:cNvPicPr>
            <p:nvPr/>
          </p:nvPicPr>
          <p:blipFill>
            <a:blip r:embed="rId18"/>
            <a:stretch>
              <a:fillRect/>
            </a:stretch>
          </p:blipFill>
          <p:spPr>
            <a:xfrm rot="1659564">
              <a:off x="3404196" y="5304568"/>
              <a:ext cx="147744" cy="172049"/>
            </a:xfrm>
            <a:prstGeom prst="rect">
              <a:avLst/>
            </a:prstGeom>
          </p:spPr>
        </p:pic>
        <p:sp>
          <p:nvSpPr>
            <p:cNvPr id="285" name="Oval 284">
              <a:extLst>
                <a:ext uri="{FF2B5EF4-FFF2-40B4-BE49-F238E27FC236}">
                  <a16:creationId xmlns:a16="http://schemas.microsoft.com/office/drawing/2014/main" id="{5158C4A5-86EE-A5E7-6AA0-680FAAAC1826}"/>
                </a:ext>
              </a:extLst>
            </p:cNvPr>
            <p:cNvSpPr/>
            <p:nvPr/>
          </p:nvSpPr>
          <p:spPr>
            <a:xfrm rot="17161065">
              <a:off x="3574421" y="5302676"/>
              <a:ext cx="172249" cy="175831"/>
            </a:xfrm>
            <a:prstGeom prst="ellipse">
              <a:avLst/>
            </a:prstGeom>
            <a:blipFill>
              <a:blip r:embed="rId19"/>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6" name="Picture 285">
              <a:extLst>
                <a:ext uri="{FF2B5EF4-FFF2-40B4-BE49-F238E27FC236}">
                  <a16:creationId xmlns:a16="http://schemas.microsoft.com/office/drawing/2014/main" id="{CEE3A0CF-8A61-0B9C-BF48-FD4B44230216}"/>
                </a:ext>
              </a:extLst>
            </p:cNvPr>
            <p:cNvPicPr>
              <a:picLocks noChangeAspect="1"/>
            </p:cNvPicPr>
            <p:nvPr/>
          </p:nvPicPr>
          <p:blipFill>
            <a:blip r:embed="rId18"/>
            <a:stretch>
              <a:fillRect/>
            </a:stretch>
          </p:blipFill>
          <p:spPr>
            <a:xfrm rot="1659564">
              <a:off x="3825397" y="5308126"/>
              <a:ext cx="147744" cy="172049"/>
            </a:xfrm>
            <a:prstGeom prst="rect">
              <a:avLst/>
            </a:prstGeom>
          </p:spPr>
        </p:pic>
        <p:pic>
          <p:nvPicPr>
            <p:cNvPr id="287" name="Picture 286">
              <a:extLst>
                <a:ext uri="{FF2B5EF4-FFF2-40B4-BE49-F238E27FC236}">
                  <a16:creationId xmlns:a16="http://schemas.microsoft.com/office/drawing/2014/main" id="{84BA7BE2-7E70-F281-157B-C8066E6A2B51}"/>
                </a:ext>
              </a:extLst>
            </p:cNvPr>
            <p:cNvPicPr>
              <a:picLocks noChangeAspect="1"/>
            </p:cNvPicPr>
            <p:nvPr/>
          </p:nvPicPr>
          <p:blipFill>
            <a:blip r:embed="rId18"/>
            <a:stretch>
              <a:fillRect/>
            </a:stretch>
          </p:blipFill>
          <p:spPr>
            <a:xfrm rot="1659564">
              <a:off x="4009015" y="5317331"/>
              <a:ext cx="147744" cy="172049"/>
            </a:xfrm>
            <a:prstGeom prst="rect">
              <a:avLst/>
            </a:prstGeom>
          </p:spPr>
        </p:pic>
        <p:sp>
          <p:nvSpPr>
            <p:cNvPr id="288" name="Oval 287">
              <a:extLst>
                <a:ext uri="{FF2B5EF4-FFF2-40B4-BE49-F238E27FC236}">
                  <a16:creationId xmlns:a16="http://schemas.microsoft.com/office/drawing/2014/main" id="{52F11292-D9C5-F2F0-51F1-2B0EC53C08D6}"/>
                </a:ext>
              </a:extLst>
            </p:cNvPr>
            <p:cNvSpPr/>
            <p:nvPr/>
          </p:nvSpPr>
          <p:spPr>
            <a:xfrm rot="17161065">
              <a:off x="4179240" y="5315439"/>
              <a:ext cx="172249" cy="175831"/>
            </a:xfrm>
            <a:prstGeom prst="ellipse">
              <a:avLst/>
            </a:prstGeom>
            <a:blipFill>
              <a:blip r:embed="rId19"/>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9" name="Picture 288">
              <a:extLst>
                <a:ext uri="{FF2B5EF4-FFF2-40B4-BE49-F238E27FC236}">
                  <a16:creationId xmlns:a16="http://schemas.microsoft.com/office/drawing/2014/main" id="{78119D4A-0F5B-F5AF-5653-6D7172C30696}"/>
                </a:ext>
              </a:extLst>
            </p:cNvPr>
            <p:cNvPicPr>
              <a:picLocks noChangeAspect="1"/>
            </p:cNvPicPr>
            <p:nvPr/>
          </p:nvPicPr>
          <p:blipFill>
            <a:blip r:embed="rId18"/>
            <a:stretch>
              <a:fillRect/>
            </a:stretch>
          </p:blipFill>
          <p:spPr>
            <a:xfrm rot="1659564">
              <a:off x="4374041" y="5302152"/>
              <a:ext cx="147744" cy="172049"/>
            </a:xfrm>
            <a:prstGeom prst="rect">
              <a:avLst/>
            </a:prstGeom>
          </p:spPr>
        </p:pic>
        <p:sp>
          <p:nvSpPr>
            <p:cNvPr id="290" name="Oval 289">
              <a:extLst>
                <a:ext uri="{FF2B5EF4-FFF2-40B4-BE49-F238E27FC236}">
                  <a16:creationId xmlns:a16="http://schemas.microsoft.com/office/drawing/2014/main" id="{65A9AD09-D5EF-996E-9633-675CBE330A40}"/>
                </a:ext>
              </a:extLst>
            </p:cNvPr>
            <p:cNvSpPr/>
            <p:nvPr/>
          </p:nvSpPr>
          <p:spPr>
            <a:xfrm rot="17161065">
              <a:off x="4518291" y="5300260"/>
              <a:ext cx="172249" cy="175831"/>
            </a:xfrm>
            <a:prstGeom prst="ellipse">
              <a:avLst/>
            </a:prstGeom>
            <a:blipFill>
              <a:blip r:embed="rId19"/>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1" name="Picture 290">
              <a:extLst>
                <a:ext uri="{FF2B5EF4-FFF2-40B4-BE49-F238E27FC236}">
                  <a16:creationId xmlns:a16="http://schemas.microsoft.com/office/drawing/2014/main" id="{E4D92E58-EA0E-81C6-7FCF-E41164344F24}"/>
                </a:ext>
              </a:extLst>
            </p:cNvPr>
            <p:cNvPicPr>
              <a:picLocks noChangeAspect="1"/>
            </p:cNvPicPr>
            <p:nvPr/>
          </p:nvPicPr>
          <p:blipFill>
            <a:blip r:embed="rId20"/>
            <a:stretch>
              <a:fillRect/>
            </a:stretch>
          </p:blipFill>
          <p:spPr>
            <a:xfrm>
              <a:off x="4673934" y="5234982"/>
              <a:ext cx="274997" cy="256892"/>
            </a:xfrm>
            <a:prstGeom prst="rect">
              <a:avLst/>
            </a:prstGeom>
          </p:spPr>
        </p:pic>
        <p:pic>
          <p:nvPicPr>
            <p:cNvPr id="292" name="Picture 291">
              <a:extLst>
                <a:ext uri="{FF2B5EF4-FFF2-40B4-BE49-F238E27FC236}">
                  <a16:creationId xmlns:a16="http://schemas.microsoft.com/office/drawing/2014/main" id="{03E8D06A-14DA-F06F-EAE6-EF272669C607}"/>
                </a:ext>
              </a:extLst>
            </p:cNvPr>
            <p:cNvPicPr>
              <a:picLocks noChangeAspect="1"/>
            </p:cNvPicPr>
            <p:nvPr/>
          </p:nvPicPr>
          <p:blipFill>
            <a:blip r:embed="rId18"/>
            <a:stretch>
              <a:fillRect/>
            </a:stretch>
          </p:blipFill>
          <p:spPr>
            <a:xfrm rot="1659564">
              <a:off x="5087153" y="5293195"/>
              <a:ext cx="147744" cy="172049"/>
            </a:xfrm>
            <a:prstGeom prst="rect">
              <a:avLst/>
            </a:prstGeom>
          </p:spPr>
        </p:pic>
        <p:pic>
          <p:nvPicPr>
            <p:cNvPr id="293" name="Picture 292">
              <a:extLst>
                <a:ext uri="{FF2B5EF4-FFF2-40B4-BE49-F238E27FC236}">
                  <a16:creationId xmlns:a16="http://schemas.microsoft.com/office/drawing/2014/main" id="{A4BC6548-C8FB-1639-D0E6-403D077452A2}"/>
                </a:ext>
              </a:extLst>
            </p:cNvPr>
            <p:cNvPicPr>
              <a:picLocks noChangeAspect="1"/>
            </p:cNvPicPr>
            <p:nvPr/>
          </p:nvPicPr>
          <p:blipFill>
            <a:blip r:embed="rId18"/>
            <a:stretch>
              <a:fillRect/>
            </a:stretch>
          </p:blipFill>
          <p:spPr>
            <a:xfrm rot="1659564">
              <a:off x="5270771" y="5302400"/>
              <a:ext cx="147744" cy="172049"/>
            </a:xfrm>
            <a:prstGeom prst="rect">
              <a:avLst/>
            </a:prstGeom>
          </p:spPr>
        </p:pic>
        <p:sp>
          <p:nvSpPr>
            <p:cNvPr id="294" name="Oval 293">
              <a:extLst>
                <a:ext uri="{FF2B5EF4-FFF2-40B4-BE49-F238E27FC236}">
                  <a16:creationId xmlns:a16="http://schemas.microsoft.com/office/drawing/2014/main" id="{9C4FBE0E-3343-81AC-ACF8-CC82DCF18F36}"/>
                </a:ext>
              </a:extLst>
            </p:cNvPr>
            <p:cNvSpPr/>
            <p:nvPr/>
          </p:nvSpPr>
          <p:spPr>
            <a:xfrm rot="17161065">
              <a:off x="5440996" y="5300508"/>
              <a:ext cx="172249" cy="175831"/>
            </a:xfrm>
            <a:prstGeom prst="ellipse">
              <a:avLst/>
            </a:prstGeom>
            <a:blipFill>
              <a:blip r:embed="rId19"/>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5" name="Picture 294">
              <a:extLst>
                <a:ext uri="{FF2B5EF4-FFF2-40B4-BE49-F238E27FC236}">
                  <a16:creationId xmlns:a16="http://schemas.microsoft.com/office/drawing/2014/main" id="{2EAB37ED-CE87-551B-9EBA-F8C4F29C001A}"/>
                </a:ext>
              </a:extLst>
            </p:cNvPr>
            <p:cNvPicPr>
              <a:picLocks noChangeAspect="1"/>
            </p:cNvPicPr>
            <p:nvPr/>
          </p:nvPicPr>
          <p:blipFill>
            <a:blip r:embed="rId18"/>
            <a:stretch>
              <a:fillRect/>
            </a:stretch>
          </p:blipFill>
          <p:spPr>
            <a:xfrm rot="1659564">
              <a:off x="5724576" y="5295364"/>
              <a:ext cx="147744" cy="172049"/>
            </a:xfrm>
            <a:prstGeom prst="rect">
              <a:avLst/>
            </a:prstGeom>
          </p:spPr>
        </p:pic>
        <p:pic>
          <p:nvPicPr>
            <p:cNvPr id="296" name="Picture 295">
              <a:extLst>
                <a:ext uri="{FF2B5EF4-FFF2-40B4-BE49-F238E27FC236}">
                  <a16:creationId xmlns:a16="http://schemas.microsoft.com/office/drawing/2014/main" id="{DB337B1C-4415-A576-A444-818F85A291CF}"/>
                </a:ext>
              </a:extLst>
            </p:cNvPr>
            <p:cNvPicPr>
              <a:picLocks noChangeAspect="1"/>
            </p:cNvPicPr>
            <p:nvPr/>
          </p:nvPicPr>
          <p:blipFill>
            <a:blip r:embed="rId18"/>
            <a:stretch>
              <a:fillRect/>
            </a:stretch>
          </p:blipFill>
          <p:spPr>
            <a:xfrm rot="1659564">
              <a:off x="5908194" y="5304569"/>
              <a:ext cx="147744" cy="172049"/>
            </a:xfrm>
            <a:prstGeom prst="rect">
              <a:avLst/>
            </a:prstGeom>
          </p:spPr>
        </p:pic>
        <p:sp>
          <p:nvSpPr>
            <p:cNvPr id="297" name="Oval 296">
              <a:extLst>
                <a:ext uri="{FF2B5EF4-FFF2-40B4-BE49-F238E27FC236}">
                  <a16:creationId xmlns:a16="http://schemas.microsoft.com/office/drawing/2014/main" id="{8CB66B61-35D8-F191-CC35-6508026AB453}"/>
                </a:ext>
              </a:extLst>
            </p:cNvPr>
            <p:cNvSpPr/>
            <p:nvPr/>
          </p:nvSpPr>
          <p:spPr>
            <a:xfrm rot="17161065">
              <a:off x="6078419" y="5302677"/>
              <a:ext cx="172249" cy="175831"/>
            </a:xfrm>
            <a:prstGeom prst="ellipse">
              <a:avLst/>
            </a:prstGeom>
            <a:blipFill>
              <a:blip r:embed="rId19"/>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8" name="Picture 297">
              <a:extLst>
                <a:ext uri="{FF2B5EF4-FFF2-40B4-BE49-F238E27FC236}">
                  <a16:creationId xmlns:a16="http://schemas.microsoft.com/office/drawing/2014/main" id="{9AFF92A7-9F68-FED5-9708-3DB3496E8EDC}"/>
                </a:ext>
              </a:extLst>
            </p:cNvPr>
            <p:cNvPicPr>
              <a:picLocks noChangeAspect="1"/>
            </p:cNvPicPr>
            <p:nvPr/>
          </p:nvPicPr>
          <p:blipFill>
            <a:blip r:embed="rId18"/>
            <a:stretch>
              <a:fillRect/>
            </a:stretch>
          </p:blipFill>
          <p:spPr>
            <a:xfrm rot="1659564">
              <a:off x="6285947" y="5298823"/>
              <a:ext cx="147744" cy="172049"/>
            </a:xfrm>
            <a:prstGeom prst="rect">
              <a:avLst/>
            </a:prstGeom>
          </p:spPr>
        </p:pic>
        <p:sp>
          <p:nvSpPr>
            <p:cNvPr id="299" name="Oval 298">
              <a:extLst>
                <a:ext uri="{FF2B5EF4-FFF2-40B4-BE49-F238E27FC236}">
                  <a16:creationId xmlns:a16="http://schemas.microsoft.com/office/drawing/2014/main" id="{2E579022-3A4B-909E-B71F-EFA50CDFDF12}"/>
                </a:ext>
              </a:extLst>
            </p:cNvPr>
            <p:cNvSpPr/>
            <p:nvPr/>
          </p:nvSpPr>
          <p:spPr>
            <a:xfrm rot="17161065">
              <a:off x="6430197" y="5296931"/>
              <a:ext cx="172249" cy="175831"/>
            </a:xfrm>
            <a:prstGeom prst="ellipse">
              <a:avLst/>
            </a:prstGeom>
            <a:blipFill>
              <a:blip r:embed="rId19"/>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0" name="Picture 299">
              <a:extLst>
                <a:ext uri="{FF2B5EF4-FFF2-40B4-BE49-F238E27FC236}">
                  <a16:creationId xmlns:a16="http://schemas.microsoft.com/office/drawing/2014/main" id="{7A98EA13-F243-13F2-04BA-B770BA36C7C8}"/>
                </a:ext>
              </a:extLst>
            </p:cNvPr>
            <p:cNvPicPr>
              <a:picLocks noChangeAspect="1"/>
            </p:cNvPicPr>
            <p:nvPr/>
          </p:nvPicPr>
          <p:blipFill>
            <a:blip r:embed="rId20"/>
            <a:stretch>
              <a:fillRect/>
            </a:stretch>
          </p:blipFill>
          <p:spPr>
            <a:xfrm>
              <a:off x="6585840" y="5231653"/>
              <a:ext cx="274997" cy="256892"/>
            </a:xfrm>
            <a:prstGeom prst="rect">
              <a:avLst/>
            </a:prstGeom>
          </p:spPr>
        </p:pic>
        <p:pic>
          <p:nvPicPr>
            <p:cNvPr id="301" name="Picture 300">
              <a:extLst>
                <a:ext uri="{FF2B5EF4-FFF2-40B4-BE49-F238E27FC236}">
                  <a16:creationId xmlns:a16="http://schemas.microsoft.com/office/drawing/2014/main" id="{AA57E6D2-F07F-892C-A19C-B7C8DCD04902}"/>
                </a:ext>
              </a:extLst>
            </p:cNvPr>
            <p:cNvPicPr>
              <a:picLocks noChangeAspect="1"/>
            </p:cNvPicPr>
            <p:nvPr/>
          </p:nvPicPr>
          <p:blipFill>
            <a:blip r:embed="rId18"/>
            <a:stretch>
              <a:fillRect/>
            </a:stretch>
          </p:blipFill>
          <p:spPr>
            <a:xfrm rot="1659564">
              <a:off x="6934024" y="5289606"/>
              <a:ext cx="147744" cy="172049"/>
            </a:xfrm>
            <a:prstGeom prst="rect">
              <a:avLst/>
            </a:prstGeom>
          </p:spPr>
        </p:pic>
        <p:pic>
          <p:nvPicPr>
            <p:cNvPr id="302" name="Picture 301">
              <a:extLst>
                <a:ext uri="{FF2B5EF4-FFF2-40B4-BE49-F238E27FC236}">
                  <a16:creationId xmlns:a16="http://schemas.microsoft.com/office/drawing/2014/main" id="{85912F99-22BD-A4F1-0B8E-6C74DAFBA9C0}"/>
                </a:ext>
              </a:extLst>
            </p:cNvPr>
            <p:cNvPicPr>
              <a:picLocks noChangeAspect="1"/>
            </p:cNvPicPr>
            <p:nvPr/>
          </p:nvPicPr>
          <p:blipFill>
            <a:blip r:embed="rId18"/>
            <a:stretch>
              <a:fillRect/>
            </a:stretch>
          </p:blipFill>
          <p:spPr>
            <a:xfrm rot="1659564">
              <a:off x="7117642" y="5298811"/>
              <a:ext cx="147744" cy="172049"/>
            </a:xfrm>
            <a:prstGeom prst="rect">
              <a:avLst/>
            </a:prstGeom>
          </p:spPr>
        </p:pic>
        <p:sp>
          <p:nvSpPr>
            <p:cNvPr id="303" name="Oval 302">
              <a:extLst>
                <a:ext uri="{FF2B5EF4-FFF2-40B4-BE49-F238E27FC236}">
                  <a16:creationId xmlns:a16="http://schemas.microsoft.com/office/drawing/2014/main" id="{4A52F6F2-5F7A-4D88-8A6B-6B981A5BBA80}"/>
                </a:ext>
              </a:extLst>
            </p:cNvPr>
            <p:cNvSpPr/>
            <p:nvPr/>
          </p:nvSpPr>
          <p:spPr>
            <a:xfrm rot="17161065">
              <a:off x="7287867" y="5296919"/>
              <a:ext cx="172249" cy="175831"/>
            </a:xfrm>
            <a:prstGeom prst="ellipse">
              <a:avLst/>
            </a:prstGeom>
            <a:blipFill>
              <a:blip r:embed="rId19"/>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4" name="Picture 303">
              <a:extLst>
                <a:ext uri="{FF2B5EF4-FFF2-40B4-BE49-F238E27FC236}">
                  <a16:creationId xmlns:a16="http://schemas.microsoft.com/office/drawing/2014/main" id="{19D6E6F3-A25A-45C0-4B4E-21760675395D}"/>
                </a:ext>
              </a:extLst>
            </p:cNvPr>
            <p:cNvPicPr>
              <a:picLocks noChangeAspect="1"/>
            </p:cNvPicPr>
            <p:nvPr/>
          </p:nvPicPr>
          <p:blipFill>
            <a:blip r:embed="rId18"/>
            <a:stretch>
              <a:fillRect/>
            </a:stretch>
          </p:blipFill>
          <p:spPr>
            <a:xfrm rot="1659564">
              <a:off x="7530316" y="5305494"/>
              <a:ext cx="147744" cy="172049"/>
            </a:xfrm>
            <a:prstGeom prst="rect">
              <a:avLst/>
            </a:prstGeom>
          </p:spPr>
        </p:pic>
        <p:sp>
          <p:nvSpPr>
            <p:cNvPr id="305" name="Oval 304">
              <a:extLst>
                <a:ext uri="{FF2B5EF4-FFF2-40B4-BE49-F238E27FC236}">
                  <a16:creationId xmlns:a16="http://schemas.microsoft.com/office/drawing/2014/main" id="{48F52994-5BC9-AF9A-75B6-C7153F11245C}"/>
                </a:ext>
              </a:extLst>
            </p:cNvPr>
            <p:cNvSpPr/>
            <p:nvPr/>
          </p:nvSpPr>
          <p:spPr>
            <a:xfrm rot="17161065">
              <a:off x="7674566" y="5303602"/>
              <a:ext cx="172249" cy="175831"/>
            </a:xfrm>
            <a:prstGeom prst="ellipse">
              <a:avLst/>
            </a:prstGeom>
            <a:blipFill>
              <a:blip r:embed="rId19"/>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6" name="Picture 305">
              <a:extLst>
                <a:ext uri="{FF2B5EF4-FFF2-40B4-BE49-F238E27FC236}">
                  <a16:creationId xmlns:a16="http://schemas.microsoft.com/office/drawing/2014/main" id="{9A3AFCA2-CFB4-92FE-FE62-61B26270D07B}"/>
                </a:ext>
              </a:extLst>
            </p:cNvPr>
            <p:cNvPicPr>
              <a:picLocks noChangeAspect="1"/>
            </p:cNvPicPr>
            <p:nvPr/>
          </p:nvPicPr>
          <p:blipFill>
            <a:blip r:embed="rId20"/>
            <a:stretch>
              <a:fillRect/>
            </a:stretch>
          </p:blipFill>
          <p:spPr>
            <a:xfrm>
              <a:off x="7830209" y="5238324"/>
              <a:ext cx="274997" cy="256892"/>
            </a:xfrm>
            <a:prstGeom prst="rect">
              <a:avLst/>
            </a:prstGeom>
          </p:spPr>
        </p:pic>
        <p:sp>
          <p:nvSpPr>
            <p:cNvPr id="307" name="Oval 306">
              <a:extLst>
                <a:ext uri="{FF2B5EF4-FFF2-40B4-BE49-F238E27FC236}">
                  <a16:creationId xmlns:a16="http://schemas.microsoft.com/office/drawing/2014/main" id="{BCB78E74-E2F8-1979-B11E-58BA68169339}"/>
                </a:ext>
              </a:extLst>
            </p:cNvPr>
            <p:cNvSpPr/>
            <p:nvPr/>
          </p:nvSpPr>
          <p:spPr>
            <a:xfrm>
              <a:off x="3187137" y="5832724"/>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4" name="Oval 313">
              <a:extLst>
                <a:ext uri="{FF2B5EF4-FFF2-40B4-BE49-F238E27FC236}">
                  <a16:creationId xmlns:a16="http://schemas.microsoft.com/office/drawing/2014/main" id="{5C6D7855-1E53-FE86-48FA-B45DE5BCD7AF}"/>
                </a:ext>
              </a:extLst>
            </p:cNvPr>
            <p:cNvSpPr/>
            <p:nvPr/>
          </p:nvSpPr>
          <p:spPr>
            <a:xfrm>
              <a:off x="3291694" y="5832723"/>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2" name="Oval 351">
              <a:extLst>
                <a:ext uri="{FF2B5EF4-FFF2-40B4-BE49-F238E27FC236}">
                  <a16:creationId xmlns:a16="http://schemas.microsoft.com/office/drawing/2014/main" id="{F0B65496-B9FD-7A55-CA30-439EF7ADC21A}"/>
                </a:ext>
              </a:extLst>
            </p:cNvPr>
            <p:cNvSpPr/>
            <p:nvPr/>
          </p:nvSpPr>
          <p:spPr>
            <a:xfrm>
              <a:off x="3388990" y="5830159"/>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6" name="Oval 355">
              <a:extLst>
                <a:ext uri="{FF2B5EF4-FFF2-40B4-BE49-F238E27FC236}">
                  <a16:creationId xmlns:a16="http://schemas.microsoft.com/office/drawing/2014/main" id="{3F57C265-F18C-7815-B542-44CAB0C96433}"/>
                </a:ext>
              </a:extLst>
            </p:cNvPr>
            <p:cNvSpPr/>
            <p:nvPr/>
          </p:nvSpPr>
          <p:spPr>
            <a:xfrm>
              <a:off x="3493547" y="5830158"/>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8" name="Oval 357">
              <a:extLst>
                <a:ext uri="{FF2B5EF4-FFF2-40B4-BE49-F238E27FC236}">
                  <a16:creationId xmlns:a16="http://schemas.microsoft.com/office/drawing/2014/main" id="{89702C40-11E0-9ED3-E4F7-82D4C065A7F8}"/>
                </a:ext>
              </a:extLst>
            </p:cNvPr>
            <p:cNvSpPr/>
            <p:nvPr/>
          </p:nvSpPr>
          <p:spPr>
            <a:xfrm>
              <a:off x="3578681" y="5830159"/>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4" name="Oval 363">
              <a:extLst>
                <a:ext uri="{FF2B5EF4-FFF2-40B4-BE49-F238E27FC236}">
                  <a16:creationId xmlns:a16="http://schemas.microsoft.com/office/drawing/2014/main" id="{AE909C77-85BD-0F0C-FD50-F2AB002C665A}"/>
                </a:ext>
              </a:extLst>
            </p:cNvPr>
            <p:cNvSpPr/>
            <p:nvPr/>
          </p:nvSpPr>
          <p:spPr>
            <a:xfrm>
              <a:off x="3683238" y="5830158"/>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6" name="Oval 365">
              <a:extLst>
                <a:ext uri="{FF2B5EF4-FFF2-40B4-BE49-F238E27FC236}">
                  <a16:creationId xmlns:a16="http://schemas.microsoft.com/office/drawing/2014/main" id="{2A17CBC5-54EC-6859-98A0-AB1D7B915A6A}"/>
                </a:ext>
              </a:extLst>
            </p:cNvPr>
            <p:cNvSpPr/>
            <p:nvPr/>
          </p:nvSpPr>
          <p:spPr>
            <a:xfrm>
              <a:off x="3811541" y="5832724"/>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7" name="Oval 366">
              <a:extLst>
                <a:ext uri="{FF2B5EF4-FFF2-40B4-BE49-F238E27FC236}">
                  <a16:creationId xmlns:a16="http://schemas.microsoft.com/office/drawing/2014/main" id="{6A0FA235-520C-78B9-C50A-1D22C465FB53}"/>
                </a:ext>
              </a:extLst>
            </p:cNvPr>
            <p:cNvSpPr/>
            <p:nvPr/>
          </p:nvSpPr>
          <p:spPr>
            <a:xfrm>
              <a:off x="3902348" y="5832723"/>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6" name="Oval 375">
              <a:extLst>
                <a:ext uri="{FF2B5EF4-FFF2-40B4-BE49-F238E27FC236}">
                  <a16:creationId xmlns:a16="http://schemas.microsoft.com/office/drawing/2014/main" id="{7528A6BF-41AE-64DF-3893-3536D2971FB3}"/>
                </a:ext>
              </a:extLst>
            </p:cNvPr>
            <p:cNvSpPr/>
            <p:nvPr/>
          </p:nvSpPr>
          <p:spPr>
            <a:xfrm>
              <a:off x="3999644" y="5830159"/>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8" name="Oval 377">
              <a:extLst>
                <a:ext uri="{FF2B5EF4-FFF2-40B4-BE49-F238E27FC236}">
                  <a16:creationId xmlns:a16="http://schemas.microsoft.com/office/drawing/2014/main" id="{3BE90B9A-FA7F-9290-389C-76FFB68D5F2E}"/>
                </a:ext>
              </a:extLst>
            </p:cNvPr>
            <p:cNvSpPr/>
            <p:nvPr/>
          </p:nvSpPr>
          <p:spPr>
            <a:xfrm>
              <a:off x="4083576" y="5830158"/>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9" name="Oval 378">
              <a:extLst>
                <a:ext uri="{FF2B5EF4-FFF2-40B4-BE49-F238E27FC236}">
                  <a16:creationId xmlns:a16="http://schemas.microsoft.com/office/drawing/2014/main" id="{D882989C-4D31-16F9-AB62-A6D206B93C52}"/>
                </a:ext>
              </a:extLst>
            </p:cNvPr>
            <p:cNvSpPr/>
            <p:nvPr/>
          </p:nvSpPr>
          <p:spPr>
            <a:xfrm>
              <a:off x="4168710" y="5830159"/>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8" name="Oval 387">
              <a:extLst>
                <a:ext uri="{FF2B5EF4-FFF2-40B4-BE49-F238E27FC236}">
                  <a16:creationId xmlns:a16="http://schemas.microsoft.com/office/drawing/2014/main" id="{098647B6-946F-39F9-9BEF-F4F17E028185}"/>
                </a:ext>
              </a:extLst>
            </p:cNvPr>
            <p:cNvSpPr/>
            <p:nvPr/>
          </p:nvSpPr>
          <p:spPr>
            <a:xfrm>
              <a:off x="4259517" y="5830158"/>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0" name="Oval 389">
              <a:extLst>
                <a:ext uri="{FF2B5EF4-FFF2-40B4-BE49-F238E27FC236}">
                  <a16:creationId xmlns:a16="http://schemas.microsoft.com/office/drawing/2014/main" id="{3515DF01-E1A5-C0FE-5BDF-1F96C9360D12}"/>
                </a:ext>
              </a:extLst>
            </p:cNvPr>
            <p:cNvSpPr/>
            <p:nvPr/>
          </p:nvSpPr>
          <p:spPr>
            <a:xfrm>
              <a:off x="4327324" y="5830158"/>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1" name="Oval 390">
              <a:extLst>
                <a:ext uri="{FF2B5EF4-FFF2-40B4-BE49-F238E27FC236}">
                  <a16:creationId xmlns:a16="http://schemas.microsoft.com/office/drawing/2014/main" id="{D392044E-320A-CE40-CA80-2C0A4792704B}"/>
                </a:ext>
              </a:extLst>
            </p:cNvPr>
            <p:cNvSpPr/>
            <p:nvPr/>
          </p:nvSpPr>
          <p:spPr>
            <a:xfrm>
              <a:off x="4411256" y="5830157"/>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5" name="Oval 394">
              <a:extLst>
                <a:ext uri="{FF2B5EF4-FFF2-40B4-BE49-F238E27FC236}">
                  <a16:creationId xmlns:a16="http://schemas.microsoft.com/office/drawing/2014/main" id="{FCAAAD1B-8A85-D767-8A14-88E359971C52}"/>
                </a:ext>
              </a:extLst>
            </p:cNvPr>
            <p:cNvSpPr/>
            <p:nvPr/>
          </p:nvSpPr>
          <p:spPr>
            <a:xfrm>
              <a:off x="4496390" y="5830158"/>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6" name="Oval 395">
              <a:extLst>
                <a:ext uri="{FF2B5EF4-FFF2-40B4-BE49-F238E27FC236}">
                  <a16:creationId xmlns:a16="http://schemas.microsoft.com/office/drawing/2014/main" id="{1D4A16E5-4D22-4C03-43D6-11793074766E}"/>
                </a:ext>
              </a:extLst>
            </p:cNvPr>
            <p:cNvSpPr/>
            <p:nvPr/>
          </p:nvSpPr>
          <p:spPr>
            <a:xfrm>
              <a:off x="4587197" y="5830157"/>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7" name="Oval 396">
              <a:extLst>
                <a:ext uri="{FF2B5EF4-FFF2-40B4-BE49-F238E27FC236}">
                  <a16:creationId xmlns:a16="http://schemas.microsoft.com/office/drawing/2014/main" id="{C4CD3FBF-8EE3-8995-E90C-FD5AB9461740}"/>
                </a:ext>
              </a:extLst>
            </p:cNvPr>
            <p:cNvSpPr/>
            <p:nvPr/>
          </p:nvSpPr>
          <p:spPr>
            <a:xfrm>
              <a:off x="5036080" y="5853254"/>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8" name="Oval 397">
              <a:extLst>
                <a:ext uri="{FF2B5EF4-FFF2-40B4-BE49-F238E27FC236}">
                  <a16:creationId xmlns:a16="http://schemas.microsoft.com/office/drawing/2014/main" id="{32A43B2A-3622-5BDC-951D-2328AC6CBA51}"/>
                </a:ext>
              </a:extLst>
            </p:cNvPr>
            <p:cNvSpPr/>
            <p:nvPr/>
          </p:nvSpPr>
          <p:spPr>
            <a:xfrm>
              <a:off x="5140637" y="5853253"/>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4" name="Oval 403">
              <a:extLst>
                <a:ext uri="{FF2B5EF4-FFF2-40B4-BE49-F238E27FC236}">
                  <a16:creationId xmlns:a16="http://schemas.microsoft.com/office/drawing/2014/main" id="{888AC5CF-1981-97C8-4E0B-11D3EBE8B383}"/>
                </a:ext>
              </a:extLst>
            </p:cNvPr>
            <p:cNvSpPr/>
            <p:nvPr/>
          </p:nvSpPr>
          <p:spPr>
            <a:xfrm>
              <a:off x="5237933" y="5850689"/>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6" name="Oval 405">
              <a:extLst>
                <a:ext uri="{FF2B5EF4-FFF2-40B4-BE49-F238E27FC236}">
                  <a16:creationId xmlns:a16="http://schemas.microsoft.com/office/drawing/2014/main" id="{821D26C1-D642-3C45-A79F-FE09939D6B37}"/>
                </a:ext>
              </a:extLst>
            </p:cNvPr>
            <p:cNvSpPr/>
            <p:nvPr/>
          </p:nvSpPr>
          <p:spPr>
            <a:xfrm>
              <a:off x="5342490" y="5850688"/>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7" name="Oval 406">
              <a:extLst>
                <a:ext uri="{FF2B5EF4-FFF2-40B4-BE49-F238E27FC236}">
                  <a16:creationId xmlns:a16="http://schemas.microsoft.com/office/drawing/2014/main" id="{9CCD7B0F-77E2-0D93-A236-0332FD4DA92A}"/>
                </a:ext>
              </a:extLst>
            </p:cNvPr>
            <p:cNvSpPr/>
            <p:nvPr/>
          </p:nvSpPr>
          <p:spPr>
            <a:xfrm>
              <a:off x="5427624" y="5850689"/>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1" name="Oval 410">
              <a:extLst>
                <a:ext uri="{FF2B5EF4-FFF2-40B4-BE49-F238E27FC236}">
                  <a16:creationId xmlns:a16="http://schemas.microsoft.com/office/drawing/2014/main" id="{3D490A57-7B81-6869-45B8-A5E6EE257F0D}"/>
                </a:ext>
              </a:extLst>
            </p:cNvPr>
            <p:cNvSpPr/>
            <p:nvPr/>
          </p:nvSpPr>
          <p:spPr>
            <a:xfrm>
              <a:off x="5532181" y="5850688"/>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2" name="Oval 411">
              <a:extLst>
                <a:ext uri="{FF2B5EF4-FFF2-40B4-BE49-F238E27FC236}">
                  <a16:creationId xmlns:a16="http://schemas.microsoft.com/office/drawing/2014/main" id="{2E5A940A-F50C-C6C6-D96F-B361CDAD16F4}"/>
                </a:ext>
              </a:extLst>
            </p:cNvPr>
            <p:cNvSpPr/>
            <p:nvPr/>
          </p:nvSpPr>
          <p:spPr>
            <a:xfrm>
              <a:off x="5743610" y="5853254"/>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3" name="Oval 412">
              <a:extLst>
                <a:ext uri="{FF2B5EF4-FFF2-40B4-BE49-F238E27FC236}">
                  <a16:creationId xmlns:a16="http://schemas.microsoft.com/office/drawing/2014/main" id="{7699E7D7-5FF6-9770-D428-09517051EEBA}"/>
                </a:ext>
              </a:extLst>
            </p:cNvPr>
            <p:cNvSpPr/>
            <p:nvPr/>
          </p:nvSpPr>
          <p:spPr>
            <a:xfrm>
              <a:off x="5834417" y="5853253"/>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4" name="Oval 413">
              <a:extLst>
                <a:ext uri="{FF2B5EF4-FFF2-40B4-BE49-F238E27FC236}">
                  <a16:creationId xmlns:a16="http://schemas.microsoft.com/office/drawing/2014/main" id="{22B624AD-C761-13B4-8EE2-A4284A51519A}"/>
                </a:ext>
              </a:extLst>
            </p:cNvPr>
            <p:cNvSpPr/>
            <p:nvPr/>
          </p:nvSpPr>
          <p:spPr>
            <a:xfrm>
              <a:off x="5931713" y="5850689"/>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5" name="Oval 414">
              <a:extLst>
                <a:ext uri="{FF2B5EF4-FFF2-40B4-BE49-F238E27FC236}">
                  <a16:creationId xmlns:a16="http://schemas.microsoft.com/office/drawing/2014/main" id="{BCA19CC6-2722-DB32-9BD5-AA71CE726EA8}"/>
                </a:ext>
              </a:extLst>
            </p:cNvPr>
            <p:cNvSpPr/>
            <p:nvPr/>
          </p:nvSpPr>
          <p:spPr>
            <a:xfrm>
              <a:off x="6015645" y="5850688"/>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6" name="Oval 415">
              <a:extLst>
                <a:ext uri="{FF2B5EF4-FFF2-40B4-BE49-F238E27FC236}">
                  <a16:creationId xmlns:a16="http://schemas.microsoft.com/office/drawing/2014/main" id="{DF085F5A-976E-D7CF-3C5A-1AB269A1C28B}"/>
                </a:ext>
              </a:extLst>
            </p:cNvPr>
            <p:cNvSpPr/>
            <p:nvPr/>
          </p:nvSpPr>
          <p:spPr>
            <a:xfrm>
              <a:off x="6100779" y="5850689"/>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7" name="Oval 416">
              <a:extLst>
                <a:ext uri="{FF2B5EF4-FFF2-40B4-BE49-F238E27FC236}">
                  <a16:creationId xmlns:a16="http://schemas.microsoft.com/office/drawing/2014/main" id="{4998BEDF-E427-9CD1-B8B0-1075B6DD8CB4}"/>
                </a:ext>
              </a:extLst>
            </p:cNvPr>
            <p:cNvSpPr/>
            <p:nvPr/>
          </p:nvSpPr>
          <p:spPr>
            <a:xfrm>
              <a:off x="6191586" y="5850688"/>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8" name="Oval 417">
              <a:extLst>
                <a:ext uri="{FF2B5EF4-FFF2-40B4-BE49-F238E27FC236}">
                  <a16:creationId xmlns:a16="http://schemas.microsoft.com/office/drawing/2014/main" id="{180EC2AD-E0EA-A2F9-2F79-713B254CD1BB}"/>
                </a:ext>
              </a:extLst>
            </p:cNvPr>
            <p:cNvSpPr/>
            <p:nvPr/>
          </p:nvSpPr>
          <p:spPr>
            <a:xfrm>
              <a:off x="6259393" y="5850688"/>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9" name="Oval 418">
              <a:extLst>
                <a:ext uri="{FF2B5EF4-FFF2-40B4-BE49-F238E27FC236}">
                  <a16:creationId xmlns:a16="http://schemas.microsoft.com/office/drawing/2014/main" id="{03D95222-BCF7-3E8F-6E09-1C8365904789}"/>
                </a:ext>
              </a:extLst>
            </p:cNvPr>
            <p:cNvSpPr/>
            <p:nvPr/>
          </p:nvSpPr>
          <p:spPr>
            <a:xfrm>
              <a:off x="6343325" y="5850687"/>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0" name="Oval 419">
              <a:extLst>
                <a:ext uri="{FF2B5EF4-FFF2-40B4-BE49-F238E27FC236}">
                  <a16:creationId xmlns:a16="http://schemas.microsoft.com/office/drawing/2014/main" id="{6BBE02D3-100F-FDC7-47B1-6B83F82EE4D7}"/>
                </a:ext>
              </a:extLst>
            </p:cNvPr>
            <p:cNvSpPr/>
            <p:nvPr/>
          </p:nvSpPr>
          <p:spPr>
            <a:xfrm>
              <a:off x="6428459" y="5850688"/>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1" name="Oval 420">
              <a:extLst>
                <a:ext uri="{FF2B5EF4-FFF2-40B4-BE49-F238E27FC236}">
                  <a16:creationId xmlns:a16="http://schemas.microsoft.com/office/drawing/2014/main" id="{468A17FB-F003-4EF2-7B11-538008280922}"/>
                </a:ext>
              </a:extLst>
            </p:cNvPr>
            <p:cNvSpPr/>
            <p:nvPr/>
          </p:nvSpPr>
          <p:spPr>
            <a:xfrm>
              <a:off x="6519266" y="5850687"/>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2" name="Oval 421">
              <a:extLst>
                <a:ext uri="{FF2B5EF4-FFF2-40B4-BE49-F238E27FC236}">
                  <a16:creationId xmlns:a16="http://schemas.microsoft.com/office/drawing/2014/main" id="{795C973B-8700-334F-EB08-EDBCECD53757}"/>
                </a:ext>
              </a:extLst>
            </p:cNvPr>
            <p:cNvSpPr/>
            <p:nvPr/>
          </p:nvSpPr>
          <p:spPr>
            <a:xfrm>
              <a:off x="6903159" y="5832723"/>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3" name="Oval 422">
              <a:extLst>
                <a:ext uri="{FF2B5EF4-FFF2-40B4-BE49-F238E27FC236}">
                  <a16:creationId xmlns:a16="http://schemas.microsoft.com/office/drawing/2014/main" id="{5DA29C72-142B-984E-6B5A-28BFF6C4BAE2}"/>
                </a:ext>
              </a:extLst>
            </p:cNvPr>
            <p:cNvSpPr/>
            <p:nvPr/>
          </p:nvSpPr>
          <p:spPr>
            <a:xfrm>
              <a:off x="7007716" y="5832722"/>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4" name="Oval 423">
              <a:extLst>
                <a:ext uri="{FF2B5EF4-FFF2-40B4-BE49-F238E27FC236}">
                  <a16:creationId xmlns:a16="http://schemas.microsoft.com/office/drawing/2014/main" id="{246878E2-2DF5-777F-838D-D0D9DAFF174A}"/>
                </a:ext>
              </a:extLst>
            </p:cNvPr>
            <p:cNvSpPr/>
            <p:nvPr/>
          </p:nvSpPr>
          <p:spPr>
            <a:xfrm>
              <a:off x="7089427" y="5830158"/>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5" name="Oval 424">
              <a:extLst>
                <a:ext uri="{FF2B5EF4-FFF2-40B4-BE49-F238E27FC236}">
                  <a16:creationId xmlns:a16="http://schemas.microsoft.com/office/drawing/2014/main" id="{64E531EA-B6A2-970F-C976-C8E04CFAA8AE}"/>
                </a:ext>
              </a:extLst>
            </p:cNvPr>
            <p:cNvSpPr/>
            <p:nvPr/>
          </p:nvSpPr>
          <p:spPr>
            <a:xfrm>
              <a:off x="7193984" y="5830157"/>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6" name="Oval 425">
              <a:extLst>
                <a:ext uri="{FF2B5EF4-FFF2-40B4-BE49-F238E27FC236}">
                  <a16:creationId xmlns:a16="http://schemas.microsoft.com/office/drawing/2014/main" id="{C8FDA553-21FD-8B68-92F0-1C0B5AB67B46}"/>
                </a:ext>
              </a:extLst>
            </p:cNvPr>
            <p:cNvSpPr/>
            <p:nvPr/>
          </p:nvSpPr>
          <p:spPr>
            <a:xfrm>
              <a:off x="7279118" y="5830158"/>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7" name="Oval 426">
              <a:extLst>
                <a:ext uri="{FF2B5EF4-FFF2-40B4-BE49-F238E27FC236}">
                  <a16:creationId xmlns:a16="http://schemas.microsoft.com/office/drawing/2014/main" id="{4B3693D2-E2E1-6003-7A96-4CE37A7774C6}"/>
                </a:ext>
              </a:extLst>
            </p:cNvPr>
            <p:cNvSpPr/>
            <p:nvPr/>
          </p:nvSpPr>
          <p:spPr>
            <a:xfrm>
              <a:off x="7383675" y="5830157"/>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8" name="Oval 427">
              <a:extLst>
                <a:ext uri="{FF2B5EF4-FFF2-40B4-BE49-F238E27FC236}">
                  <a16:creationId xmlns:a16="http://schemas.microsoft.com/office/drawing/2014/main" id="{A107C2C2-D47A-3371-64F2-06DDED80F41A}"/>
                </a:ext>
              </a:extLst>
            </p:cNvPr>
            <p:cNvSpPr/>
            <p:nvPr/>
          </p:nvSpPr>
          <p:spPr>
            <a:xfrm>
              <a:off x="7496425" y="5825765"/>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9" name="Oval 428">
              <a:extLst>
                <a:ext uri="{FF2B5EF4-FFF2-40B4-BE49-F238E27FC236}">
                  <a16:creationId xmlns:a16="http://schemas.microsoft.com/office/drawing/2014/main" id="{8CA54CD1-C2B3-D422-115C-F30EDF348CAD}"/>
                </a:ext>
              </a:extLst>
            </p:cNvPr>
            <p:cNvSpPr/>
            <p:nvPr/>
          </p:nvSpPr>
          <p:spPr>
            <a:xfrm>
              <a:off x="7600982" y="5825764"/>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0" name="Oval 429">
              <a:extLst>
                <a:ext uri="{FF2B5EF4-FFF2-40B4-BE49-F238E27FC236}">
                  <a16:creationId xmlns:a16="http://schemas.microsoft.com/office/drawing/2014/main" id="{DA6DC609-ED56-0901-6C56-A296019BB38B}"/>
                </a:ext>
              </a:extLst>
            </p:cNvPr>
            <p:cNvSpPr/>
            <p:nvPr/>
          </p:nvSpPr>
          <p:spPr>
            <a:xfrm>
              <a:off x="7686116" y="5825765"/>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1" name="Oval 430">
              <a:extLst>
                <a:ext uri="{FF2B5EF4-FFF2-40B4-BE49-F238E27FC236}">
                  <a16:creationId xmlns:a16="http://schemas.microsoft.com/office/drawing/2014/main" id="{1BF0C88D-C5A3-7E52-FFDF-987763CBEA56}"/>
                </a:ext>
              </a:extLst>
            </p:cNvPr>
            <p:cNvSpPr/>
            <p:nvPr/>
          </p:nvSpPr>
          <p:spPr>
            <a:xfrm>
              <a:off x="7790673" y="5825764"/>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65" name="Group 964">
            <a:extLst>
              <a:ext uri="{FF2B5EF4-FFF2-40B4-BE49-F238E27FC236}">
                <a16:creationId xmlns:a16="http://schemas.microsoft.com/office/drawing/2014/main" id="{61BA9D27-F32E-5C1C-465F-8C459E11BC39}"/>
              </a:ext>
            </a:extLst>
          </p:cNvPr>
          <p:cNvGrpSpPr/>
          <p:nvPr/>
        </p:nvGrpSpPr>
        <p:grpSpPr>
          <a:xfrm>
            <a:off x="381000" y="1371600"/>
            <a:ext cx="3429000" cy="685800"/>
            <a:chOff x="381000" y="1371600"/>
            <a:chExt cx="3429000" cy="685800"/>
          </a:xfrm>
        </p:grpSpPr>
        <p:pic>
          <p:nvPicPr>
            <p:cNvPr id="954" name="Picture 953" descr="TP_tmp.png"/>
            <p:cNvPicPr>
              <a:picLocks noChangeAspect="1"/>
            </p:cNvPicPr>
            <p:nvPr>
              <p:custDataLst>
                <p:tags r:id="rId13"/>
              </p:custDataLst>
            </p:nvPr>
          </p:nvPicPr>
          <p:blipFill>
            <a:blip r:embed="rId22" cstate="print"/>
            <a:stretch>
              <a:fillRect/>
            </a:stretch>
          </p:blipFill>
          <p:spPr bwMode="auto">
            <a:xfrm>
              <a:off x="532377" y="1600200"/>
              <a:ext cx="866662" cy="279716"/>
            </a:xfrm>
            <a:prstGeom prst="rect">
              <a:avLst/>
            </a:prstGeom>
            <a:noFill/>
            <a:ln/>
            <a:effectLst/>
          </p:spPr>
        </p:pic>
        <p:pic>
          <p:nvPicPr>
            <p:cNvPr id="955" name="Picture 954" descr="TP_tmp.png"/>
            <p:cNvPicPr>
              <a:picLocks noChangeAspect="1"/>
            </p:cNvPicPr>
            <p:nvPr>
              <p:custDataLst>
                <p:tags r:id="rId14"/>
              </p:custDataLst>
            </p:nvPr>
          </p:nvPicPr>
          <p:blipFill>
            <a:blip r:embed="rId22" cstate="print"/>
            <a:stretch>
              <a:fillRect/>
            </a:stretch>
          </p:blipFill>
          <p:spPr bwMode="auto">
            <a:xfrm>
              <a:off x="1648957" y="1600200"/>
              <a:ext cx="866662" cy="279716"/>
            </a:xfrm>
            <a:prstGeom prst="rect">
              <a:avLst/>
            </a:prstGeom>
            <a:noFill/>
            <a:ln/>
            <a:effectLst/>
          </p:spPr>
        </p:pic>
        <p:pic>
          <p:nvPicPr>
            <p:cNvPr id="956" name="Picture 955" descr="TP_tmp.png"/>
            <p:cNvPicPr>
              <a:picLocks noChangeAspect="1"/>
            </p:cNvPicPr>
            <p:nvPr>
              <p:custDataLst>
                <p:tags r:id="rId15"/>
              </p:custDataLst>
            </p:nvPr>
          </p:nvPicPr>
          <p:blipFill>
            <a:blip r:embed="rId22" cstate="print"/>
            <a:stretch>
              <a:fillRect/>
            </a:stretch>
          </p:blipFill>
          <p:spPr bwMode="auto">
            <a:xfrm>
              <a:off x="2791956" y="1600200"/>
              <a:ext cx="866662" cy="279716"/>
            </a:xfrm>
            <a:prstGeom prst="rect">
              <a:avLst/>
            </a:prstGeom>
            <a:noFill/>
            <a:ln/>
            <a:effectLst/>
          </p:spPr>
        </p:pic>
        <p:sp>
          <p:nvSpPr>
            <p:cNvPr id="410" name="Rounded Rectangle 409"/>
            <p:cNvSpPr/>
            <p:nvPr/>
          </p:nvSpPr>
          <p:spPr>
            <a:xfrm>
              <a:off x="381000" y="1371600"/>
              <a:ext cx="3429000" cy="6858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32" name="Picture 431">
              <a:extLst>
                <a:ext uri="{FF2B5EF4-FFF2-40B4-BE49-F238E27FC236}">
                  <a16:creationId xmlns:a16="http://schemas.microsoft.com/office/drawing/2014/main" id="{6DCEB50F-77F2-D18C-4B44-08E6064D7EA6}"/>
                </a:ext>
              </a:extLst>
            </p:cNvPr>
            <p:cNvPicPr>
              <a:picLocks noChangeAspect="1"/>
            </p:cNvPicPr>
            <p:nvPr/>
          </p:nvPicPr>
          <p:blipFill>
            <a:blip r:embed="rId18"/>
            <a:stretch>
              <a:fillRect/>
            </a:stretch>
          </p:blipFill>
          <p:spPr>
            <a:xfrm rot="1659564">
              <a:off x="916629" y="1467841"/>
              <a:ext cx="390115" cy="452010"/>
            </a:xfrm>
            <a:prstGeom prst="rect">
              <a:avLst/>
            </a:prstGeom>
          </p:spPr>
        </p:pic>
        <p:sp>
          <p:nvSpPr>
            <p:cNvPr id="437" name="Oval 436">
              <a:extLst>
                <a:ext uri="{FF2B5EF4-FFF2-40B4-BE49-F238E27FC236}">
                  <a16:creationId xmlns:a16="http://schemas.microsoft.com/office/drawing/2014/main" id="{4B974901-76E5-F569-F70D-38FAF5833CFE}"/>
                </a:ext>
              </a:extLst>
            </p:cNvPr>
            <p:cNvSpPr/>
            <p:nvPr/>
          </p:nvSpPr>
          <p:spPr>
            <a:xfrm rot="17161065">
              <a:off x="1992171" y="1477055"/>
              <a:ext cx="442250" cy="453724"/>
            </a:xfrm>
            <a:prstGeom prst="ellipse">
              <a:avLst/>
            </a:prstGeom>
            <a:blipFill>
              <a:blip r:embed="rId19"/>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44" name="Picture 443">
              <a:extLst>
                <a:ext uri="{FF2B5EF4-FFF2-40B4-BE49-F238E27FC236}">
                  <a16:creationId xmlns:a16="http://schemas.microsoft.com/office/drawing/2014/main" id="{7A202610-0BEC-1899-ADE5-FC3E0FA11012}"/>
                </a:ext>
              </a:extLst>
            </p:cNvPr>
            <p:cNvPicPr>
              <a:picLocks noChangeAspect="1"/>
            </p:cNvPicPr>
            <p:nvPr/>
          </p:nvPicPr>
          <p:blipFill>
            <a:blip r:embed="rId20"/>
            <a:stretch>
              <a:fillRect/>
            </a:stretch>
          </p:blipFill>
          <p:spPr>
            <a:xfrm>
              <a:off x="3037223" y="1403119"/>
              <a:ext cx="555366" cy="516196"/>
            </a:xfrm>
            <a:prstGeom prst="rect">
              <a:avLst/>
            </a:prstGeom>
          </p:spPr>
        </p:pic>
      </p:grpSp>
      <p:grpSp>
        <p:nvGrpSpPr>
          <p:cNvPr id="964" name="Group 963">
            <a:extLst>
              <a:ext uri="{FF2B5EF4-FFF2-40B4-BE49-F238E27FC236}">
                <a16:creationId xmlns:a16="http://schemas.microsoft.com/office/drawing/2014/main" id="{A301326F-3F10-FDE7-A663-E2E2201905BD}"/>
              </a:ext>
            </a:extLst>
          </p:cNvPr>
          <p:cNvGrpSpPr/>
          <p:nvPr/>
        </p:nvGrpSpPr>
        <p:grpSpPr>
          <a:xfrm>
            <a:off x="381000" y="2474845"/>
            <a:ext cx="3429000" cy="685800"/>
            <a:chOff x="381000" y="2474845"/>
            <a:chExt cx="3429000" cy="685800"/>
          </a:xfrm>
        </p:grpSpPr>
        <p:pic>
          <p:nvPicPr>
            <p:cNvPr id="399" name="Picture 398" descr="TP_tmp.png"/>
            <p:cNvPicPr>
              <a:picLocks noChangeAspect="1"/>
            </p:cNvPicPr>
            <p:nvPr>
              <p:custDataLst>
                <p:tags r:id="rId10"/>
              </p:custDataLst>
            </p:nvPr>
          </p:nvPicPr>
          <p:blipFill>
            <a:blip r:embed="rId23" cstate="print"/>
            <a:stretch>
              <a:fillRect/>
            </a:stretch>
          </p:blipFill>
          <p:spPr bwMode="auto">
            <a:xfrm>
              <a:off x="532633" y="2703445"/>
              <a:ext cx="866151" cy="279551"/>
            </a:xfrm>
            <a:prstGeom prst="rect">
              <a:avLst/>
            </a:prstGeom>
            <a:noFill/>
            <a:ln/>
            <a:effectLst/>
          </p:spPr>
        </p:pic>
        <p:pic>
          <p:nvPicPr>
            <p:cNvPr id="400" name="Picture 399" descr="TP_tmp.png"/>
            <p:cNvPicPr>
              <a:picLocks noChangeAspect="1"/>
            </p:cNvPicPr>
            <p:nvPr>
              <p:custDataLst>
                <p:tags r:id="rId11"/>
              </p:custDataLst>
            </p:nvPr>
          </p:nvPicPr>
          <p:blipFill>
            <a:blip r:embed="rId23" cstate="print"/>
            <a:stretch>
              <a:fillRect/>
            </a:stretch>
          </p:blipFill>
          <p:spPr bwMode="auto">
            <a:xfrm>
              <a:off x="1649213" y="2703445"/>
              <a:ext cx="866151" cy="279551"/>
            </a:xfrm>
            <a:prstGeom prst="rect">
              <a:avLst/>
            </a:prstGeom>
            <a:noFill/>
            <a:ln/>
            <a:effectLst/>
          </p:spPr>
        </p:pic>
        <p:pic>
          <p:nvPicPr>
            <p:cNvPr id="401" name="Picture 400" descr="TP_tmp.png"/>
            <p:cNvPicPr>
              <a:picLocks noChangeAspect="1"/>
            </p:cNvPicPr>
            <p:nvPr>
              <p:custDataLst>
                <p:tags r:id="rId12"/>
              </p:custDataLst>
            </p:nvPr>
          </p:nvPicPr>
          <p:blipFill>
            <a:blip r:embed="rId23" cstate="print"/>
            <a:stretch>
              <a:fillRect/>
            </a:stretch>
          </p:blipFill>
          <p:spPr bwMode="auto">
            <a:xfrm>
              <a:off x="2792212" y="2703445"/>
              <a:ext cx="866151" cy="279551"/>
            </a:xfrm>
            <a:prstGeom prst="rect">
              <a:avLst/>
            </a:prstGeom>
            <a:noFill/>
            <a:ln/>
            <a:effectLst/>
          </p:spPr>
        </p:pic>
        <p:sp>
          <p:nvSpPr>
            <p:cNvPr id="394" name="Rounded Rectangle 393"/>
            <p:cNvSpPr/>
            <p:nvPr/>
          </p:nvSpPr>
          <p:spPr>
            <a:xfrm>
              <a:off x="381000" y="2474845"/>
              <a:ext cx="3429000" cy="6858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33" name="Picture 432">
              <a:extLst>
                <a:ext uri="{FF2B5EF4-FFF2-40B4-BE49-F238E27FC236}">
                  <a16:creationId xmlns:a16="http://schemas.microsoft.com/office/drawing/2014/main" id="{B213F5E8-0613-456C-DD60-63E1B8EEAAFE}"/>
                </a:ext>
              </a:extLst>
            </p:cNvPr>
            <p:cNvPicPr>
              <a:picLocks noChangeAspect="1"/>
            </p:cNvPicPr>
            <p:nvPr/>
          </p:nvPicPr>
          <p:blipFill>
            <a:blip r:embed="rId18"/>
            <a:stretch>
              <a:fillRect/>
            </a:stretch>
          </p:blipFill>
          <p:spPr>
            <a:xfrm rot="1659564">
              <a:off x="934613" y="2593734"/>
              <a:ext cx="390115" cy="452010"/>
            </a:xfrm>
            <a:prstGeom prst="rect">
              <a:avLst/>
            </a:prstGeom>
          </p:spPr>
        </p:pic>
        <p:sp>
          <p:nvSpPr>
            <p:cNvPr id="440" name="Oval 439">
              <a:extLst>
                <a:ext uri="{FF2B5EF4-FFF2-40B4-BE49-F238E27FC236}">
                  <a16:creationId xmlns:a16="http://schemas.microsoft.com/office/drawing/2014/main" id="{1656FFC7-33C2-C40D-1325-CD0DEEF0CAAD}"/>
                </a:ext>
              </a:extLst>
            </p:cNvPr>
            <p:cNvSpPr/>
            <p:nvPr/>
          </p:nvSpPr>
          <p:spPr>
            <a:xfrm rot="17161065">
              <a:off x="1996817" y="2596275"/>
              <a:ext cx="442250" cy="453724"/>
            </a:xfrm>
            <a:prstGeom prst="ellipse">
              <a:avLst/>
            </a:prstGeom>
            <a:blipFill>
              <a:blip r:embed="rId19"/>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45" name="Picture 444">
              <a:extLst>
                <a:ext uri="{FF2B5EF4-FFF2-40B4-BE49-F238E27FC236}">
                  <a16:creationId xmlns:a16="http://schemas.microsoft.com/office/drawing/2014/main" id="{5DE34671-E976-7F79-EFBA-B6B8417CD772}"/>
                </a:ext>
              </a:extLst>
            </p:cNvPr>
            <p:cNvPicPr>
              <a:picLocks noChangeAspect="1"/>
            </p:cNvPicPr>
            <p:nvPr/>
          </p:nvPicPr>
          <p:blipFill>
            <a:blip r:embed="rId20"/>
            <a:stretch>
              <a:fillRect/>
            </a:stretch>
          </p:blipFill>
          <p:spPr>
            <a:xfrm>
              <a:off x="3024804" y="2497145"/>
              <a:ext cx="555366" cy="516196"/>
            </a:xfrm>
            <a:prstGeom prst="rect">
              <a:avLst/>
            </a:prstGeom>
          </p:spPr>
        </p:pic>
      </p:grpSp>
      <p:grpSp>
        <p:nvGrpSpPr>
          <p:cNvPr id="963" name="Group 962">
            <a:extLst>
              <a:ext uri="{FF2B5EF4-FFF2-40B4-BE49-F238E27FC236}">
                <a16:creationId xmlns:a16="http://schemas.microsoft.com/office/drawing/2014/main" id="{4C272756-B7AE-23F0-48AE-A2DF99D48465}"/>
              </a:ext>
            </a:extLst>
          </p:cNvPr>
          <p:cNvGrpSpPr/>
          <p:nvPr/>
        </p:nvGrpSpPr>
        <p:grpSpPr>
          <a:xfrm>
            <a:off x="381000" y="3597302"/>
            <a:ext cx="3429000" cy="685800"/>
            <a:chOff x="381000" y="3597302"/>
            <a:chExt cx="3429000" cy="685800"/>
          </a:xfrm>
        </p:grpSpPr>
        <p:pic>
          <p:nvPicPr>
            <p:cNvPr id="383" name="Picture 382" descr="TP_tmp.png"/>
            <p:cNvPicPr>
              <a:picLocks noChangeAspect="1"/>
            </p:cNvPicPr>
            <p:nvPr>
              <p:custDataLst>
                <p:tags r:id="rId7"/>
              </p:custDataLst>
            </p:nvPr>
          </p:nvPicPr>
          <p:blipFill>
            <a:blip r:embed="rId24" cstate="print"/>
            <a:stretch>
              <a:fillRect/>
            </a:stretch>
          </p:blipFill>
          <p:spPr bwMode="auto">
            <a:xfrm>
              <a:off x="532889" y="3825902"/>
              <a:ext cx="865640" cy="279386"/>
            </a:xfrm>
            <a:prstGeom prst="rect">
              <a:avLst/>
            </a:prstGeom>
            <a:noFill/>
            <a:ln/>
            <a:effectLst/>
          </p:spPr>
        </p:pic>
        <p:pic>
          <p:nvPicPr>
            <p:cNvPr id="384" name="Picture 383" descr="TP_tmp.png"/>
            <p:cNvPicPr>
              <a:picLocks noChangeAspect="1"/>
            </p:cNvPicPr>
            <p:nvPr>
              <p:custDataLst>
                <p:tags r:id="rId8"/>
              </p:custDataLst>
            </p:nvPr>
          </p:nvPicPr>
          <p:blipFill>
            <a:blip r:embed="rId24" cstate="print"/>
            <a:stretch>
              <a:fillRect/>
            </a:stretch>
          </p:blipFill>
          <p:spPr bwMode="auto">
            <a:xfrm>
              <a:off x="1649469" y="3825902"/>
              <a:ext cx="865640" cy="279386"/>
            </a:xfrm>
            <a:prstGeom prst="rect">
              <a:avLst/>
            </a:prstGeom>
            <a:noFill/>
            <a:ln/>
            <a:effectLst/>
          </p:spPr>
        </p:pic>
        <p:pic>
          <p:nvPicPr>
            <p:cNvPr id="385" name="Picture 384" descr="TP_tmp.png"/>
            <p:cNvPicPr>
              <a:picLocks noChangeAspect="1"/>
            </p:cNvPicPr>
            <p:nvPr>
              <p:custDataLst>
                <p:tags r:id="rId9"/>
              </p:custDataLst>
            </p:nvPr>
          </p:nvPicPr>
          <p:blipFill>
            <a:blip r:embed="rId24" cstate="print"/>
            <a:stretch>
              <a:fillRect/>
            </a:stretch>
          </p:blipFill>
          <p:spPr bwMode="auto">
            <a:xfrm>
              <a:off x="2792468" y="3825902"/>
              <a:ext cx="865640" cy="279386"/>
            </a:xfrm>
            <a:prstGeom prst="rect">
              <a:avLst/>
            </a:prstGeom>
            <a:noFill/>
            <a:ln/>
            <a:effectLst/>
          </p:spPr>
        </p:pic>
        <p:sp>
          <p:nvSpPr>
            <p:cNvPr id="382" name="Rounded Rectangle 381"/>
            <p:cNvSpPr/>
            <p:nvPr/>
          </p:nvSpPr>
          <p:spPr>
            <a:xfrm>
              <a:off x="381000" y="3597302"/>
              <a:ext cx="3429000" cy="6858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34" name="Picture 433">
              <a:extLst>
                <a:ext uri="{FF2B5EF4-FFF2-40B4-BE49-F238E27FC236}">
                  <a16:creationId xmlns:a16="http://schemas.microsoft.com/office/drawing/2014/main" id="{F1FB4724-EEAE-57E5-B3C1-B69CA7FD1441}"/>
                </a:ext>
              </a:extLst>
            </p:cNvPr>
            <p:cNvPicPr>
              <a:picLocks noChangeAspect="1"/>
            </p:cNvPicPr>
            <p:nvPr/>
          </p:nvPicPr>
          <p:blipFill>
            <a:blip r:embed="rId18"/>
            <a:stretch>
              <a:fillRect/>
            </a:stretch>
          </p:blipFill>
          <p:spPr>
            <a:xfrm rot="1659564">
              <a:off x="912371" y="3704412"/>
              <a:ext cx="390115" cy="452010"/>
            </a:xfrm>
            <a:prstGeom prst="rect">
              <a:avLst/>
            </a:prstGeom>
          </p:spPr>
        </p:pic>
        <p:sp>
          <p:nvSpPr>
            <p:cNvPr id="441" name="Oval 440">
              <a:extLst>
                <a:ext uri="{FF2B5EF4-FFF2-40B4-BE49-F238E27FC236}">
                  <a16:creationId xmlns:a16="http://schemas.microsoft.com/office/drawing/2014/main" id="{B6DE6F64-83DC-D56E-3F1B-8F32F0A300F8}"/>
                </a:ext>
              </a:extLst>
            </p:cNvPr>
            <p:cNvSpPr/>
            <p:nvPr/>
          </p:nvSpPr>
          <p:spPr>
            <a:xfrm rot="17161065">
              <a:off x="1987199" y="3713339"/>
              <a:ext cx="442250" cy="453724"/>
            </a:xfrm>
            <a:prstGeom prst="ellipse">
              <a:avLst/>
            </a:prstGeom>
            <a:blipFill>
              <a:blip r:embed="rId19"/>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46" name="Picture 445">
              <a:extLst>
                <a:ext uri="{FF2B5EF4-FFF2-40B4-BE49-F238E27FC236}">
                  <a16:creationId xmlns:a16="http://schemas.microsoft.com/office/drawing/2014/main" id="{93357602-113B-A0F9-F840-A1CF9AB96D3F}"/>
                </a:ext>
              </a:extLst>
            </p:cNvPr>
            <p:cNvPicPr>
              <a:picLocks noChangeAspect="1"/>
            </p:cNvPicPr>
            <p:nvPr/>
          </p:nvPicPr>
          <p:blipFill>
            <a:blip r:embed="rId20"/>
            <a:stretch>
              <a:fillRect/>
            </a:stretch>
          </p:blipFill>
          <p:spPr>
            <a:xfrm>
              <a:off x="3026732" y="3629264"/>
              <a:ext cx="555366" cy="516196"/>
            </a:xfrm>
            <a:prstGeom prst="rect">
              <a:avLst/>
            </a:prstGeom>
          </p:spPr>
        </p:pic>
      </p:grpSp>
      <p:grpSp>
        <p:nvGrpSpPr>
          <p:cNvPr id="962" name="Group 961">
            <a:extLst>
              <a:ext uri="{FF2B5EF4-FFF2-40B4-BE49-F238E27FC236}">
                <a16:creationId xmlns:a16="http://schemas.microsoft.com/office/drawing/2014/main" id="{4E3F4E60-FF40-078B-BD99-81EC461D33D3}"/>
              </a:ext>
            </a:extLst>
          </p:cNvPr>
          <p:cNvGrpSpPr/>
          <p:nvPr/>
        </p:nvGrpSpPr>
        <p:grpSpPr>
          <a:xfrm>
            <a:off x="381000" y="4724400"/>
            <a:ext cx="3429000" cy="685800"/>
            <a:chOff x="381000" y="4724400"/>
            <a:chExt cx="3429000" cy="685800"/>
          </a:xfrm>
        </p:grpSpPr>
        <p:pic>
          <p:nvPicPr>
            <p:cNvPr id="371" name="Picture 370" descr="TP_tmp.png"/>
            <p:cNvPicPr>
              <a:picLocks noChangeAspect="1"/>
            </p:cNvPicPr>
            <p:nvPr>
              <p:custDataLst>
                <p:tags r:id="rId4"/>
              </p:custDataLst>
            </p:nvPr>
          </p:nvPicPr>
          <p:blipFill>
            <a:blip r:embed="rId25" cstate="print"/>
            <a:stretch>
              <a:fillRect/>
            </a:stretch>
          </p:blipFill>
          <p:spPr bwMode="auto">
            <a:xfrm>
              <a:off x="533144" y="4953000"/>
              <a:ext cx="865130" cy="279221"/>
            </a:xfrm>
            <a:prstGeom prst="rect">
              <a:avLst/>
            </a:prstGeom>
            <a:noFill/>
            <a:ln/>
            <a:effectLst/>
          </p:spPr>
        </p:pic>
        <p:pic>
          <p:nvPicPr>
            <p:cNvPr id="372" name="Picture 371" descr="TP_tmp.png"/>
            <p:cNvPicPr>
              <a:picLocks noChangeAspect="1"/>
            </p:cNvPicPr>
            <p:nvPr>
              <p:custDataLst>
                <p:tags r:id="rId5"/>
              </p:custDataLst>
            </p:nvPr>
          </p:nvPicPr>
          <p:blipFill>
            <a:blip r:embed="rId25" cstate="print"/>
            <a:stretch>
              <a:fillRect/>
            </a:stretch>
          </p:blipFill>
          <p:spPr bwMode="auto">
            <a:xfrm>
              <a:off x="1649724" y="4953000"/>
              <a:ext cx="865130" cy="279221"/>
            </a:xfrm>
            <a:prstGeom prst="rect">
              <a:avLst/>
            </a:prstGeom>
            <a:noFill/>
            <a:ln/>
            <a:effectLst/>
          </p:spPr>
        </p:pic>
        <p:pic>
          <p:nvPicPr>
            <p:cNvPr id="373" name="Picture 372" descr="TP_tmp.png"/>
            <p:cNvPicPr>
              <a:picLocks noChangeAspect="1"/>
            </p:cNvPicPr>
            <p:nvPr>
              <p:custDataLst>
                <p:tags r:id="rId6"/>
              </p:custDataLst>
            </p:nvPr>
          </p:nvPicPr>
          <p:blipFill>
            <a:blip r:embed="rId25" cstate="print"/>
            <a:stretch>
              <a:fillRect/>
            </a:stretch>
          </p:blipFill>
          <p:spPr bwMode="auto">
            <a:xfrm>
              <a:off x="2792724" y="4953000"/>
              <a:ext cx="865130" cy="279221"/>
            </a:xfrm>
            <a:prstGeom prst="rect">
              <a:avLst/>
            </a:prstGeom>
            <a:noFill/>
            <a:ln/>
            <a:effectLst/>
          </p:spPr>
        </p:pic>
        <p:sp>
          <p:nvSpPr>
            <p:cNvPr id="370" name="Rounded Rectangle 369"/>
            <p:cNvSpPr/>
            <p:nvPr/>
          </p:nvSpPr>
          <p:spPr>
            <a:xfrm>
              <a:off x="381000" y="4724400"/>
              <a:ext cx="3429000" cy="6858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35" name="Picture 434">
              <a:extLst>
                <a:ext uri="{FF2B5EF4-FFF2-40B4-BE49-F238E27FC236}">
                  <a16:creationId xmlns:a16="http://schemas.microsoft.com/office/drawing/2014/main" id="{0DE0714D-3990-3096-6FD1-9660398DA951}"/>
                </a:ext>
              </a:extLst>
            </p:cNvPr>
            <p:cNvPicPr>
              <a:picLocks noChangeAspect="1"/>
            </p:cNvPicPr>
            <p:nvPr/>
          </p:nvPicPr>
          <p:blipFill>
            <a:blip r:embed="rId18"/>
            <a:stretch>
              <a:fillRect/>
            </a:stretch>
          </p:blipFill>
          <p:spPr>
            <a:xfrm rot="1659564">
              <a:off x="930355" y="4830305"/>
              <a:ext cx="390115" cy="452010"/>
            </a:xfrm>
            <a:prstGeom prst="rect">
              <a:avLst/>
            </a:prstGeom>
          </p:spPr>
        </p:pic>
        <p:sp>
          <p:nvSpPr>
            <p:cNvPr id="442" name="Oval 441">
              <a:extLst>
                <a:ext uri="{FF2B5EF4-FFF2-40B4-BE49-F238E27FC236}">
                  <a16:creationId xmlns:a16="http://schemas.microsoft.com/office/drawing/2014/main" id="{05A3EFB3-9516-0094-5B62-3A92CF824569}"/>
                </a:ext>
              </a:extLst>
            </p:cNvPr>
            <p:cNvSpPr/>
            <p:nvPr/>
          </p:nvSpPr>
          <p:spPr>
            <a:xfrm rot="17161065">
              <a:off x="1983623" y="4829448"/>
              <a:ext cx="442250" cy="453724"/>
            </a:xfrm>
            <a:prstGeom prst="ellipse">
              <a:avLst/>
            </a:prstGeom>
            <a:blipFill>
              <a:blip r:embed="rId19"/>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47" name="Picture 446">
              <a:extLst>
                <a:ext uri="{FF2B5EF4-FFF2-40B4-BE49-F238E27FC236}">
                  <a16:creationId xmlns:a16="http://schemas.microsoft.com/office/drawing/2014/main" id="{5B7590F6-11FB-E394-FF54-5B01A963DF67}"/>
                </a:ext>
              </a:extLst>
            </p:cNvPr>
            <p:cNvPicPr>
              <a:picLocks noChangeAspect="1"/>
            </p:cNvPicPr>
            <p:nvPr/>
          </p:nvPicPr>
          <p:blipFill>
            <a:blip r:embed="rId20"/>
            <a:stretch>
              <a:fillRect/>
            </a:stretch>
          </p:blipFill>
          <p:spPr>
            <a:xfrm>
              <a:off x="3037223" y="4775490"/>
              <a:ext cx="555366" cy="516196"/>
            </a:xfrm>
            <a:prstGeom prst="rect">
              <a:avLst/>
            </a:prstGeom>
          </p:spPr>
        </p:pic>
      </p:grpSp>
      <p:grpSp>
        <p:nvGrpSpPr>
          <p:cNvPr id="961" name="Group 960">
            <a:extLst>
              <a:ext uri="{FF2B5EF4-FFF2-40B4-BE49-F238E27FC236}">
                <a16:creationId xmlns:a16="http://schemas.microsoft.com/office/drawing/2014/main" id="{94EDA099-5366-F300-6565-9F91501E71D4}"/>
              </a:ext>
            </a:extLst>
          </p:cNvPr>
          <p:cNvGrpSpPr/>
          <p:nvPr/>
        </p:nvGrpSpPr>
        <p:grpSpPr>
          <a:xfrm>
            <a:off x="381000" y="5867400"/>
            <a:ext cx="3429000" cy="685800"/>
            <a:chOff x="381000" y="5867400"/>
            <a:chExt cx="3429000" cy="685800"/>
          </a:xfrm>
        </p:grpSpPr>
        <p:pic>
          <p:nvPicPr>
            <p:cNvPr id="354" name="Picture 353" descr="TP_tmp.png"/>
            <p:cNvPicPr>
              <a:picLocks noChangeAspect="1"/>
            </p:cNvPicPr>
            <p:nvPr>
              <p:custDataLst>
                <p:tags r:id="rId1"/>
              </p:custDataLst>
            </p:nvPr>
          </p:nvPicPr>
          <p:blipFill>
            <a:blip r:embed="rId26" cstate="print"/>
            <a:stretch>
              <a:fillRect/>
            </a:stretch>
          </p:blipFill>
          <p:spPr bwMode="auto">
            <a:xfrm>
              <a:off x="533400" y="6096000"/>
              <a:ext cx="864620" cy="279057"/>
            </a:xfrm>
            <a:prstGeom prst="rect">
              <a:avLst/>
            </a:prstGeom>
            <a:noFill/>
            <a:ln/>
            <a:effectLst/>
          </p:spPr>
        </p:pic>
        <p:pic>
          <p:nvPicPr>
            <p:cNvPr id="355" name="Picture 354" descr="TP_tmp.png"/>
            <p:cNvPicPr>
              <a:picLocks noChangeAspect="1"/>
            </p:cNvPicPr>
            <p:nvPr>
              <p:custDataLst>
                <p:tags r:id="rId2"/>
              </p:custDataLst>
            </p:nvPr>
          </p:nvPicPr>
          <p:blipFill>
            <a:blip r:embed="rId26" cstate="print"/>
            <a:stretch>
              <a:fillRect/>
            </a:stretch>
          </p:blipFill>
          <p:spPr bwMode="auto">
            <a:xfrm>
              <a:off x="1649980" y="6096000"/>
              <a:ext cx="864620" cy="279057"/>
            </a:xfrm>
            <a:prstGeom prst="rect">
              <a:avLst/>
            </a:prstGeom>
            <a:noFill/>
            <a:ln/>
            <a:effectLst/>
          </p:spPr>
        </p:pic>
        <p:pic>
          <p:nvPicPr>
            <p:cNvPr id="357" name="Picture 356" descr="TP_tmp.png"/>
            <p:cNvPicPr>
              <a:picLocks noChangeAspect="1"/>
            </p:cNvPicPr>
            <p:nvPr>
              <p:custDataLst>
                <p:tags r:id="rId3"/>
              </p:custDataLst>
            </p:nvPr>
          </p:nvPicPr>
          <p:blipFill>
            <a:blip r:embed="rId26" cstate="print"/>
            <a:stretch>
              <a:fillRect/>
            </a:stretch>
          </p:blipFill>
          <p:spPr bwMode="auto">
            <a:xfrm>
              <a:off x="2792980" y="6096000"/>
              <a:ext cx="864620" cy="279057"/>
            </a:xfrm>
            <a:prstGeom prst="rect">
              <a:avLst/>
            </a:prstGeom>
            <a:noFill/>
            <a:ln/>
            <a:effectLst/>
          </p:spPr>
        </p:pic>
        <p:sp>
          <p:nvSpPr>
            <p:cNvPr id="361" name="Rounded Rectangle 360"/>
            <p:cNvSpPr/>
            <p:nvPr/>
          </p:nvSpPr>
          <p:spPr>
            <a:xfrm>
              <a:off x="381000" y="5867400"/>
              <a:ext cx="3429000" cy="6858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36" name="Picture 435">
              <a:extLst>
                <a:ext uri="{FF2B5EF4-FFF2-40B4-BE49-F238E27FC236}">
                  <a16:creationId xmlns:a16="http://schemas.microsoft.com/office/drawing/2014/main" id="{8ECDF1BF-CDDD-8D66-3666-11333E26F173}"/>
                </a:ext>
              </a:extLst>
            </p:cNvPr>
            <p:cNvPicPr>
              <a:picLocks noChangeAspect="1"/>
            </p:cNvPicPr>
            <p:nvPr/>
          </p:nvPicPr>
          <p:blipFill>
            <a:blip r:embed="rId18"/>
            <a:stretch>
              <a:fillRect/>
            </a:stretch>
          </p:blipFill>
          <p:spPr>
            <a:xfrm rot="1659564">
              <a:off x="930492" y="5978003"/>
              <a:ext cx="390115" cy="452010"/>
            </a:xfrm>
            <a:prstGeom prst="rect">
              <a:avLst/>
            </a:prstGeom>
          </p:spPr>
        </p:pic>
        <p:sp>
          <p:nvSpPr>
            <p:cNvPr id="443" name="Oval 442">
              <a:extLst>
                <a:ext uri="{FF2B5EF4-FFF2-40B4-BE49-F238E27FC236}">
                  <a16:creationId xmlns:a16="http://schemas.microsoft.com/office/drawing/2014/main" id="{16977C6A-16C0-AB19-E929-7CE89653C816}"/>
                </a:ext>
              </a:extLst>
            </p:cNvPr>
            <p:cNvSpPr/>
            <p:nvPr/>
          </p:nvSpPr>
          <p:spPr>
            <a:xfrm rot="17161065">
              <a:off x="1986908" y="5977145"/>
              <a:ext cx="442250" cy="453724"/>
            </a:xfrm>
            <a:prstGeom prst="ellipse">
              <a:avLst/>
            </a:prstGeom>
            <a:blipFill>
              <a:blip r:embed="rId19"/>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60" name="Picture 959">
              <a:extLst>
                <a:ext uri="{FF2B5EF4-FFF2-40B4-BE49-F238E27FC236}">
                  <a16:creationId xmlns:a16="http://schemas.microsoft.com/office/drawing/2014/main" id="{07C65864-20D1-438D-C0BF-F5821BB7BC90}"/>
                </a:ext>
              </a:extLst>
            </p:cNvPr>
            <p:cNvPicPr>
              <a:picLocks noChangeAspect="1"/>
            </p:cNvPicPr>
            <p:nvPr/>
          </p:nvPicPr>
          <p:blipFill>
            <a:blip r:embed="rId20"/>
            <a:stretch>
              <a:fillRect/>
            </a:stretch>
          </p:blipFill>
          <p:spPr>
            <a:xfrm>
              <a:off x="3037530" y="5912806"/>
              <a:ext cx="555366" cy="516196"/>
            </a:xfrm>
            <a:prstGeom prst="rect">
              <a:avLst/>
            </a:prstGeom>
          </p:spPr>
        </p:pic>
      </p:grpSp>
    </p:spTree>
    <p:extLst>
      <p:ext uri="{BB962C8B-B14F-4D97-AF65-F5344CB8AC3E}">
        <p14:creationId xmlns:p14="http://schemas.microsoft.com/office/powerpoint/2010/main" val="2878978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5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6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6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6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6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7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7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96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8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8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96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0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03"/>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9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0" grpId="0" animBg="1"/>
      <p:bldP spid="351" grpId="0" animBg="1"/>
      <p:bldP spid="362" grpId="0" animBg="1"/>
      <p:bldP spid="363" grpId="0" animBg="1"/>
      <p:bldP spid="374" grpId="0" animBg="1"/>
      <p:bldP spid="375" grpId="0" animBg="1"/>
      <p:bldP spid="386" grpId="0" animBg="1"/>
      <p:bldP spid="387" grpId="0" animBg="1"/>
      <p:bldP spid="402" grpId="0" animBg="1"/>
      <p:bldP spid="40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Oval 65">
            <a:extLst>
              <a:ext uri="{FF2B5EF4-FFF2-40B4-BE49-F238E27FC236}">
                <a16:creationId xmlns:a16="http://schemas.microsoft.com/office/drawing/2014/main" id="{3E9E5D52-77F2-8E43-8B84-FCEC0E311185}"/>
              </a:ext>
            </a:extLst>
          </p:cNvPr>
          <p:cNvSpPr/>
          <p:nvPr/>
        </p:nvSpPr>
        <p:spPr>
          <a:xfrm>
            <a:off x="3934647" y="3875790"/>
            <a:ext cx="504825" cy="504825"/>
          </a:xfrm>
          <a:prstGeom prst="ellipse">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3125D429-987A-1247-8C66-3C5F6D35F65D}"/>
              </a:ext>
            </a:extLst>
          </p:cNvPr>
          <p:cNvSpPr/>
          <p:nvPr/>
        </p:nvSpPr>
        <p:spPr>
          <a:xfrm>
            <a:off x="2347097" y="2160077"/>
            <a:ext cx="504825" cy="504825"/>
          </a:xfrm>
          <a:prstGeom prst="ellipse">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7664E13-4AF8-044D-9B57-F8C9D2A92989}"/>
              </a:ext>
            </a:extLst>
          </p:cNvPr>
          <p:cNvSpPr>
            <a:spLocks noGrp="1"/>
          </p:cNvSpPr>
          <p:nvPr>
            <p:ph type="title"/>
          </p:nvPr>
        </p:nvSpPr>
        <p:spPr/>
        <p:txBody>
          <a:bodyPr/>
          <a:lstStyle/>
          <a:p>
            <a:r>
              <a:rPr lang="en-US" dirty="0"/>
              <a:t>Navigating an Asteroid Field</a:t>
            </a:r>
          </a:p>
        </p:txBody>
      </p:sp>
      <p:sp>
        <p:nvSpPr>
          <p:cNvPr id="36" name="Content Placeholder 35">
            <a:extLst>
              <a:ext uri="{FF2B5EF4-FFF2-40B4-BE49-F238E27FC236}">
                <a16:creationId xmlns:a16="http://schemas.microsoft.com/office/drawing/2014/main" id="{83FF81B6-353D-F74E-8C64-67854A7ED442}"/>
              </a:ext>
            </a:extLst>
          </p:cNvPr>
          <p:cNvSpPr>
            <a:spLocks noGrp="1"/>
          </p:cNvSpPr>
          <p:nvPr>
            <p:ph sz="half" idx="1"/>
          </p:nvPr>
        </p:nvSpPr>
        <p:spPr/>
        <p:txBody>
          <a:bodyPr/>
          <a:lstStyle/>
          <a:p>
            <a:r>
              <a:rPr lang="en-US" dirty="0"/>
              <a:t>For action sequence </a:t>
            </a:r>
          </a:p>
          <a:p>
            <a:pPr algn="ctr"/>
            <a:r>
              <a:rPr lang="en-US" dirty="0"/>
              <a:t>[</a:t>
            </a:r>
            <a:r>
              <a:rPr lang="en-US" i="1" dirty="0"/>
              <a:t>Up, Up, Right, Right, Right</a:t>
            </a:r>
            <a:r>
              <a:rPr lang="en-US" dirty="0"/>
              <a:t>], </a:t>
            </a:r>
          </a:p>
          <a:p>
            <a:r>
              <a:rPr lang="en-US" dirty="0"/>
              <a:t>what’s the probability that the millennium falcon reaches the intended goal? </a:t>
            </a:r>
          </a:p>
        </p:txBody>
      </p:sp>
      <p:sp>
        <p:nvSpPr>
          <p:cNvPr id="87" name="TextBox 86">
            <a:extLst>
              <a:ext uri="{FF2B5EF4-FFF2-40B4-BE49-F238E27FC236}">
                <a16:creationId xmlns:a16="http://schemas.microsoft.com/office/drawing/2014/main" id="{145228C1-4197-6D4F-BEF0-85A5E127FA42}"/>
              </a:ext>
            </a:extLst>
          </p:cNvPr>
          <p:cNvSpPr txBox="1"/>
          <p:nvPr/>
        </p:nvSpPr>
        <p:spPr>
          <a:xfrm>
            <a:off x="6765984" y="6042130"/>
            <a:ext cx="316112" cy="369332"/>
          </a:xfrm>
          <a:prstGeom prst="rect">
            <a:avLst/>
          </a:prstGeom>
          <a:noFill/>
        </p:spPr>
        <p:txBody>
          <a:bodyPr wrap="none" rtlCol="0">
            <a:spAutoFit/>
          </a:bodyPr>
          <a:lstStyle/>
          <a:p>
            <a:r>
              <a:rPr lang="en-US" dirty="0"/>
              <a:t>1</a:t>
            </a:r>
          </a:p>
        </p:txBody>
      </p:sp>
      <p:sp>
        <p:nvSpPr>
          <p:cNvPr id="88" name="TextBox 87">
            <a:extLst>
              <a:ext uri="{FF2B5EF4-FFF2-40B4-BE49-F238E27FC236}">
                <a16:creationId xmlns:a16="http://schemas.microsoft.com/office/drawing/2014/main" id="{F62FC5C0-709E-BB4E-BCC8-799F3BA9B16A}"/>
              </a:ext>
            </a:extLst>
          </p:cNvPr>
          <p:cNvSpPr txBox="1"/>
          <p:nvPr/>
        </p:nvSpPr>
        <p:spPr>
          <a:xfrm>
            <a:off x="8010050" y="6040506"/>
            <a:ext cx="316112" cy="369332"/>
          </a:xfrm>
          <a:prstGeom prst="rect">
            <a:avLst/>
          </a:prstGeom>
          <a:noFill/>
        </p:spPr>
        <p:txBody>
          <a:bodyPr wrap="none" rtlCol="0">
            <a:spAutoFit/>
          </a:bodyPr>
          <a:lstStyle/>
          <a:p>
            <a:r>
              <a:rPr lang="en-US" dirty="0"/>
              <a:t>2</a:t>
            </a:r>
          </a:p>
        </p:txBody>
      </p:sp>
      <p:sp>
        <p:nvSpPr>
          <p:cNvPr id="89" name="TextBox 88">
            <a:extLst>
              <a:ext uri="{FF2B5EF4-FFF2-40B4-BE49-F238E27FC236}">
                <a16:creationId xmlns:a16="http://schemas.microsoft.com/office/drawing/2014/main" id="{5562E0BB-142A-1545-B844-B9456E7F3F91}"/>
              </a:ext>
            </a:extLst>
          </p:cNvPr>
          <p:cNvSpPr txBox="1"/>
          <p:nvPr/>
        </p:nvSpPr>
        <p:spPr>
          <a:xfrm>
            <a:off x="9254116" y="6053089"/>
            <a:ext cx="316112" cy="369332"/>
          </a:xfrm>
          <a:prstGeom prst="rect">
            <a:avLst/>
          </a:prstGeom>
          <a:noFill/>
        </p:spPr>
        <p:txBody>
          <a:bodyPr wrap="none" rtlCol="0">
            <a:spAutoFit/>
          </a:bodyPr>
          <a:lstStyle/>
          <a:p>
            <a:r>
              <a:rPr lang="en-US" dirty="0"/>
              <a:t>3</a:t>
            </a:r>
          </a:p>
        </p:txBody>
      </p:sp>
      <p:sp>
        <p:nvSpPr>
          <p:cNvPr id="90" name="TextBox 89">
            <a:extLst>
              <a:ext uri="{FF2B5EF4-FFF2-40B4-BE49-F238E27FC236}">
                <a16:creationId xmlns:a16="http://schemas.microsoft.com/office/drawing/2014/main" id="{DD599B05-4CDF-4F48-AC4B-A905844794CC}"/>
              </a:ext>
            </a:extLst>
          </p:cNvPr>
          <p:cNvSpPr txBox="1"/>
          <p:nvPr/>
        </p:nvSpPr>
        <p:spPr>
          <a:xfrm>
            <a:off x="10498182" y="6051465"/>
            <a:ext cx="316112" cy="369332"/>
          </a:xfrm>
          <a:prstGeom prst="rect">
            <a:avLst/>
          </a:prstGeom>
          <a:noFill/>
        </p:spPr>
        <p:txBody>
          <a:bodyPr wrap="none" rtlCol="0">
            <a:spAutoFit/>
          </a:bodyPr>
          <a:lstStyle/>
          <a:p>
            <a:r>
              <a:rPr lang="en-US" dirty="0"/>
              <a:t>4</a:t>
            </a:r>
          </a:p>
        </p:txBody>
      </p:sp>
      <p:sp>
        <p:nvSpPr>
          <p:cNvPr id="91" name="TextBox 90">
            <a:extLst>
              <a:ext uri="{FF2B5EF4-FFF2-40B4-BE49-F238E27FC236}">
                <a16:creationId xmlns:a16="http://schemas.microsoft.com/office/drawing/2014/main" id="{8CF6042F-C503-654C-A7D7-A937C7DA96E6}"/>
              </a:ext>
            </a:extLst>
          </p:cNvPr>
          <p:cNvSpPr txBox="1"/>
          <p:nvPr/>
        </p:nvSpPr>
        <p:spPr>
          <a:xfrm>
            <a:off x="5933414" y="5183012"/>
            <a:ext cx="316112" cy="369332"/>
          </a:xfrm>
          <a:prstGeom prst="rect">
            <a:avLst/>
          </a:prstGeom>
          <a:noFill/>
        </p:spPr>
        <p:txBody>
          <a:bodyPr wrap="none" rtlCol="0">
            <a:spAutoFit/>
          </a:bodyPr>
          <a:lstStyle/>
          <a:p>
            <a:r>
              <a:rPr lang="en-US" dirty="0"/>
              <a:t>1</a:t>
            </a:r>
          </a:p>
        </p:txBody>
      </p:sp>
      <p:sp>
        <p:nvSpPr>
          <p:cNvPr id="92" name="TextBox 91">
            <a:extLst>
              <a:ext uri="{FF2B5EF4-FFF2-40B4-BE49-F238E27FC236}">
                <a16:creationId xmlns:a16="http://schemas.microsoft.com/office/drawing/2014/main" id="{0BD35F00-0DA7-4D4E-BC17-5B61E488A39E}"/>
              </a:ext>
            </a:extLst>
          </p:cNvPr>
          <p:cNvSpPr txBox="1"/>
          <p:nvPr/>
        </p:nvSpPr>
        <p:spPr>
          <a:xfrm>
            <a:off x="5925264" y="3875790"/>
            <a:ext cx="316112" cy="369332"/>
          </a:xfrm>
          <a:prstGeom prst="rect">
            <a:avLst/>
          </a:prstGeom>
          <a:noFill/>
        </p:spPr>
        <p:txBody>
          <a:bodyPr wrap="none" rtlCol="0">
            <a:spAutoFit/>
          </a:bodyPr>
          <a:lstStyle/>
          <a:p>
            <a:r>
              <a:rPr lang="en-US" dirty="0"/>
              <a:t>2</a:t>
            </a:r>
          </a:p>
        </p:txBody>
      </p:sp>
      <p:sp>
        <p:nvSpPr>
          <p:cNvPr id="93" name="TextBox 92">
            <a:extLst>
              <a:ext uri="{FF2B5EF4-FFF2-40B4-BE49-F238E27FC236}">
                <a16:creationId xmlns:a16="http://schemas.microsoft.com/office/drawing/2014/main" id="{DEF87A9B-2F65-6A48-860C-9F38C97DB77E}"/>
              </a:ext>
            </a:extLst>
          </p:cNvPr>
          <p:cNvSpPr txBox="1"/>
          <p:nvPr/>
        </p:nvSpPr>
        <p:spPr>
          <a:xfrm>
            <a:off x="5918274" y="2609046"/>
            <a:ext cx="316112" cy="369332"/>
          </a:xfrm>
          <a:prstGeom prst="rect">
            <a:avLst/>
          </a:prstGeom>
          <a:noFill/>
        </p:spPr>
        <p:txBody>
          <a:bodyPr wrap="none" rtlCol="0">
            <a:spAutoFit/>
          </a:bodyPr>
          <a:lstStyle/>
          <a:p>
            <a:r>
              <a:rPr lang="en-US" dirty="0"/>
              <a:t>3</a:t>
            </a:r>
          </a:p>
        </p:txBody>
      </p:sp>
      <p:sp>
        <p:nvSpPr>
          <p:cNvPr id="29" name="TextBox 28">
            <a:extLst>
              <a:ext uri="{FF2B5EF4-FFF2-40B4-BE49-F238E27FC236}">
                <a16:creationId xmlns:a16="http://schemas.microsoft.com/office/drawing/2014/main" id="{B65F4E63-A38D-3C46-AA3C-CAF7C3150C9A}"/>
              </a:ext>
            </a:extLst>
          </p:cNvPr>
          <p:cNvSpPr txBox="1"/>
          <p:nvPr/>
        </p:nvSpPr>
        <p:spPr>
          <a:xfrm>
            <a:off x="709223" y="4333223"/>
            <a:ext cx="2061783" cy="369332"/>
          </a:xfrm>
          <a:prstGeom prst="rect">
            <a:avLst/>
          </a:prstGeom>
          <a:noFill/>
        </p:spPr>
        <p:txBody>
          <a:bodyPr wrap="none" rtlCol="0">
            <a:spAutoFit/>
          </a:bodyPr>
          <a:lstStyle/>
          <a:p>
            <a:r>
              <a:rPr lang="en-US" dirty="0"/>
              <a:t>Transition Model:</a:t>
            </a:r>
          </a:p>
        </p:txBody>
      </p:sp>
      <p:grpSp>
        <p:nvGrpSpPr>
          <p:cNvPr id="30" name="Group 29">
            <a:extLst>
              <a:ext uri="{FF2B5EF4-FFF2-40B4-BE49-F238E27FC236}">
                <a16:creationId xmlns:a16="http://schemas.microsoft.com/office/drawing/2014/main" id="{D660ACAB-2D90-1246-BF9B-1580CD6E12F5}"/>
              </a:ext>
            </a:extLst>
          </p:cNvPr>
          <p:cNvGrpSpPr/>
          <p:nvPr/>
        </p:nvGrpSpPr>
        <p:grpSpPr>
          <a:xfrm>
            <a:off x="2976325" y="3934757"/>
            <a:ext cx="2361945" cy="2116708"/>
            <a:chOff x="2346595" y="1672526"/>
            <a:chExt cx="2361945" cy="2116708"/>
          </a:xfrm>
        </p:grpSpPr>
        <p:sp>
          <p:nvSpPr>
            <p:cNvPr id="31" name="Rectangle 30">
              <a:extLst>
                <a:ext uri="{FF2B5EF4-FFF2-40B4-BE49-F238E27FC236}">
                  <a16:creationId xmlns:a16="http://schemas.microsoft.com/office/drawing/2014/main" id="{CF0047BF-3AA7-AA42-BFEF-8CA8D6711366}"/>
                </a:ext>
              </a:extLst>
            </p:cNvPr>
            <p:cNvSpPr/>
            <p:nvPr/>
          </p:nvSpPr>
          <p:spPr>
            <a:xfrm>
              <a:off x="2933150" y="2522315"/>
              <a:ext cx="1266918" cy="1266919"/>
            </a:xfrm>
            <a:prstGeom prst="rect">
              <a:avLst/>
            </a:prstGeom>
            <a:blipFill>
              <a:blip r:embed="rId3"/>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a:p>
              <a:pPr algn="ctr"/>
              <a:r>
                <a:rPr lang="en-US" dirty="0"/>
                <a:t>Action: Up</a:t>
              </a:r>
            </a:p>
          </p:txBody>
        </p:sp>
        <p:sp>
          <p:nvSpPr>
            <p:cNvPr id="32" name="Up Arrow 31">
              <a:extLst>
                <a:ext uri="{FF2B5EF4-FFF2-40B4-BE49-F238E27FC236}">
                  <a16:creationId xmlns:a16="http://schemas.microsoft.com/office/drawing/2014/main" id="{6088E6D7-4169-AA48-BE10-937CBC726EAD}"/>
                </a:ext>
              </a:extLst>
            </p:cNvPr>
            <p:cNvSpPr/>
            <p:nvPr/>
          </p:nvSpPr>
          <p:spPr>
            <a:xfrm>
              <a:off x="3221894" y="2003758"/>
              <a:ext cx="689429" cy="1157533"/>
            </a:xfrm>
            <a:prstGeom prst="up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Left-Right Arrow 32">
              <a:extLst>
                <a:ext uri="{FF2B5EF4-FFF2-40B4-BE49-F238E27FC236}">
                  <a16:creationId xmlns:a16="http://schemas.microsoft.com/office/drawing/2014/main" id="{8F7E5BFB-7D46-AA47-918F-F9581B1E8365}"/>
                </a:ext>
              </a:extLst>
            </p:cNvPr>
            <p:cNvSpPr/>
            <p:nvPr/>
          </p:nvSpPr>
          <p:spPr>
            <a:xfrm>
              <a:off x="2567764" y="2831810"/>
              <a:ext cx="1997687" cy="323964"/>
            </a:xfrm>
            <a:prstGeom prst="lef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F1397CC3-F8BF-F545-9119-455B7E9D3EC2}"/>
                </a:ext>
              </a:extLst>
            </p:cNvPr>
            <p:cNvSpPr txBox="1"/>
            <p:nvPr/>
          </p:nvSpPr>
          <p:spPr>
            <a:xfrm>
              <a:off x="3299287" y="1672526"/>
              <a:ext cx="508473" cy="369332"/>
            </a:xfrm>
            <a:prstGeom prst="rect">
              <a:avLst/>
            </a:prstGeom>
            <a:noFill/>
          </p:spPr>
          <p:txBody>
            <a:bodyPr wrap="none" rtlCol="0">
              <a:spAutoFit/>
            </a:bodyPr>
            <a:lstStyle/>
            <a:p>
              <a:r>
                <a:rPr lang="en-US" dirty="0"/>
                <a:t>0.8</a:t>
              </a:r>
            </a:p>
          </p:txBody>
        </p:sp>
        <p:sp>
          <p:nvSpPr>
            <p:cNvPr id="37" name="TextBox 36">
              <a:extLst>
                <a:ext uri="{FF2B5EF4-FFF2-40B4-BE49-F238E27FC236}">
                  <a16:creationId xmlns:a16="http://schemas.microsoft.com/office/drawing/2014/main" id="{4D0AC9C6-679A-5F47-857F-AA1B08920A13}"/>
                </a:ext>
              </a:extLst>
            </p:cNvPr>
            <p:cNvSpPr txBox="1"/>
            <p:nvPr/>
          </p:nvSpPr>
          <p:spPr>
            <a:xfrm>
              <a:off x="2346595" y="2462478"/>
              <a:ext cx="508473" cy="369332"/>
            </a:xfrm>
            <a:prstGeom prst="rect">
              <a:avLst/>
            </a:prstGeom>
            <a:noFill/>
          </p:spPr>
          <p:txBody>
            <a:bodyPr wrap="none" rtlCol="0">
              <a:spAutoFit/>
            </a:bodyPr>
            <a:lstStyle/>
            <a:p>
              <a:r>
                <a:rPr lang="en-US" dirty="0"/>
                <a:t>0.1</a:t>
              </a:r>
            </a:p>
          </p:txBody>
        </p:sp>
        <p:sp>
          <p:nvSpPr>
            <p:cNvPr id="38" name="TextBox 37">
              <a:extLst>
                <a:ext uri="{FF2B5EF4-FFF2-40B4-BE49-F238E27FC236}">
                  <a16:creationId xmlns:a16="http://schemas.microsoft.com/office/drawing/2014/main" id="{D0320526-45DC-1341-8CA9-F6AC340CC826}"/>
                </a:ext>
              </a:extLst>
            </p:cNvPr>
            <p:cNvSpPr txBox="1"/>
            <p:nvPr/>
          </p:nvSpPr>
          <p:spPr>
            <a:xfrm>
              <a:off x="4200067" y="2462478"/>
              <a:ext cx="508473" cy="369332"/>
            </a:xfrm>
            <a:prstGeom prst="rect">
              <a:avLst/>
            </a:prstGeom>
            <a:noFill/>
          </p:spPr>
          <p:txBody>
            <a:bodyPr wrap="none" rtlCol="0">
              <a:spAutoFit/>
            </a:bodyPr>
            <a:lstStyle/>
            <a:p>
              <a:r>
                <a:rPr lang="en-US" dirty="0"/>
                <a:t>0.1</a:t>
              </a:r>
            </a:p>
          </p:txBody>
        </p:sp>
      </p:grpSp>
      <p:sp>
        <p:nvSpPr>
          <p:cNvPr id="3" name="Rectangle 2">
            <a:extLst>
              <a:ext uri="{FF2B5EF4-FFF2-40B4-BE49-F238E27FC236}">
                <a16:creationId xmlns:a16="http://schemas.microsoft.com/office/drawing/2014/main" id="{F17383F7-74F2-7C4B-9370-D05A883D8725}"/>
              </a:ext>
            </a:extLst>
          </p:cNvPr>
          <p:cNvSpPr/>
          <p:nvPr/>
        </p:nvSpPr>
        <p:spPr>
          <a:xfrm>
            <a:off x="1881358" y="3460109"/>
            <a:ext cx="513282" cy="369332"/>
          </a:xfrm>
          <a:prstGeom prst="rect">
            <a:avLst/>
          </a:prstGeom>
        </p:spPr>
        <p:txBody>
          <a:bodyPr wrap="none">
            <a:spAutoFit/>
          </a:bodyPr>
          <a:lstStyle/>
          <a:p>
            <a:r>
              <a:rPr lang="en-US" b="1" dirty="0"/>
              <a:t>0.8</a:t>
            </a:r>
            <a:endParaRPr lang="en-US" dirty="0"/>
          </a:p>
        </p:txBody>
      </p:sp>
      <p:sp>
        <p:nvSpPr>
          <p:cNvPr id="40" name="Rectangle 39">
            <a:extLst>
              <a:ext uri="{FF2B5EF4-FFF2-40B4-BE49-F238E27FC236}">
                <a16:creationId xmlns:a16="http://schemas.microsoft.com/office/drawing/2014/main" id="{BA4441D7-B8EE-1643-8AB9-73E271ADE39D}"/>
              </a:ext>
            </a:extLst>
          </p:cNvPr>
          <p:cNvSpPr/>
          <p:nvPr/>
        </p:nvSpPr>
        <p:spPr>
          <a:xfrm>
            <a:off x="2279272" y="3462643"/>
            <a:ext cx="697627" cy="369332"/>
          </a:xfrm>
          <a:prstGeom prst="rect">
            <a:avLst/>
          </a:prstGeom>
        </p:spPr>
        <p:txBody>
          <a:bodyPr wrap="none">
            <a:spAutoFit/>
          </a:bodyPr>
          <a:lstStyle/>
          <a:p>
            <a:r>
              <a:rPr lang="en-US" b="1" dirty="0"/>
              <a:t>* 0.8</a:t>
            </a:r>
            <a:endParaRPr lang="en-US" dirty="0"/>
          </a:p>
        </p:txBody>
      </p:sp>
      <p:grpSp>
        <p:nvGrpSpPr>
          <p:cNvPr id="44" name="Group 43">
            <a:extLst>
              <a:ext uri="{FF2B5EF4-FFF2-40B4-BE49-F238E27FC236}">
                <a16:creationId xmlns:a16="http://schemas.microsoft.com/office/drawing/2014/main" id="{D1C1C937-8F7C-6F4F-82B0-0C18EB8BA79D}"/>
              </a:ext>
            </a:extLst>
          </p:cNvPr>
          <p:cNvGrpSpPr/>
          <p:nvPr/>
        </p:nvGrpSpPr>
        <p:grpSpPr>
          <a:xfrm>
            <a:off x="6253247" y="2151925"/>
            <a:ext cx="5100553" cy="3808909"/>
            <a:chOff x="6253247" y="2151925"/>
            <a:chExt cx="5100553" cy="3808909"/>
          </a:xfrm>
        </p:grpSpPr>
        <p:pic>
          <p:nvPicPr>
            <p:cNvPr id="45" name="Picture 2" descr="Starfield Dark – stylish, high-quality wallpaper with fast delivery –  Photowall">
              <a:extLst>
                <a:ext uri="{FF2B5EF4-FFF2-40B4-BE49-F238E27FC236}">
                  <a16:creationId xmlns:a16="http://schemas.microsoft.com/office/drawing/2014/main" id="{23BFDC0A-0A0E-D145-BCF2-EAEA8B9398C3}"/>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99572" y="2151925"/>
              <a:ext cx="5054228" cy="3795995"/>
            </a:xfrm>
            <a:prstGeom prst="rect">
              <a:avLst/>
            </a:prstGeom>
            <a:noFill/>
            <a:extLst>
              <a:ext uri="{909E8E84-426E-40DD-AFC4-6F175D3DCCD1}">
                <a14:hiddenFill xmlns:a14="http://schemas.microsoft.com/office/drawing/2010/main">
                  <a:solidFill>
                    <a:srgbClr val="FFFFFF"/>
                  </a:solidFill>
                </a14:hiddenFill>
              </a:ext>
            </a:extLst>
          </p:spPr>
        </p:pic>
        <p:grpSp>
          <p:nvGrpSpPr>
            <p:cNvPr id="46" name="Group 45">
              <a:extLst>
                <a:ext uri="{FF2B5EF4-FFF2-40B4-BE49-F238E27FC236}">
                  <a16:creationId xmlns:a16="http://schemas.microsoft.com/office/drawing/2014/main" id="{FF780C1E-BD8F-DD44-A3B7-5A3EEB8B2C6E}"/>
                </a:ext>
              </a:extLst>
            </p:cNvPr>
            <p:cNvGrpSpPr/>
            <p:nvPr/>
          </p:nvGrpSpPr>
          <p:grpSpPr>
            <a:xfrm>
              <a:off x="6253247" y="2160077"/>
              <a:ext cx="5067674" cy="3800757"/>
              <a:chOff x="6456556" y="2714547"/>
              <a:chExt cx="3657600" cy="2743201"/>
            </a:xfrm>
            <a:solidFill>
              <a:schemeClr val="tx1"/>
            </a:solidFill>
          </p:grpSpPr>
          <p:sp>
            <p:nvSpPr>
              <p:cNvPr id="53" name="Rectangle 52">
                <a:extLst>
                  <a:ext uri="{FF2B5EF4-FFF2-40B4-BE49-F238E27FC236}">
                    <a16:creationId xmlns:a16="http://schemas.microsoft.com/office/drawing/2014/main" id="{1FEFF9BE-D992-C449-85CD-A6E092213608}"/>
                  </a:ext>
                </a:extLst>
              </p:cNvPr>
              <p:cNvSpPr/>
              <p:nvPr/>
            </p:nvSpPr>
            <p:spPr>
              <a:xfrm>
                <a:off x="7364899" y="3635183"/>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p>
            </p:txBody>
          </p:sp>
          <p:sp>
            <p:nvSpPr>
              <p:cNvPr id="54" name="Rectangle 53">
                <a:extLst>
                  <a:ext uri="{FF2B5EF4-FFF2-40B4-BE49-F238E27FC236}">
                    <a16:creationId xmlns:a16="http://schemas.microsoft.com/office/drawing/2014/main" id="{8B4CFD80-915A-7947-8FDA-137CF5AED0AF}"/>
                  </a:ext>
                </a:extLst>
              </p:cNvPr>
              <p:cNvSpPr/>
              <p:nvPr/>
            </p:nvSpPr>
            <p:spPr>
              <a:xfrm>
                <a:off x="9197683" y="2714547"/>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Rectangle 54">
                <a:extLst>
                  <a:ext uri="{FF2B5EF4-FFF2-40B4-BE49-F238E27FC236}">
                    <a16:creationId xmlns:a16="http://schemas.microsoft.com/office/drawing/2014/main" id="{6359B4F2-ABA7-2243-A642-D0910F4E608F}"/>
                  </a:ext>
                </a:extLst>
              </p:cNvPr>
              <p:cNvSpPr/>
              <p:nvPr/>
            </p:nvSpPr>
            <p:spPr>
              <a:xfrm>
                <a:off x="7370344" y="2714547"/>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Rectangle 55">
                <a:extLst>
                  <a:ext uri="{FF2B5EF4-FFF2-40B4-BE49-F238E27FC236}">
                    <a16:creationId xmlns:a16="http://schemas.microsoft.com/office/drawing/2014/main" id="{1D8264F4-CF05-4241-95A7-A028E079A8B0}"/>
                  </a:ext>
                </a:extLst>
              </p:cNvPr>
              <p:cNvSpPr/>
              <p:nvPr/>
            </p:nvSpPr>
            <p:spPr>
              <a:xfrm>
                <a:off x="8285356" y="27145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BDF67E4D-6ADC-7742-870B-274586B9256C}"/>
                  </a:ext>
                </a:extLst>
              </p:cNvPr>
              <p:cNvSpPr/>
              <p:nvPr/>
            </p:nvSpPr>
            <p:spPr>
              <a:xfrm>
                <a:off x="6456556" y="36289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Rectangle 57">
                <a:extLst>
                  <a:ext uri="{FF2B5EF4-FFF2-40B4-BE49-F238E27FC236}">
                    <a16:creationId xmlns:a16="http://schemas.microsoft.com/office/drawing/2014/main" id="{2E6DC1EA-6293-244C-84CC-CBF7E199EB6D}"/>
                  </a:ext>
                </a:extLst>
              </p:cNvPr>
              <p:cNvSpPr/>
              <p:nvPr/>
            </p:nvSpPr>
            <p:spPr>
              <a:xfrm>
                <a:off x="6457592" y="2714547"/>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Rectangle 58">
                <a:extLst>
                  <a:ext uri="{FF2B5EF4-FFF2-40B4-BE49-F238E27FC236}">
                    <a16:creationId xmlns:a16="http://schemas.microsoft.com/office/drawing/2014/main" id="{73EDAF56-5A33-5B4D-BB89-9E93F276C4AD}"/>
                  </a:ext>
                </a:extLst>
              </p:cNvPr>
              <p:cNvSpPr/>
              <p:nvPr/>
            </p:nvSpPr>
            <p:spPr>
              <a:xfrm>
                <a:off x="8285356" y="36289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Rectangle 59">
                <a:extLst>
                  <a:ext uri="{FF2B5EF4-FFF2-40B4-BE49-F238E27FC236}">
                    <a16:creationId xmlns:a16="http://schemas.microsoft.com/office/drawing/2014/main" id="{718CA882-DC70-D442-8D55-5744CEF16F7B}"/>
                  </a:ext>
                </a:extLst>
              </p:cNvPr>
              <p:cNvSpPr/>
              <p:nvPr/>
            </p:nvSpPr>
            <p:spPr>
              <a:xfrm>
                <a:off x="9199756" y="36289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32A48333-C9E5-1B4D-AD3D-E3EEC121C4F5}"/>
                  </a:ext>
                </a:extLst>
              </p:cNvPr>
              <p:cNvSpPr/>
              <p:nvPr/>
            </p:nvSpPr>
            <p:spPr>
              <a:xfrm>
                <a:off x="64565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8C17A135-FEE2-AE40-BEBC-338BB2704348}"/>
                  </a:ext>
                </a:extLst>
              </p:cNvPr>
              <p:cNvSpPr/>
              <p:nvPr/>
            </p:nvSpPr>
            <p:spPr>
              <a:xfrm>
                <a:off x="73709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Rectangle 62">
                <a:extLst>
                  <a:ext uri="{FF2B5EF4-FFF2-40B4-BE49-F238E27FC236}">
                    <a16:creationId xmlns:a16="http://schemas.microsoft.com/office/drawing/2014/main" id="{2CFBED7D-DF0E-204F-A46D-BE68AD87BA55}"/>
                  </a:ext>
                </a:extLst>
              </p:cNvPr>
              <p:cNvSpPr/>
              <p:nvPr/>
            </p:nvSpPr>
            <p:spPr>
              <a:xfrm>
                <a:off x="82853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Rectangle 63">
                <a:extLst>
                  <a:ext uri="{FF2B5EF4-FFF2-40B4-BE49-F238E27FC236}">
                    <a16:creationId xmlns:a16="http://schemas.microsoft.com/office/drawing/2014/main" id="{2C7D6165-5ABB-964C-AB85-10E74C2A0BA8}"/>
                  </a:ext>
                </a:extLst>
              </p:cNvPr>
              <p:cNvSpPr/>
              <p:nvPr/>
            </p:nvSpPr>
            <p:spPr>
              <a:xfrm>
                <a:off x="91997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47" name="Picture 46">
              <a:extLst>
                <a:ext uri="{FF2B5EF4-FFF2-40B4-BE49-F238E27FC236}">
                  <a16:creationId xmlns:a16="http://schemas.microsoft.com/office/drawing/2014/main" id="{4C6EB780-5CE9-3148-86C3-2F378F67E4CD}"/>
                </a:ext>
              </a:extLst>
            </p:cNvPr>
            <p:cNvPicPr>
              <a:picLocks noChangeAspect="1"/>
            </p:cNvPicPr>
            <p:nvPr/>
          </p:nvPicPr>
          <p:blipFill>
            <a:blip r:embed="rId5"/>
            <a:stretch>
              <a:fillRect/>
            </a:stretch>
          </p:blipFill>
          <p:spPr>
            <a:xfrm>
              <a:off x="10165337" y="3636708"/>
              <a:ext cx="941527" cy="826430"/>
            </a:xfrm>
            <a:prstGeom prst="rect">
              <a:avLst/>
            </a:prstGeom>
          </p:spPr>
        </p:pic>
        <p:sp>
          <p:nvSpPr>
            <p:cNvPr id="48" name="Rectangle 47">
              <a:extLst>
                <a:ext uri="{FF2B5EF4-FFF2-40B4-BE49-F238E27FC236}">
                  <a16:creationId xmlns:a16="http://schemas.microsoft.com/office/drawing/2014/main" id="{0824F843-5537-9744-91DB-7B2164692CC7}"/>
                </a:ext>
              </a:extLst>
            </p:cNvPr>
            <p:cNvSpPr/>
            <p:nvPr/>
          </p:nvSpPr>
          <p:spPr>
            <a:xfrm>
              <a:off x="10787652" y="3506633"/>
              <a:ext cx="431528" cy="369332"/>
            </a:xfrm>
            <a:prstGeom prst="rect">
              <a:avLst/>
            </a:prstGeom>
            <a:solidFill>
              <a:schemeClr val="accent2"/>
            </a:solidFill>
            <a:ln w="38100">
              <a:solidFill>
                <a:schemeClr val="accent1">
                  <a:shade val="50000"/>
                </a:schemeClr>
              </a:solidFill>
            </a:ln>
          </p:spPr>
          <p:txBody>
            <a:bodyPr wrap="none">
              <a:spAutoFit/>
            </a:bodyPr>
            <a:lstStyle/>
            <a:p>
              <a:r>
                <a:rPr lang="en-US" dirty="0"/>
                <a:t>–1</a:t>
              </a:r>
            </a:p>
          </p:txBody>
        </p:sp>
        <p:pic>
          <p:nvPicPr>
            <p:cNvPr id="49" name="Picture 48">
              <a:extLst>
                <a:ext uri="{FF2B5EF4-FFF2-40B4-BE49-F238E27FC236}">
                  <a16:creationId xmlns:a16="http://schemas.microsoft.com/office/drawing/2014/main" id="{8DC0C323-57ED-DA47-A7E4-B8DB77FA3987}"/>
                </a:ext>
              </a:extLst>
            </p:cNvPr>
            <p:cNvPicPr>
              <a:picLocks noChangeAspect="1"/>
            </p:cNvPicPr>
            <p:nvPr/>
          </p:nvPicPr>
          <p:blipFill>
            <a:blip r:embed="rId5"/>
            <a:stretch>
              <a:fillRect/>
            </a:stretch>
          </p:blipFill>
          <p:spPr>
            <a:xfrm>
              <a:off x="7576993" y="3732787"/>
              <a:ext cx="968790" cy="850360"/>
            </a:xfrm>
            <a:prstGeom prst="rect">
              <a:avLst/>
            </a:prstGeom>
          </p:spPr>
        </p:pic>
        <p:sp>
          <p:nvSpPr>
            <p:cNvPr id="50" name="Rectangle 49">
              <a:extLst>
                <a:ext uri="{FF2B5EF4-FFF2-40B4-BE49-F238E27FC236}">
                  <a16:creationId xmlns:a16="http://schemas.microsoft.com/office/drawing/2014/main" id="{5BA4E7B3-5208-3F41-A8FE-5697309FE8F3}"/>
                </a:ext>
              </a:extLst>
            </p:cNvPr>
            <p:cNvSpPr/>
            <p:nvPr/>
          </p:nvSpPr>
          <p:spPr>
            <a:xfrm>
              <a:off x="8224245" y="3506633"/>
              <a:ext cx="431528" cy="369332"/>
            </a:xfrm>
            <a:prstGeom prst="rect">
              <a:avLst/>
            </a:prstGeom>
            <a:solidFill>
              <a:schemeClr val="accent2"/>
            </a:solidFill>
            <a:ln w="38100">
              <a:solidFill>
                <a:schemeClr val="accent1">
                  <a:shade val="50000"/>
                </a:schemeClr>
              </a:solidFill>
            </a:ln>
          </p:spPr>
          <p:txBody>
            <a:bodyPr wrap="none">
              <a:spAutoFit/>
            </a:bodyPr>
            <a:lstStyle/>
            <a:p>
              <a:r>
                <a:rPr lang="en-US" dirty="0"/>
                <a:t>–1</a:t>
              </a:r>
            </a:p>
          </p:txBody>
        </p:sp>
        <p:pic>
          <p:nvPicPr>
            <p:cNvPr id="51" name="Picture 50">
              <a:extLst>
                <a:ext uri="{FF2B5EF4-FFF2-40B4-BE49-F238E27FC236}">
                  <a16:creationId xmlns:a16="http://schemas.microsoft.com/office/drawing/2014/main" id="{C7D45054-DC44-8945-8EB5-4E644CAE88FB}"/>
                </a:ext>
              </a:extLst>
            </p:cNvPr>
            <p:cNvPicPr>
              <a:picLocks noChangeAspect="1"/>
            </p:cNvPicPr>
            <p:nvPr/>
          </p:nvPicPr>
          <p:blipFill>
            <a:blip r:embed="rId6"/>
            <a:stretch>
              <a:fillRect/>
            </a:stretch>
          </p:blipFill>
          <p:spPr>
            <a:xfrm>
              <a:off x="10104965" y="2252033"/>
              <a:ext cx="1153898" cy="1153898"/>
            </a:xfrm>
            <a:prstGeom prst="rect">
              <a:avLst/>
            </a:prstGeom>
          </p:spPr>
        </p:pic>
        <p:sp>
          <p:nvSpPr>
            <p:cNvPr id="52" name="Rectangle 51">
              <a:extLst>
                <a:ext uri="{FF2B5EF4-FFF2-40B4-BE49-F238E27FC236}">
                  <a16:creationId xmlns:a16="http://schemas.microsoft.com/office/drawing/2014/main" id="{05918A3F-BECC-E046-A5BD-11DA6E9F778B}"/>
                </a:ext>
              </a:extLst>
            </p:cNvPr>
            <p:cNvSpPr/>
            <p:nvPr/>
          </p:nvSpPr>
          <p:spPr>
            <a:xfrm>
              <a:off x="10787652" y="2239714"/>
              <a:ext cx="447558" cy="369332"/>
            </a:xfrm>
            <a:prstGeom prst="rect">
              <a:avLst/>
            </a:prstGeom>
            <a:solidFill>
              <a:schemeClr val="accent5"/>
            </a:solidFill>
            <a:ln w="38100">
              <a:solidFill>
                <a:schemeClr val="accent1">
                  <a:shade val="50000"/>
                </a:schemeClr>
              </a:solidFill>
            </a:ln>
          </p:spPr>
          <p:txBody>
            <a:bodyPr wrap="none">
              <a:spAutoFit/>
            </a:bodyPr>
            <a:lstStyle/>
            <a:p>
              <a:r>
                <a:rPr lang="en-US" dirty="0"/>
                <a:t>+1</a:t>
              </a:r>
            </a:p>
          </p:txBody>
        </p:sp>
      </p:grpSp>
      <p:pic>
        <p:nvPicPr>
          <p:cNvPr id="65" name="Picture 64">
            <a:extLst>
              <a:ext uri="{FF2B5EF4-FFF2-40B4-BE49-F238E27FC236}">
                <a16:creationId xmlns:a16="http://schemas.microsoft.com/office/drawing/2014/main" id="{8845B4C2-BFCC-E64F-A58B-1F283678F0C4}"/>
              </a:ext>
            </a:extLst>
          </p:cNvPr>
          <p:cNvPicPr>
            <a:picLocks noChangeAspect="1"/>
          </p:cNvPicPr>
          <p:nvPr/>
        </p:nvPicPr>
        <p:blipFill>
          <a:blip r:embed="rId7"/>
          <a:stretch>
            <a:fillRect/>
          </a:stretch>
        </p:blipFill>
        <p:spPr>
          <a:xfrm>
            <a:off x="6416826" y="2191312"/>
            <a:ext cx="1043985" cy="1241006"/>
          </a:xfrm>
          <a:prstGeom prst="rect">
            <a:avLst/>
          </a:prstGeom>
        </p:spPr>
      </p:pic>
    </p:spTree>
    <p:extLst>
      <p:ext uri="{BB962C8B-B14F-4D97-AF65-F5344CB8AC3E}">
        <p14:creationId xmlns:p14="http://schemas.microsoft.com/office/powerpoint/2010/main" val="27496488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7C86E-9E8B-C44E-9E28-53D304F812C8}"/>
              </a:ext>
            </a:extLst>
          </p:cNvPr>
          <p:cNvSpPr>
            <a:spLocks noGrp="1"/>
          </p:cNvSpPr>
          <p:nvPr>
            <p:ph type="ctrTitle"/>
          </p:nvPr>
        </p:nvSpPr>
        <p:spPr/>
        <p:txBody>
          <a:bodyPr>
            <a:normAutofit fontScale="90000"/>
          </a:bodyPr>
          <a:lstStyle/>
          <a:p>
            <a:r>
              <a:rPr lang="en-US" dirty="0"/>
              <a:t>Markov </a:t>
            </a:r>
            <a:br>
              <a:rPr lang="en-US" dirty="0"/>
            </a:br>
            <a:r>
              <a:rPr lang="en-US" dirty="0"/>
              <a:t>Decision Processes</a:t>
            </a:r>
            <a:br>
              <a:rPr lang="en-US" dirty="0"/>
            </a:br>
            <a:r>
              <a:rPr lang="en-US" dirty="0"/>
              <a:t>part 2</a:t>
            </a:r>
          </a:p>
        </p:txBody>
      </p:sp>
      <p:sp>
        <p:nvSpPr>
          <p:cNvPr id="3" name="Subtitle 2">
            <a:extLst>
              <a:ext uri="{FF2B5EF4-FFF2-40B4-BE49-F238E27FC236}">
                <a16:creationId xmlns:a16="http://schemas.microsoft.com/office/drawing/2014/main" id="{6FAFBDBC-AABD-DC4B-BBC9-7C7BE6B4B83A}"/>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342480212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6431BD-0419-F14C-A246-9B88DB2ED0EE}"/>
              </a:ext>
            </a:extLst>
          </p:cNvPr>
          <p:cNvSpPr>
            <a:spLocks noGrp="1"/>
          </p:cNvSpPr>
          <p:nvPr>
            <p:ph type="title" idx="4294967295"/>
          </p:nvPr>
        </p:nvSpPr>
        <p:spPr>
          <a:xfrm>
            <a:off x="0" y="365125"/>
            <a:ext cx="10953750" cy="771525"/>
          </a:xfrm>
        </p:spPr>
        <p:txBody>
          <a:bodyPr/>
          <a:lstStyle/>
          <a:p>
            <a:r>
              <a:rPr lang="en-US" dirty="0"/>
              <a:t>Example Hyperdrive MDP</a:t>
            </a:r>
          </a:p>
        </p:txBody>
      </p:sp>
      <p:sp>
        <p:nvSpPr>
          <p:cNvPr id="18" name="TextBox 17">
            <a:extLst>
              <a:ext uri="{FF2B5EF4-FFF2-40B4-BE49-F238E27FC236}">
                <a16:creationId xmlns:a16="http://schemas.microsoft.com/office/drawing/2014/main" id="{FD9138A3-B742-4A42-AA9B-FF5E61ADCF65}"/>
              </a:ext>
            </a:extLst>
          </p:cNvPr>
          <p:cNvSpPr txBox="1"/>
          <p:nvPr/>
        </p:nvSpPr>
        <p:spPr>
          <a:xfrm>
            <a:off x="6520543" y="5878286"/>
            <a:ext cx="184731" cy="369332"/>
          </a:xfrm>
          <a:prstGeom prst="rect">
            <a:avLst/>
          </a:prstGeom>
          <a:noFill/>
        </p:spPr>
        <p:txBody>
          <a:bodyPr wrap="none" rtlCol="0">
            <a:spAutoFit/>
          </a:bodyPr>
          <a:lstStyle/>
          <a:p>
            <a:endParaRPr lang="en-US" dirty="0"/>
          </a:p>
        </p:txBody>
      </p:sp>
      <p:sp>
        <p:nvSpPr>
          <p:cNvPr id="20" name="Rectangle 19">
            <a:extLst>
              <a:ext uri="{FF2B5EF4-FFF2-40B4-BE49-F238E27FC236}">
                <a16:creationId xmlns:a16="http://schemas.microsoft.com/office/drawing/2014/main" id="{1A6BD995-657B-E74F-AF72-EA75E7F60755}"/>
              </a:ext>
            </a:extLst>
          </p:cNvPr>
          <p:cNvSpPr/>
          <p:nvPr/>
        </p:nvSpPr>
        <p:spPr>
          <a:xfrm>
            <a:off x="424543" y="1463771"/>
            <a:ext cx="6096000" cy="1477328"/>
          </a:xfrm>
          <a:prstGeom prst="rect">
            <a:avLst/>
          </a:prstGeom>
        </p:spPr>
        <p:txBody>
          <a:bodyPr>
            <a:spAutoFit/>
          </a:bodyPr>
          <a:lstStyle/>
          <a:p>
            <a:pPr>
              <a:buClrTx/>
            </a:pPr>
            <a:r>
              <a:rPr lang="en-US" dirty="0">
                <a:latin typeface="Calibri"/>
                <a:cs typeface="Calibri"/>
              </a:rPr>
              <a:t>The Millennium Falcon needs to travel far far away, quickly</a:t>
            </a:r>
          </a:p>
          <a:p>
            <a:pPr>
              <a:buClrTx/>
            </a:pPr>
            <a:r>
              <a:rPr lang="en-US" dirty="0">
                <a:latin typeface="Calibri"/>
                <a:cs typeface="Calibri"/>
              </a:rPr>
              <a:t>Three states: </a:t>
            </a:r>
            <a:r>
              <a:rPr lang="en-US" dirty="0">
                <a:solidFill>
                  <a:srgbClr val="00B0F0"/>
                </a:solidFill>
                <a:latin typeface="Calibri"/>
                <a:cs typeface="Calibri"/>
              </a:rPr>
              <a:t>Cruising</a:t>
            </a:r>
            <a:r>
              <a:rPr lang="en-US" dirty="0">
                <a:latin typeface="Calibri"/>
                <a:cs typeface="Calibri"/>
              </a:rPr>
              <a:t>, </a:t>
            </a:r>
            <a:r>
              <a:rPr lang="en-US" dirty="0">
                <a:solidFill>
                  <a:srgbClr val="7F2727"/>
                </a:solidFill>
                <a:latin typeface="Calibri"/>
                <a:cs typeface="Calibri"/>
              </a:rPr>
              <a:t>Hyperspace</a:t>
            </a:r>
            <a:r>
              <a:rPr lang="en-US" dirty="0">
                <a:latin typeface="Calibri"/>
                <a:cs typeface="Calibri"/>
              </a:rPr>
              <a:t>, Crashed</a:t>
            </a:r>
          </a:p>
          <a:p>
            <a:pPr>
              <a:buClrTx/>
            </a:pPr>
            <a:r>
              <a:rPr lang="en-US" dirty="0">
                <a:latin typeface="Calibri"/>
                <a:cs typeface="Calibri"/>
              </a:rPr>
              <a:t>Two actions: </a:t>
            </a:r>
            <a:r>
              <a:rPr lang="en-US" i="1" dirty="0">
                <a:latin typeface="Calibri"/>
                <a:cs typeface="Calibri"/>
              </a:rPr>
              <a:t>Maintain speed</a:t>
            </a:r>
            <a:r>
              <a:rPr lang="en-US" dirty="0">
                <a:latin typeface="Calibri"/>
                <a:cs typeface="Calibri"/>
              </a:rPr>
              <a:t>, </a:t>
            </a:r>
            <a:r>
              <a:rPr lang="en-US" i="1" dirty="0">
                <a:solidFill>
                  <a:srgbClr val="C00000"/>
                </a:solidFill>
                <a:latin typeface="Calibri"/>
                <a:cs typeface="Calibri"/>
              </a:rPr>
              <a:t>Punch it</a:t>
            </a:r>
            <a:endParaRPr lang="en-US" i="1" dirty="0">
              <a:solidFill>
                <a:srgbClr val="0000FF"/>
              </a:solidFill>
              <a:latin typeface="Calibri"/>
              <a:cs typeface="Calibri"/>
            </a:endParaRPr>
          </a:p>
          <a:p>
            <a:pPr>
              <a:buClrTx/>
            </a:pPr>
            <a:r>
              <a:rPr lang="en-US" dirty="0">
                <a:latin typeface="Calibri"/>
                <a:cs typeface="Calibri"/>
              </a:rPr>
              <a:t>Going faster gets double reward</a:t>
            </a:r>
          </a:p>
          <a:p>
            <a:endParaRPr lang="en-US" dirty="0">
              <a:latin typeface="Calibri"/>
              <a:cs typeface="Calibri"/>
            </a:endParaRPr>
          </a:p>
        </p:txBody>
      </p:sp>
      <p:grpSp>
        <p:nvGrpSpPr>
          <p:cNvPr id="52" name="Group 51">
            <a:extLst>
              <a:ext uri="{FF2B5EF4-FFF2-40B4-BE49-F238E27FC236}">
                <a16:creationId xmlns:a16="http://schemas.microsoft.com/office/drawing/2014/main" id="{02225EFE-F013-1441-9B81-AD7B7EF43B87}"/>
              </a:ext>
            </a:extLst>
          </p:cNvPr>
          <p:cNvGrpSpPr/>
          <p:nvPr/>
        </p:nvGrpSpPr>
        <p:grpSpPr>
          <a:xfrm>
            <a:off x="897171" y="2139567"/>
            <a:ext cx="10397658" cy="4270022"/>
            <a:chOff x="1210142" y="2130333"/>
            <a:chExt cx="10397658" cy="4270022"/>
          </a:xfrm>
        </p:grpSpPr>
        <p:grpSp>
          <p:nvGrpSpPr>
            <p:cNvPr id="53" name="Group 52">
              <a:extLst>
                <a:ext uri="{FF2B5EF4-FFF2-40B4-BE49-F238E27FC236}">
                  <a16:creationId xmlns:a16="http://schemas.microsoft.com/office/drawing/2014/main" id="{D0CB6B46-17C5-B241-BD0A-8009AB8606FD}"/>
                </a:ext>
              </a:extLst>
            </p:cNvPr>
            <p:cNvGrpSpPr/>
            <p:nvPr/>
          </p:nvGrpSpPr>
          <p:grpSpPr>
            <a:xfrm>
              <a:off x="1210142" y="2130333"/>
              <a:ext cx="10397658" cy="4270022"/>
              <a:chOff x="1210142" y="2130333"/>
              <a:chExt cx="10397658" cy="4270022"/>
            </a:xfrm>
          </p:grpSpPr>
          <p:sp>
            <p:nvSpPr>
              <p:cNvPr id="61" name="TextBox 60">
                <a:extLst>
                  <a:ext uri="{FF2B5EF4-FFF2-40B4-BE49-F238E27FC236}">
                    <a16:creationId xmlns:a16="http://schemas.microsoft.com/office/drawing/2014/main" id="{EFBC9559-6857-9F4F-BAA8-628EE12D8A12}"/>
                  </a:ext>
                </a:extLst>
              </p:cNvPr>
              <p:cNvSpPr txBox="1"/>
              <p:nvPr/>
            </p:nvSpPr>
            <p:spPr>
              <a:xfrm>
                <a:off x="1981200" y="5411688"/>
                <a:ext cx="2286000" cy="400110"/>
              </a:xfrm>
              <a:prstGeom prst="rect">
                <a:avLst/>
              </a:prstGeom>
              <a:noFill/>
            </p:spPr>
            <p:txBody>
              <a:bodyPr wrap="square" rtlCol="0">
                <a:spAutoFit/>
              </a:bodyPr>
              <a:lstStyle/>
              <a:p>
                <a:pPr algn="ctr"/>
                <a:r>
                  <a:rPr lang="en-US" sz="2000" b="1" dirty="0">
                    <a:latin typeface="Calibri"/>
                    <a:cs typeface="Calibri"/>
                  </a:rPr>
                  <a:t>Cruising</a:t>
                </a:r>
              </a:p>
            </p:txBody>
          </p:sp>
          <p:sp>
            <p:nvSpPr>
              <p:cNvPr id="62" name="TextBox 61">
                <a:extLst>
                  <a:ext uri="{FF2B5EF4-FFF2-40B4-BE49-F238E27FC236}">
                    <a16:creationId xmlns:a16="http://schemas.microsoft.com/office/drawing/2014/main" id="{93C397FC-A852-8345-B1C1-6B21836B8BE4}"/>
                  </a:ext>
                </a:extLst>
              </p:cNvPr>
              <p:cNvSpPr txBox="1"/>
              <p:nvPr/>
            </p:nvSpPr>
            <p:spPr>
              <a:xfrm>
                <a:off x="5947498" y="4263079"/>
                <a:ext cx="2286000" cy="400110"/>
              </a:xfrm>
              <a:prstGeom prst="rect">
                <a:avLst/>
              </a:prstGeom>
              <a:noFill/>
            </p:spPr>
            <p:txBody>
              <a:bodyPr wrap="square" rtlCol="0">
                <a:spAutoFit/>
              </a:bodyPr>
              <a:lstStyle/>
              <a:p>
                <a:pPr algn="ctr"/>
                <a:r>
                  <a:rPr lang="en-US" sz="2000" b="1" dirty="0">
                    <a:latin typeface="Calibri"/>
                    <a:cs typeface="Calibri"/>
                  </a:rPr>
                  <a:t>Hyperspace</a:t>
                </a:r>
              </a:p>
            </p:txBody>
          </p:sp>
          <p:sp>
            <p:nvSpPr>
              <p:cNvPr id="63" name="TextBox 62">
                <a:extLst>
                  <a:ext uri="{FF2B5EF4-FFF2-40B4-BE49-F238E27FC236}">
                    <a16:creationId xmlns:a16="http://schemas.microsoft.com/office/drawing/2014/main" id="{24DAAB39-86D3-1142-A3B9-156AA00E42A6}"/>
                  </a:ext>
                </a:extLst>
              </p:cNvPr>
              <p:cNvSpPr txBox="1"/>
              <p:nvPr/>
            </p:nvSpPr>
            <p:spPr>
              <a:xfrm>
                <a:off x="9321800" y="6000245"/>
                <a:ext cx="2286000" cy="400110"/>
              </a:xfrm>
              <a:prstGeom prst="rect">
                <a:avLst/>
              </a:prstGeom>
              <a:noFill/>
            </p:spPr>
            <p:txBody>
              <a:bodyPr wrap="square" rtlCol="0">
                <a:spAutoFit/>
              </a:bodyPr>
              <a:lstStyle/>
              <a:p>
                <a:pPr algn="ctr"/>
                <a:r>
                  <a:rPr lang="en-US" sz="2000" b="1" dirty="0">
                    <a:latin typeface="Calibri"/>
                    <a:cs typeface="Calibri"/>
                  </a:rPr>
                  <a:t>Crashed</a:t>
                </a:r>
              </a:p>
            </p:txBody>
          </p:sp>
          <p:cxnSp>
            <p:nvCxnSpPr>
              <p:cNvPr id="64" name="Curved Connector 63">
                <a:extLst>
                  <a:ext uri="{FF2B5EF4-FFF2-40B4-BE49-F238E27FC236}">
                    <a16:creationId xmlns:a16="http://schemas.microsoft.com/office/drawing/2014/main" id="{1A96BC9B-33DA-114F-85F5-2D14354EFAF2}"/>
                  </a:ext>
                </a:extLst>
              </p:cNvPr>
              <p:cNvCxnSpPr>
                <a:cxnSpLocks/>
              </p:cNvCxnSpPr>
              <p:nvPr/>
            </p:nvCxnSpPr>
            <p:spPr>
              <a:xfrm flipH="1">
                <a:off x="3191047" y="4798678"/>
                <a:ext cx="1219200" cy="990720"/>
              </a:xfrm>
              <a:prstGeom prst="curvedConnector4">
                <a:avLst>
                  <a:gd name="adj1" fmla="val -18750"/>
                  <a:gd name="adj2" fmla="val 153572"/>
                </a:avLst>
              </a:prstGeom>
              <a:ln w="76200">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5" name="Curved Connector 12">
                <a:extLst>
                  <a:ext uri="{FF2B5EF4-FFF2-40B4-BE49-F238E27FC236}">
                    <a16:creationId xmlns:a16="http://schemas.microsoft.com/office/drawing/2014/main" id="{AE3803A3-0DE2-2042-9FCA-2894EF6FC72F}"/>
                  </a:ext>
                </a:extLst>
              </p:cNvPr>
              <p:cNvCxnSpPr>
                <a:cxnSpLocks/>
              </p:cNvCxnSpPr>
              <p:nvPr/>
            </p:nvCxnSpPr>
            <p:spPr>
              <a:xfrm flipV="1">
                <a:off x="4423498" y="4597873"/>
                <a:ext cx="2667000" cy="190500"/>
              </a:xfrm>
              <a:prstGeom prst="curvedConnector2">
                <a:avLst/>
              </a:prstGeom>
              <a:ln w="76200">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7E74C242-E84C-C445-9A7E-6E6FF60306BB}"/>
                  </a:ext>
                </a:extLst>
              </p:cNvPr>
              <p:cNvSpPr txBox="1"/>
              <p:nvPr/>
            </p:nvSpPr>
            <p:spPr>
              <a:xfrm>
                <a:off x="4715046" y="4836778"/>
                <a:ext cx="1046981" cy="369332"/>
              </a:xfrm>
              <a:prstGeom prst="rect">
                <a:avLst/>
              </a:prstGeom>
              <a:noFill/>
            </p:spPr>
            <p:txBody>
              <a:bodyPr wrap="square" rtlCol="0">
                <a:spAutoFit/>
              </a:bodyPr>
              <a:lstStyle/>
              <a:p>
                <a:r>
                  <a:rPr lang="en-US" i="1" dirty="0">
                    <a:solidFill>
                      <a:srgbClr val="C00000"/>
                    </a:solidFill>
                    <a:latin typeface="Calibri"/>
                    <a:cs typeface="Calibri"/>
                  </a:rPr>
                  <a:t>Punch It</a:t>
                </a:r>
              </a:p>
            </p:txBody>
          </p:sp>
          <p:cxnSp>
            <p:nvCxnSpPr>
              <p:cNvPr id="67" name="Curved Connector 12">
                <a:extLst>
                  <a:ext uri="{FF2B5EF4-FFF2-40B4-BE49-F238E27FC236}">
                    <a16:creationId xmlns:a16="http://schemas.microsoft.com/office/drawing/2014/main" id="{EF29ADA3-7AAA-6945-8472-DC2A78B79B05}"/>
                  </a:ext>
                </a:extLst>
              </p:cNvPr>
              <p:cNvCxnSpPr>
                <a:cxnSpLocks/>
              </p:cNvCxnSpPr>
              <p:nvPr/>
            </p:nvCxnSpPr>
            <p:spPr>
              <a:xfrm rot="16200000" flipH="1">
                <a:off x="8096250" y="1912382"/>
                <a:ext cx="1447800" cy="3086100"/>
              </a:xfrm>
              <a:prstGeom prst="curvedConnector4">
                <a:avLst>
                  <a:gd name="adj1" fmla="val -15789"/>
                  <a:gd name="adj2" fmla="val 105099"/>
                </a:avLst>
              </a:prstGeom>
              <a:ln w="76200">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745D746C-750C-924B-8F50-B8DAD00926A4}"/>
                  </a:ext>
                </a:extLst>
              </p:cNvPr>
              <p:cNvSpPr txBox="1"/>
              <p:nvPr/>
            </p:nvSpPr>
            <p:spPr>
              <a:xfrm>
                <a:off x="9135056" y="2130333"/>
                <a:ext cx="1070536" cy="646331"/>
              </a:xfrm>
              <a:prstGeom prst="rect">
                <a:avLst/>
              </a:prstGeom>
              <a:noFill/>
            </p:spPr>
            <p:txBody>
              <a:bodyPr wrap="square" rtlCol="0">
                <a:spAutoFit/>
              </a:bodyPr>
              <a:lstStyle/>
              <a:p>
                <a:r>
                  <a:rPr lang="en-US" i="1" dirty="0">
                    <a:solidFill>
                      <a:srgbClr val="C00000"/>
                    </a:solidFill>
                    <a:latin typeface="Calibri"/>
                    <a:cs typeface="Calibri"/>
                  </a:rPr>
                  <a:t>Punch It</a:t>
                </a:r>
              </a:p>
              <a:p>
                <a:endParaRPr lang="en-US" i="1" dirty="0">
                  <a:solidFill>
                    <a:srgbClr val="C00000"/>
                  </a:solidFill>
                  <a:latin typeface="Calibri"/>
                  <a:cs typeface="Calibri"/>
                </a:endParaRPr>
              </a:p>
            </p:txBody>
          </p:sp>
          <p:cxnSp>
            <p:nvCxnSpPr>
              <p:cNvPr id="69" name="Curved Connector 12">
                <a:extLst>
                  <a:ext uri="{FF2B5EF4-FFF2-40B4-BE49-F238E27FC236}">
                    <a16:creationId xmlns:a16="http://schemas.microsoft.com/office/drawing/2014/main" id="{7A56E81F-4F7E-7E4B-A5B0-359A06046453}"/>
                  </a:ext>
                </a:extLst>
              </p:cNvPr>
              <p:cNvCxnSpPr>
                <a:cxnSpLocks/>
              </p:cNvCxnSpPr>
              <p:nvPr/>
            </p:nvCxnSpPr>
            <p:spPr>
              <a:xfrm rot="10800000" flipH="1" flipV="1">
                <a:off x="2353142" y="4701289"/>
                <a:ext cx="152400" cy="190500"/>
              </a:xfrm>
              <a:prstGeom prst="curvedConnector4">
                <a:avLst>
                  <a:gd name="adj1" fmla="val -635217"/>
                  <a:gd name="adj2" fmla="val 482610"/>
                </a:avLst>
              </a:prstGeom>
              <a:ln w="76200">
                <a:solidFill>
                  <a:schemeClr val="accent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0" name="Curved Connector 12">
                <a:extLst>
                  <a:ext uri="{FF2B5EF4-FFF2-40B4-BE49-F238E27FC236}">
                    <a16:creationId xmlns:a16="http://schemas.microsoft.com/office/drawing/2014/main" id="{C0DD3261-90B7-5344-A2E2-D76223377271}"/>
                  </a:ext>
                </a:extLst>
              </p:cNvPr>
              <p:cNvCxnSpPr>
                <a:cxnSpLocks/>
                <a:endCxn id="54" idx="0"/>
              </p:cNvCxnSpPr>
              <p:nvPr/>
            </p:nvCxnSpPr>
            <p:spPr>
              <a:xfrm rot="10800000" flipV="1">
                <a:off x="3826309" y="3541936"/>
                <a:ext cx="1985690" cy="290281"/>
              </a:xfrm>
              <a:prstGeom prst="curvedConnector2">
                <a:avLst/>
              </a:prstGeom>
              <a:ln w="76200">
                <a:solidFill>
                  <a:schemeClr val="accent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2F1C76FD-46D4-8348-8DE3-72751CC132F4}"/>
                  </a:ext>
                </a:extLst>
              </p:cNvPr>
              <p:cNvSpPr txBox="1"/>
              <p:nvPr/>
            </p:nvSpPr>
            <p:spPr>
              <a:xfrm>
                <a:off x="1254125" y="4300410"/>
                <a:ext cx="1063641" cy="369332"/>
              </a:xfrm>
              <a:prstGeom prst="rect">
                <a:avLst/>
              </a:prstGeom>
              <a:noFill/>
            </p:spPr>
            <p:txBody>
              <a:bodyPr wrap="square" rtlCol="0">
                <a:spAutoFit/>
              </a:bodyPr>
              <a:lstStyle/>
              <a:p>
                <a:r>
                  <a:rPr lang="en-US" i="1" dirty="0">
                    <a:solidFill>
                      <a:schemeClr val="accent2"/>
                    </a:solidFill>
                    <a:latin typeface="Calibri"/>
                    <a:cs typeface="Calibri"/>
                  </a:rPr>
                  <a:t>Maintain</a:t>
                </a:r>
              </a:p>
            </p:txBody>
          </p:sp>
          <p:sp>
            <p:nvSpPr>
              <p:cNvPr id="72" name="TextBox 71">
                <a:extLst>
                  <a:ext uri="{FF2B5EF4-FFF2-40B4-BE49-F238E27FC236}">
                    <a16:creationId xmlns:a16="http://schemas.microsoft.com/office/drawing/2014/main" id="{8C77F430-5E94-FF48-9D8B-CFF872B391A6}"/>
                  </a:ext>
                </a:extLst>
              </p:cNvPr>
              <p:cNvSpPr txBox="1"/>
              <p:nvPr/>
            </p:nvSpPr>
            <p:spPr>
              <a:xfrm>
                <a:off x="4240383" y="3112532"/>
                <a:ext cx="1082729" cy="369332"/>
              </a:xfrm>
              <a:prstGeom prst="rect">
                <a:avLst/>
              </a:prstGeom>
              <a:noFill/>
            </p:spPr>
            <p:txBody>
              <a:bodyPr wrap="square" rtlCol="0">
                <a:spAutoFit/>
              </a:bodyPr>
              <a:lstStyle/>
              <a:p>
                <a:r>
                  <a:rPr lang="en-US" i="1" dirty="0">
                    <a:solidFill>
                      <a:schemeClr val="accent2"/>
                    </a:solidFill>
                    <a:latin typeface="Calibri"/>
                    <a:cs typeface="Calibri"/>
                  </a:rPr>
                  <a:t>Maintain</a:t>
                </a:r>
              </a:p>
            </p:txBody>
          </p:sp>
          <p:cxnSp>
            <p:nvCxnSpPr>
              <p:cNvPr id="73" name="Curved Connector 12">
                <a:extLst>
                  <a:ext uri="{FF2B5EF4-FFF2-40B4-BE49-F238E27FC236}">
                    <a16:creationId xmlns:a16="http://schemas.microsoft.com/office/drawing/2014/main" id="{18E621BF-AE95-8643-B51F-8AC34B548876}"/>
                  </a:ext>
                </a:extLst>
              </p:cNvPr>
              <p:cNvCxnSpPr>
                <a:cxnSpLocks/>
              </p:cNvCxnSpPr>
              <p:nvPr/>
            </p:nvCxnSpPr>
            <p:spPr>
              <a:xfrm rot="16200000" flipH="1" flipV="1">
                <a:off x="5861290" y="3377221"/>
                <a:ext cx="152400" cy="190500"/>
              </a:xfrm>
              <a:prstGeom prst="curvedConnector4">
                <a:avLst>
                  <a:gd name="adj1" fmla="val -845607"/>
                  <a:gd name="adj2" fmla="val 482610"/>
                </a:avLst>
              </a:prstGeom>
              <a:ln w="76200">
                <a:solidFill>
                  <a:schemeClr val="accent2"/>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32DB190B-BBB5-A54E-936A-79278A6653AB}"/>
                  </a:ext>
                </a:extLst>
              </p:cNvPr>
              <p:cNvSpPr txBox="1"/>
              <p:nvPr/>
            </p:nvSpPr>
            <p:spPr>
              <a:xfrm>
                <a:off x="4611578" y="3790352"/>
                <a:ext cx="609600" cy="369332"/>
              </a:xfrm>
              <a:prstGeom prst="rect">
                <a:avLst/>
              </a:prstGeom>
              <a:noFill/>
            </p:spPr>
            <p:txBody>
              <a:bodyPr wrap="square" rtlCol="0">
                <a:spAutoFit/>
              </a:bodyPr>
              <a:lstStyle/>
              <a:p>
                <a:r>
                  <a:rPr lang="en-US" dirty="0">
                    <a:solidFill>
                      <a:schemeClr val="accent2"/>
                    </a:solidFill>
                    <a:latin typeface="Calibri"/>
                    <a:cs typeface="Calibri"/>
                  </a:rPr>
                  <a:t>0.5 </a:t>
                </a:r>
              </a:p>
            </p:txBody>
          </p:sp>
          <p:sp>
            <p:nvSpPr>
              <p:cNvPr id="75" name="TextBox 74">
                <a:extLst>
                  <a:ext uri="{FF2B5EF4-FFF2-40B4-BE49-F238E27FC236}">
                    <a16:creationId xmlns:a16="http://schemas.microsoft.com/office/drawing/2014/main" id="{D4421611-C91A-3A42-9278-77285BE398FE}"/>
                  </a:ext>
                </a:extLst>
              </p:cNvPr>
              <p:cNvSpPr txBox="1"/>
              <p:nvPr/>
            </p:nvSpPr>
            <p:spPr>
              <a:xfrm>
                <a:off x="4713512" y="2286000"/>
                <a:ext cx="609600" cy="369332"/>
              </a:xfrm>
              <a:prstGeom prst="rect">
                <a:avLst/>
              </a:prstGeom>
              <a:noFill/>
            </p:spPr>
            <p:txBody>
              <a:bodyPr wrap="square" rtlCol="0">
                <a:spAutoFit/>
              </a:bodyPr>
              <a:lstStyle/>
              <a:p>
                <a:r>
                  <a:rPr lang="en-US">
                    <a:solidFill>
                      <a:schemeClr val="accent2"/>
                    </a:solidFill>
                    <a:latin typeface="Calibri"/>
                    <a:cs typeface="Calibri"/>
                  </a:rPr>
                  <a:t>0.5 </a:t>
                </a:r>
              </a:p>
            </p:txBody>
          </p:sp>
          <p:sp>
            <p:nvSpPr>
              <p:cNvPr id="76" name="TextBox 75">
                <a:extLst>
                  <a:ext uri="{FF2B5EF4-FFF2-40B4-BE49-F238E27FC236}">
                    <a16:creationId xmlns:a16="http://schemas.microsoft.com/office/drawing/2014/main" id="{D1091DA4-D8A5-0343-9706-C2255E8F8ACF}"/>
                  </a:ext>
                </a:extLst>
              </p:cNvPr>
              <p:cNvSpPr txBox="1"/>
              <p:nvPr/>
            </p:nvSpPr>
            <p:spPr>
              <a:xfrm>
                <a:off x="4715047" y="5381846"/>
                <a:ext cx="609600" cy="369332"/>
              </a:xfrm>
              <a:prstGeom prst="rect">
                <a:avLst/>
              </a:prstGeom>
              <a:noFill/>
            </p:spPr>
            <p:txBody>
              <a:bodyPr wrap="square" rtlCol="0">
                <a:spAutoFit/>
              </a:bodyPr>
              <a:lstStyle/>
              <a:p>
                <a:r>
                  <a:rPr lang="en-US">
                    <a:solidFill>
                      <a:srgbClr val="C00000"/>
                    </a:solidFill>
                    <a:latin typeface="Calibri"/>
                    <a:cs typeface="Calibri"/>
                  </a:rPr>
                  <a:t>0.5 </a:t>
                </a:r>
              </a:p>
            </p:txBody>
          </p:sp>
          <p:sp>
            <p:nvSpPr>
              <p:cNvPr id="77" name="TextBox 76">
                <a:extLst>
                  <a:ext uri="{FF2B5EF4-FFF2-40B4-BE49-F238E27FC236}">
                    <a16:creationId xmlns:a16="http://schemas.microsoft.com/office/drawing/2014/main" id="{65B958ED-675D-5C46-853F-1AE72EA302F8}"/>
                  </a:ext>
                </a:extLst>
              </p:cNvPr>
              <p:cNvSpPr txBox="1"/>
              <p:nvPr/>
            </p:nvSpPr>
            <p:spPr>
              <a:xfrm>
                <a:off x="5858047" y="4836778"/>
                <a:ext cx="609600" cy="369332"/>
              </a:xfrm>
              <a:prstGeom prst="rect">
                <a:avLst/>
              </a:prstGeom>
              <a:noFill/>
            </p:spPr>
            <p:txBody>
              <a:bodyPr wrap="square" rtlCol="0">
                <a:spAutoFit/>
              </a:bodyPr>
              <a:lstStyle/>
              <a:p>
                <a:r>
                  <a:rPr lang="en-US">
                    <a:solidFill>
                      <a:srgbClr val="C00000"/>
                    </a:solidFill>
                    <a:latin typeface="Calibri"/>
                    <a:cs typeface="Calibri"/>
                  </a:rPr>
                  <a:t>0.5 </a:t>
                </a:r>
              </a:p>
            </p:txBody>
          </p:sp>
          <p:sp>
            <p:nvSpPr>
              <p:cNvPr id="78" name="TextBox 77">
                <a:extLst>
                  <a:ext uri="{FF2B5EF4-FFF2-40B4-BE49-F238E27FC236}">
                    <a16:creationId xmlns:a16="http://schemas.microsoft.com/office/drawing/2014/main" id="{13D650C2-34F4-5747-95D1-1C4EA4A8D363}"/>
                  </a:ext>
                </a:extLst>
              </p:cNvPr>
              <p:cNvSpPr txBox="1"/>
              <p:nvPr/>
            </p:nvSpPr>
            <p:spPr>
              <a:xfrm>
                <a:off x="1210142" y="5577589"/>
                <a:ext cx="609600" cy="369332"/>
              </a:xfrm>
              <a:prstGeom prst="rect">
                <a:avLst/>
              </a:prstGeom>
              <a:noFill/>
            </p:spPr>
            <p:txBody>
              <a:bodyPr wrap="square" rtlCol="0">
                <a:spAutoFit/>
              </a:bodyPr>
              <a:lstStyle/>
              <a:p>
                <a:r>
                  <a:rPr lang="en-US">
                    <a:solidFill>
                      <a:schemeClr val="accent2"/>
                    </a:solidFill>
                    <a:latin typeface="Calibri"/>
                    <a:cs typeface="Calibri"/>
                  </a:rPr>
                  <a:t>1.0 </a:t>
                </a:r>
              </a:p>
            </p:txBody>
          </p:sp>
          <p:sp>
            <p:nvSpPr>
              <p:cNvPr id="79" name="TextBox 78">
                <a:extLst>
                  <a:ext uri="{FF2B5EF4-FFF2-40B4-BE49-F238E27FC236}">
                    <a16:creationId xmlns:a16="http://schemas.microsoft.com/office/drawing/2014/main" id="{D45F82B8-6AD5-A440-9645-3316DDCC02E6}"/>
                  </a:ext>
                </a:extLst>
              </p:cNvPr>
              <p:cNvSpPr txBox="1"/>
              <p:nvPr/>
            </p:nvSpPr>
            <p:spPr>
              <a:xfrm>
                <a:off x="10210800" y="2579132"/>
                <a:ext cx="609600" cy="369332"/>
              </a:xfrm>
              <a:prstGeom prst="rect">
                <a:avLst/>
              </a:prstGeom>
              <a:noFill/>
            </p:spPr>
            <p:txBody>
              <a:bodyPr wrap="square" rtlCol="0">
                <a:spAutoFit/>
              </a:bodyPr>
              <a:lstStyle/>
              <a:p>
                <a:r>
                  <a:rPr lang="en-US">
                    <a:solidFill>
                      <a:srgbClr val="C00000"/>
                    </a:solidFill>
                    <a:latin typeface="Calibri"/>
                    <a:cs typeface="Calibri"/>
                  </a:rPr>
                  <a:t>1.0 </a:t>
                </a:r>
              </a:p>
            </p:txBody>
          </p:sp>
          <p:sp>
            <p:nvSpPr>
              <p:cNvPr id="80" name="TextBox 79">
                <a:extLst>
                  <a:ext uri="{FF2B5EF4-FFF2-40B4-BE49-F238E27FC236}">
                    <a16:creationId xmlns:a16="http://schemas.microsoft.com/office/drawing/2014/main" id="{F456FD06-2B24-6E4E-8C2B-A340E3B799E6}"/>
                  </a:ext>
                </a:extLst>
              </p:cNvPr>
              <p:cNvSpPr txBox="1"/>
              <p:nvPr/>
            </p:nvSpPr>
            <p:spPr>
              <a:xfrm>
                <a:off x="1992571" y="5724061"/>
                <a:ext cx="438350" cy="369332"/>
              </a:xfrm>
              <a:prstGeom prst="rect">
                <a:avLst/>
              </a:prstGeom>
              <a:solidFill>
                <a:schemeClr val="accent3"/>
              </a:solidFill>
              <a:ln>
                <a:solidFill>
                  <a:schemeClr val="tx1"/>
                </a:solidFill>
              </a:ln>
            </p:spPr>
            <p:txBody>
              <a:bodyPr wrap="square" rtlCol="0">
                <a:spAutoFit/>
              </a:bodyPr>
              <a:lstStyle/>
              <a:p>
                <a:r>
                  <a:rPr lang="en-US" dirty="0">
                    <a:solidFill>
                      <a:schemeClr val="bg1"/>
                    </a:solidFill>
                    <a:latin typeface="Calibri"/>
                    <a:cs typeface="Calibri"/>
                  </a:rPr>
                  <a:t>+1 </a:t>
                </a:r>
              </a:p>
            </p:txBody>
          </p:sp>
          <p:sp>
            <p:nvSpPr>
              <p:cNvPr id="81" name="TextBox 80">
                <a:extLst>
                  <a:ext uri="{FF2B5EF4-FFF2-40B4-BE49-F238E27FC236}">
                    <a16:creationId xmlns:a16="http://schemas.microsoft.com/office/drawing/2014/main" id="{8CB22F51-7847-A343-90C0-049C4143F91E}"/>
                  </a:ext>
                </a:extLst>
              </p:cNvPr>
              <p:cNvSpPr txBox="1"/>
              <p:nvPr/>
            </p:nvSpPr>
            <p:spPr>
              <a:xfrm>
                <a:off x="3621201" y="3222931"/>
                <a:ext cx="435212" cy="369332"/>
              </a:xfrm>
              <a:prstGeom prst="rect">
                <a:avLst/>
              </a:prstGeom>
              <a:solidFill>
                <a:schemeClr val="accent3"/>
              </a:solidFill>
              <a:ln>
                <a:solidFill>
                  <a:schemeClr val="tx1"/>
                </a:solidFill>
              </a:ln>
            </p:spPr>
            <p:txBody>
              <a:bodyPr wrap="square" rtlCol="0">
                <a:spAutoFit/>
              </a:bodyPr>
              <a:lstStyle/>
              <a:p>
                <a:r>
                  <a:rPr lang="en-US" dirty="0">
                    <a:solidFill>
                      <a:schemeClr val="bg1"/>
                    </a:solidFill>
                    <a:latin typeface="Calibri"/>
                    <a:cs typeface="Calibri"/>
                  </a:rPr>
                  <a:t>+1 </a:t>
                </a:r>
              </a:p>
            </p:txBody>
          </p:sp>
          <p:sp>
            <p:nvSpPr>
              <p:cNvPr id="82" name="TextBox 81">
                <a:extLst>
                  <a:ext uri="{FF2B5EF4-FFF2-40B4-BE49-F238E27FC236}">
                    <a16:creationId xmlns:a16="http://schemas.microsoft.com/office/drawing/2014/main" id="{843464AD-C1F7-2F45-97FB-8C640EE7E98B}"/>
                  </a:ext>
                </a:extLst>
              </p:cNvPr>
              <p:cNvSpPr txBox="1"/>
              <p:nvPr/>
            </p:nvSpPr>
            <p:spPr>
              <a:xfrm>
                <a:off x="5950473" y="2130333"/>
                <a:ext cx="458498" cy="369332"/>
              </a:xfrm>
              <a:prstGeom prst="rect">
                <a:avLst/>
              </a:prstGeom>
              <a:solidFill>
                <a:schemeClr val="accent3"/>
              </a:solidFill>
              <a:ln>
                <a:solidFill>
                  <a:schemeClr val="tx1"/>
                </a:solidFill>
              </a:ln>
            </p:spPr>
            <p:txBody>
              <a:bodyPr wrap="square" rtlCol="0">
                <a:spAutoFit/>
              </a:bodyPr>
              <a:lstStyle/>
              <a:p>
                <a:r>
                  <a:rPr lang="en-US" dirty="0">
                    <a:solidFill>
                      <a:schemeClr val="bg1"/>
                    </a:solidFill>
                    <a:latin typeface="Calibri"/>
                    <a:cs typeface="Calibri"/>
                  </a:rPr>
                  <a:t>+1 </a:t>
                </a:r>
              </a:p>
            </p:txBody>
          </p:sp>
          <p:sp>
            <p:nvSpPr>
              <p:cNvPr id="83" name="TextBox 82">
                <a:extLst>
                  <a:ext uri="{FF2B5EF4-FFF2-40B4-BE49-F238E27FC236}">
                    <a16:creationId xmlns:a16="http://schemas.microsoft.com/office/drawing/2014/main" id="{7791C88F-B699-214A-9589-DC726EDE5F8A}"/>
                  </a:ext>
                </a:extLst>
              </p:cNvPr>
              <p:cNvSpPr txBox="1"/>
              <p:nvPr/>
            </p:nvSpPr>
            <p:spPr>
              <a:xfrm>
                <a:off x="4638847" y="5926914"/>
                <a:ext cx="438350" cy="369332"/>
              </a:xfrm>
              <a:prstGeom prst="rect">
                <a:avLst/>
              </a:prstGeom>
              <a:solidFill>
                <a:schemeClr val="accent3"/>
              </a:solidFill>
              <a:ln>
                <a:solidFill>
                  <a:schemeClr val="tx1"/>
                </a:solidFill>
              </a:ln>
            </p:spPr>
            <p:txBody>
              <a:bodyPr wrap="square" rtlCol="0">
                <a:spAutoFit/>
              </a:bodyPr>
              <a:lstStyle/>
              <a:p>
                <a:r>
                  <a:rPr lang="en-US" dirty="0">
                    <a:solidFill>
                      <a:schemeClr val="bg1"/>
                    </a:solidFill>
                    <a:latin typeface="Calibri"/>
                    <a:cs typeface="Calibri"/>
                  </a:rPr>
                  <a:t>+2 </a:t>
                </a:r>
              </a:p>
            </p:txBody>
          </p:sp>
          <p:sp>
            <p:nvSpPr>
              <p:cNvPr id="84" name="TextBox 83">
                <a:extLst>
                  <a:ext uri="{FF2B5EF4-FFF2-40B4-BE49-F238E27FC236}">
                    <a16:creationId xmlns:a16="http://schemas.microsoft.com/office/drawing/2014/main" id="{9C3A602C-731F-C94E-AB83-989CB84F8BE6}"/>
                  </a:ext>
                </a:extLst>
              </p:cNvPr>
              <p:cNvSpPr txBox="1"/>
              <p:nvPr/>
            </p:nvSpPr>
            <p:spPr>
              <a:xfrm>
                <a:off x="6467647" y="4836261"/>
                <a:ext cx="452893" cy="369332"/>
              </a:xfrm>
              <a:prstGeom prst="rect">
                <a:avLst/>
              </a:prstGeom>
              <a:solidFill>
                <a:schemeClr val="accent3"/>
              </a:solidFill>
              <a:ln>
                <a:solidFill>
                  <a:schemeClr val="tx1"/>
                </a:solidFill>
              </a:ln>
            </p:spPr>
            <p:txBody>
              <a:bodyPr wrap="square" rtlCol="0">
                <a:spAutoFit/>
              </a:bodyPr>
              <a:lstStyle/>
              <a:p>
                <a:r>
                  <a:rPr lang="en-US">
                    <a:solidFill>
                      <a:schemeClr val="bg1"/>
                    </a:solidFill>
                    <a:latin typeface="Calibri"/>
                    <a:cs typeface="Calibri"/>
                  </a:rPr>
                  <a:t>+2 </a:t>
                </a:r>
              </a:p>
            </p:txBody>
          </p:sp>
          <p:sp>
            <p:nvSpPr>
              <p:cNvPr id="85" name="TextBox 84">
                <a:extLst>
                  <a:ext uri="{FF2B5EF4-FFF2-40B4-BE49-F238E27FC236}">
                    <a16:creationId xmlns:a16="http://schemas.microsoft.com/office/drawing/2014/main" id="{7848B961-E320-D647-9FD5-AF08AA1AEE40}"/>
                  </a:ext>
                </a:extLst>
              </p:cNvPr>
              <p:cNvSpPr txBox="1"/>
              <p:nvPr/>
            </p:nvSpPr>
            <p:spPr>
              <a:xfrm>
                <a:off x="10668000" y="3124200"/>
                <a:ext cx="500870" cy="369332"/>
              </a:xfrm>
              <a:prstGeom prst="rect">
                <a:avLst/>
              </a:prstGeom>
              <a:solidFill>
                <a:schemeClr val="accent3"/>
              </a:solidFill>
              <a:ln>
                <a:solidFill>
                  <a:schemeClr val="tx1"/>
                </a:solidFill>
              </a:ln>
            </p:spPr>
            <p:txBody>
              <a:bodyPr wrap="square" rtlCol="0">
                <a:spAutoFit/>
              </a:bodyPr>
              <a:lstStyle/>
              <a:p>
                <a:r>
                  <a:rPr lang="en-US">
                    <a:solidFill>
                      <a:schemeClr val="bg1"/>
                    </a:solidFill>
                    <a:latin typeface="Calibri"/>
                    <a:cs typeface="Calibri"/>
                  </a:rPr>
                  <a:t>-10</a:t>
                </a:r>
              </a:p>
            </p:txBody>
          </p:sp>
        </p:grpSp>
        <p:pic>
          <p:nvPicPr>
            <p:cNvPr id="54" name="Picture 53">
              <a:extLst>
                <a:ext uri="{FF2B5EF4-FFF2-40B4-BE49-F238E27FC236}">
                  <a16:creationId xmlns:a16="http://schemas.microsoft.com/office/drawing/2014/main" id="{2CA037FC-7E16-7C46-9458-78D3B0B8D061}"/>
                </a:ext>
              </a:extLst>
            </p:cNvPr>
            <p:cNvPicPr>
              <a:picLocks noChangeAspect="1"/>
            </p:cNvPicPr>
            <p:nvPr/>
          </p:nvPicPr>
          <p:blipFill>
            <a:blip r:embed="rId2"/>
            <a:stretch>
              <a:fillRect/>
            </a:stretch>
          </p:blipFill>
          <p:spPr>
            <a:xfrm rot="1659564">
              <a:off x="2696899" y="3733351"/>
              <a:ext cx="1455592" cy="1730293"/>
            </a:xfrm>
            <a:prstGeom prst="rect">
              <a:avLst/>
            </a:prstGeom>
          </p:spPr>
        </p:pic>
        <p:sp>
          <p:nvSpPr>
            <p:cNvPr id="55" name="Oval 54">
              <a:extLst>
                <a:ext uri="{FF2B5EF4-FFF2-40B4-BE49-F238E27FC236}">
                  <a16:creationId xmlns:a16="http://schemas.microsoft.com/office/drawing/2014/main" id="{B1220143-0E7E-AC42-B16B-84CC813DABA9}"/>
                </a:ext>
              </a:extLst>
            </p:cNvPr>
            <p:cNvSpPr/>
            <p:nvPr/>
          </p:nvSpPr>
          <p:spPr>
            <a:xfrm rot="17161065">
              <a:off x="6174907" y="2273077"/>
              <a:ext cx="2101369" cy="2101369"/>
            </a:xfrm>
            <a:prstGeom prst="ellipse">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6" name="Group 55">
              <a:extLst>
                <a:ext uri="{FF2B5EF4-FFF2-40B4-BE49-F238E27FC236}">
                  <a16:creationId xmlns:a16="http://schemas.microsoft.com/office/drawing/2014/main" id="{12542017-0917-3D46-BF18-09FB15B92A3F}"/>
                </a:ext>
              </a:extLst>
            </p:cNvPr>
            <p:cNvGrpSpPr/>
            <p:nvPr/>
          </p:nvGrpSpPr>
          <p:grpSpPr>
            <a:xfrm>
              <a:off x="8190550" y="3221095"/>
              <a:ext cx="3038087" cy="2775369"/>
              <a:chOff x="8134606" y="3277702"/>
              <a:chExt cx="3251050" cy="2969916"/>
            </a:xfrm>
          </p:grpSpPr>
          <p:pic>
            <p:nvPicPr>
              <p:cNvPr id="57" name="Picture 56" descr="A picture containing light&#10;&#10;Description automatically generated">
                <a:extLst>
                  <a:ext uri="{FF2B5EF4-FFF2-40B4-BE49-F238E27FC236}">
                    <a16:creationId xmlns:a16="http://schemas.microsoft.com/office/drawing/2014/main" id="{E50F5FF9-0A6C-3E44-8474-F05FA341A9C9}"/>
                  </a:ext>
                </a:extLst>
              </p:cNvPr>
              <p:cNvPicPr>
                <a:picLocks noChangeAspect="1"/>
              </p:cNvPicPr>
              <p:nvPr/>
            </p:nvPicPr>
            <p:blipFill>
              <a:blip r:embed="rId4"/>
              <a:stretch>
                <a:fillRect/>
              </a:stretch>
            </p:blipFill>
            <p:spPr>
              <a:xfrm rot="1293679" flipH="1">
                <a:off x="8134606" y="3277702"/>
                <a:ext cx="2330523" cy="2158147"/>
              </a:xfrm>
              <a:prstGeom prst="rect">
                <a:avLst/>
              </a:prstGeom>
            </p:spPr>
          </p:pic>
          <p:pic>
            <p:nvPicPr>
              <p:cNvPr id="58" name="Picture 57">
                <a:extLst>
                  <a:ext uri="{FF2B5EF4-FFF2-40B4-BE49-F238E27FC236}">
                    <a16:creationId xmlns:a16="http://schemas.microsoft.com/office/drawing/2014/main" id="{13018A00-1FED-2045-B4DD-F9759C2239BF}"/>
                  </a:ext>
                </a:extLst>
              </p:cNvPr>
              <p:cNvPicPr>
                <a:picLocks noChangeAspect="1"/>
              </p:cNvPicPr>
              <p:nvPr/>
            </p:nvPicPr>
            <p:blipFill>
              <a:blip r:embed="rId5"/>
              <a:stretch>
                <a:fillRect/>
              </a:stretch>
            </p:blipFill>
            <p:spPr>
              <a:xfrm>
                <a:off x="9717126" y="4942393"/>
                <a:ext cx="1487004" cy="1305225"/>
              </a:xfrm>
              <a:prstGeom prst="rect">
                <a:avLst/>
              </a:prstGeom>
            </p:spPr>
          </p:pic>
          <p:pic>
            <p:nvPicPr>
              <p:cNvPr id="59" name="Picture 58">
                <a:extLst>
                  <a:ext uri="{FF2B5EF4-FFF2-40B4-BE49-F238E27FC236}">
                    <a16:creationId xmlns:a16="http://schemas.microsoft.com/office/drawing/2014/main" id="{1A549542-A59F-F449-9C6F-FE722324259A}"/>
                  </a:ext>
                </a:extLst>
              </p:cNvPr>
              <p:cNvPicPr>
                <a:picLocks noChangeAspect="1"/>
              </p:cNvPicPr>
              <p:nvPr/>
            </p:nvPicPr>
            <p:blipFill>
              <a:blip r:embed="rId2"/>
              <a:stretch>
                <a:fillRect/>
              </a:stretch>
            </p:blipFill>
            <p:spPr>
              <a:xfrm rot="7509169">
                <a:off x="8848575" y="4582649"/>
                <a:ext cx="1210627" cy="1439097"/>
              </a:xfrm>
              <a:prstGeom prst="rect">
                <a:avLst/>
              </a:prstGeom>
            </p:spPr>
          </p:pic>
          <p:pic>
            <p:nvPicPr>
              <p:cNvPr id="60" name="Picture 59">
                <a:extLst>
                  <a:ext uri="{FF2B5EF4-FFF2-40B4-BE49-F238E27FC236}">
                    <a16:creationId xmlns:a16="http://schemas.microsoft.com/office/drawing/2014/main" id="{BD9E0DE3-C4AB-DF4D-B56A-D89666466995}"/>
                  </a:ext>
                </a:extLst>
              </p:cNvPr>
              <p:cNvPicPr>
                <a:picLocks noChangeAspect="1"/>
              </p:cNvPicPr>
              <p:nvPr/>
            </p:nvPicPr>
            <p:blipFill>
              <a:blip r:embed="rId5"/>
              <a:stretch>
                <a:fillRect/>
              </a:stretch>
            </p:blipFill>
            <p:spPr>
              <a:xfrm>
                <a:off x="9898652" y="4745022"/>
                <a:ext cx="1487004" cy="1305225"/>
              </a:xfrm>
              <a:prstGeom prst="rect">
                <a:avLst/>
              </a:prstGeom>
            </p:spPr>
          </p:pic>
        </p:grpSp>
      </p:grpSp>
    </p:spTree>
    <p:extLst>
      <p:ext uri="{BB962C8B-B14F-4D97-AF65-F5344CB8AC3E}">
        <p14:creationId xmlns:p14="http://schemas.microsoft.com/office/powerpoint/2010/main" val="416746295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Value Iteration</a:t>
            </a:r>
          </a:p>
        </p:txBody>
      </p:sp>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200400" y="1600200"/>
            <a:ext cx="6067425" cy="4200525"/>
          </a:xfrm>
          <a:prstGeom prst="rect">
            <a:avLst/>
          </a:prstGeom>
          <a:noFill/>
        </p:spPr>
      </p:pic>
    </p:spTree>
    <p:extLst>
      <p:ext uri="{BB962C8B-B14F-4D97-AF65-F5344CB8AC3E}">
        <p14:creationId xmlns:p14="http://schemas.microsoft.com/office/powerpoint/2010/main" val="382916841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2"/>
          <p:cNvSpPr>
            <a:spLocks noGrp="1" noChangeArrowheads="1"/>
          </p:cNvSpPr>
          <p:nvPr>
            <p:ph type="title"/>
          </p:nvPr>
        </p:nvSpPr>
        <p:spPr/>
        <p:txBody>
          <a:bodyPr/>
          <a:lstStyle/>
          <a:p>
            <a:r>
              <a:rPr lang="en-US">
                <a:ea typeface="ＭＳ Ｐゴシック" pitchFamily="34" charset="-128"/>
                <a:sym typeface="Symbol" pitchFamily="18" charset="2"/>
              </a:rPr>
              <a:t>Value Iteration</a:t>
            </a:r>
          </a:p>
        </p:txBody>
      </p:sp>
      <p:sp>
        <p:nvSpPr>
          <p:cNvPr id="1757187" name="Rectangle 3"/>
          <p:cNvSpPr>
            <a:spLocks noGrp="1" noChangeArrowheads="1"/>
          </p:cNvSpPr>
          <p:nvPr>
            <p:ph idx="1"/>
          </p:nvPr>
        </p:nvSpPr>
        <p:spPr>
          <a:xfrm>
            <a:off x="457200" y="1447800"/>
            <a:ext cx="11277600" cy="4800600"/>
          </a:xfrm>
        </p:spPr>
        <p:txBody>
          <a:bodyPr>
            <a:normAutofit lnSpcReduction="10000"/>
          </a:bodyPr>
          <a:lstStyle/>
          <a:p>
            <a:pPr>
              <a:lnSpc>
                <a:spcPct val="80000"/>
              </a:lnSpc>
            </a:pPr>
            <a:r>
              <a:rPr lang="en-US" sz="2400">
                <a:ea typeface="ＭＳ Ｐゴシック" pitchFamily="34" charset="-128"/>
              </a:rPr>
              <a:t>Start with V</a:t>
            </a:r>
            <a:r>
              <a:rPr lang="en-US" sz="2400" baseline="-25000">
                <a:ea typeface="ＭＳ Ｐゴシック" pitchFamily="34" charset="-128"/>
              </a:rPr>
              <a:t>0</a:t>
            </a:r>
            <a:r>
              <a:rPr lang="en-US" sz="2400">
                <a:ea typeface="ＭＳ Ｐゴシック" pitchFamily="34" charset="-128"/>
              </a:rPr>
              <a:t>(s) = 0: no time steps left means an expected reward sum of zero</a:t>
            </a:r>
          </a:p>
          <a:p>
            <a:pPr lvl="2">
              <a:lnSpc>
                <a:spcPct val="80000"/>
              </a:lnSpc>
            </a:pPr>
            <a:endParaRPr lang="en-US" sz="1600">
              <a:ea typeface="ＭＳ Ｐゴシック" pitchFamily="34" charset="-128"/>
            </a:endParaRPr>
          </a:p>
          <a:p>
            <a:pPr>
              <a:lnSpc>
                <a:spcPct val="80000"/>
              </a:lnSpc>
            </a:pPr>
            <a:r>
              <a:rPr lang="en-US" sz="2400">
                <a:ea typeface="ＭＳ Ｐゴシック" pitchFamily="34" charset="-128"/>
              </a:rPr>
              <a:t>Given vector of </a:t>
            </a:r>
            <a:r>
              <a:rPr lang="en-US" sz="2400" err="1">
                <a:ea typeface="ＭＳ Ｐゴシック" pitchFamily="34" charset="-128"/>
              </a:rPr>
              <a:t>V</a:t>
            </a:r>
            <a:r>
              <a:rPr lang="en-US" sz="2400" baseline="-25000" err="1">
                <a:ea typeface="ＭＳ Ｐゴシック" pitchFamily="34" charset="-128"/>
              </a:rPr>
              <a:t>k</a:t>
            </a:r>
            <a:r>
              <a:rPr lang="en-US" sz="2400">
                <a:ea typeface="ＭＳ Ｐゴシック" pitchFamily="34" charset="-128"/>
              </a:rPr>
              <a:t>(s) values, do one ply of </a:t>
            </a:r>
            <a:r>
              <a:rPr lang="en-US" sz="2400" err="1">
                <a:ea typeface="ＭＳ Ｐゴシック" pitchFamily="34" charset="-128"/>
              </a:rPr>
              <a:t>expectimax</a:t>
            </a:r>
            <a:r>
              <a:rPr lang="en-US" sz="2400">
                <a:ea typeface="ＭＳ Ｐゴシック" pitchFamily="34" charset="-128"/>
              </a:rPr>
              <a:t> from each state:</a:t>
            </a:r>
          </a:p>
          <a:p>
            <a:pPr lvl="1">
              <a:lnSpc>
                <a:spcPct val="80000"/>
              </a:lnSpc>
            </a:pPr>
            <a:endParaRPr lang="en-US" sz="2000">
              <a:ea typeface="ＭＳ Ｐゴシック" pitchFamily="34" charset="-128"/>
            </a:endParaRPr>
          </a:p>
          <a:p>
            <a:pPr lvl="1">
              <a:lnSpc>
                <a:spcPct val="80000"/>
              </a:lnSpc>
            </a:pPr>
            <a:endParaRPr lang="en-US" sz="2000">
              <a:ea typeface="ＭＳ Ｐゴシック" pitchFamily="34" charset="-128"/>
            </a:endParaRPr>
          </a:p>
          <a:p>
            <a:pPr lvl="1">
              <a:lnSpc>
                <a:spcPct val="80000"/>
              </a:lnSpc>
            </a:pPr>
            <a:endParaRPr lang="en-US" sz="2000">
              <a:ea typeface="ＭＳ Ｐゴシック" pitchFamily="34" charset="-128"/>
            </a:endParaRPr>
          </a:p>
          <a:p>
            <a:pPr lvl="1">
              <a:lnSpc>
                <a:spcPct val="80000"/>
              </a:lnSpc>
            </a:pPr>
            <a:endParaRPr lang="en-US" sz="2000">
              <a:ea typeface="ＭＳ Ｐゴシック" pitchFamily="34" charset="-128"/>
            </a:endParaRPr>
          </a:p>
          <a:p>
            <a:pPr>
              <a:lnSpc>
                <a:spcPct val="80000"/>
              </a:lnSpc>
            </a:pPr>
            <a:r>
              <a:rPr lang="en-US" sz="2400">
                <a:ea typeface="ＭＳ Ｐゴシック" pitchFamily="34" charset="-128"/>
              </a:rPr>
              <a:t>Repeat until convergence</a:t>
            </a:r>
          </a:p>
          <a:p>
            <a:pPr lvl="1">
              <a:lnSpc>
                <a:spcPct val="80000"/>
              </a:lnSpc>
            </a:pPr>
            <a:endParaRPr lang="en-US" sz="2000">
              <a:ea typeface="ＭＳ Ｐゴシック" pitchFamily="34" charset="-128"/>
            </a:endParaRPr>
          </a:p>
          <a:p>
            <a:pPr lvl="1">
              <a:lnSpc>
                <a:spcPct val="80000"/>
              </a:lnSpc>
            </a:pPr>
            <a:endParaRPr lang="en-US" sz="2000">
              <a:ea typeface="ＭＳ Ｐゴシック" pitchFamily="34" charset="-128"/>
            </a:endParaRPr>
          </a:p>
          <a:p>
            <a:pPr>
              <a:lnSpc>
                <a:spcPct val="80000"/>
              </a:lnSpc>
            </a:pPr>
            <a:r>
              <a:rPr lang="en-US" sz="2400">
                <a:ea typeface="ＭＳ Ｐゴシック" pitchFamily="34" charset="-128"/>
              </a:rPr>
              <a:t>Complexity of each iteration: O(S</a:t>
            </a:r>
            <a:r>
              <a:rPr lang="en-US" sz="2400" baseline="30000">
                <a:ea typeface="ＭＳ Ｐゴシック" pitchFamily="34" charset="-128"/>
              </a:rPr>
              <a:t>2</a:t>
            </a:r>
            <a:r>
              <a:rPr lang="en-US" sz="2400">
                <a:ea typeface="ＭＳ Ｐゴシック" pitchFamily="34" charset="-128"/>
              </a:rPr>
              <a:t>A)</a:t>
            </a:r>
          </a:p>
          <a:p>
            <a:pPr lvl="1">
              <a:lnSpc>
                <a:spcPct val="80000"/>
              </a:lnSpc>
            </a:pPr>
            <a:endParaRPr lang="en-US" sz="2000">
              <a:ea typeface="ＭＳ Ｐゴシック" pitchFamily="34" charset="-128"/>
            </a:endParaRPr>
          </a:p>
          <a:p>
            <a:pPr>
              <a:lnSpc>
                <a:spcPct val="80000"/>
              </a:lnSpc>
            </a:pPr>
            <a:r>
              <a:rPr lang="en-US" sz="2400">
                <a:ea typeface="ＭＳ Ｐゴシック" pitchFamily="34" charset="-128"/>
              </a:rPr>
              <a:t>Theorem: will converge to unique optimal values</a:t>
            </a:r>
          </a:p>
          <a:p>
            <a:pPr lvl="1">
              <a:lnSpc>
                <a:spcPct val="80000"/>
              </a:lnSpc>
            </a:pPr>
            <a:r>
              <a:rPr lang="en-US" sz="2000">
                <a:ea typeface="ＭＳ Ｐゴシック" pitchFamily="34" charset="-128"/>
              </a:rPr>
              <a:t>Basic idea: approximations get refined towards optimal values</a:t>
            </a:r>
          </a:p>
          <a:p>
            <a:pPr lvl="1">
              <a:lnSpc>
                <a:spcPct val="80000"/>
              </a:lnSpc>
            </a:pPr>
            <a:r>
              <a:rPr lang="en-US" sz="2000">
                <a:ea typeface="ＭＳ Ｐゴシック" pitchFamily="34" charset="-128"/>
              </a:rPr>
              <a:t>Policy may converge long before values do</a:t>
            </a:r>
          </a:p>
        </p:txBody>
      </p:sp>
      <p:pic>
        <p:nvPicPr>
          <p:cNvPr id="29" name="Picture 28" descr="txp_fig"/>
          <p:cNvPicPr>
            <a:picLocks noChangeAspect="1"/>
          </p:cNvPicPr>
          <p:nvPr>
            <p:custDataLst>
              <p:tags r:id="rId1"/>
            </p:custDataLst>
          </p:nvPr>
        </p:nvPicPr>
        <p:blipFill>
          <a:blip r:embed="rId4" cstate="print"/>
          <a:stretch>
            <a:fillRect/>
          </a:stretch>
        </p:blipFill>
        <p:spPr bwMode="auto">
          <a:xfrm>
            <a:off x="1142684" y="2667000"/>
            <a:ext cx="7266933" cy="690930"/>
          </a:xfrm>
          <a:prstGeom prst="rect">
            <a:avLst/>
          </a:prstGeom>
          <a:noFill/>
          <a:ln/>
          <a:effectLst/>
        </p:spPr>
      </p:pic>
      <p:grpSp>
        <p:nvGrpSpPr>
          <p:cNvPr id="8" name="Group 10"/>
          <p:cNvGrpSpPr>
            <a:grpSpLocks/>
          </p:cNvGrpSpPr>
          <p:nvPr/>
        </p:nvGrpSpPr>
        <p:grpSpPr bwMode="auto">
          <a:xfrm>
            <a:off x="9220200" y="2286000"/>
            <a:ext cx="2286000" cy="2122488"/>
            <a:chOff x="2400" y="1401"/>
            <a:chExt cx="1440" cy="1337"/>
          </a:xfrm>
        </p:grpSpPr>
        <p:sp>
          <p:nvSpPr>
            <p:cNvPr id="9" name="AutoShape 11"/>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a:latin typeface="Calibri"/>
                <a:cs typeface="Calibri"/>
              </a:endParaRPr>
            </a:p>
          </p:txBody>
        </p:sp>
        <p:grpSp>
          <p:nvGrpSpPr>
            <p:cNvPr id="10" name="Group 12"/>
            <p:cNvGrpSpPr>
              <a:grpSpLocks/>
            </p:cNvGrpSpPr>
            <p:nvPr/>
          </p:nvGrpSpPr>
          <p:grpSpPr bwMode="auto">
            <a:xfrm>
              <a:off x="2529" y="1617"/>
              <a:ext cx="1263" cy="361"/>
              <a:chOff x="1584" y="1680"/>
              <a:chExt cx="2352" cy="336"/>
            </a:xfrm>
          </p:grpSpPr>
          <p:sp>
            <p:nvSpPr>
              <p:cNvPr id="23" name="Line 13"/>
              <p:cNvSpPr>
                <a:spLocks noChangeShapeType="1"/>
              </p:cNvSpPr>
              <p:nvPr/>
            </p:nvSpPr>
            <p:spPr bwMode="auto">
              <a:xfrm flipH="1">
                <a:off x="1584" y="1680"/>
                <a:ext cx="1152" cy="336"/>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24" name="Line 14"/>
              <p:cNvSpPr>
                <a:spLocks noChangeShapeType="1"/>
              </p:cNvSpPr>
              <p:nvPr/>
            </p:nvSpPr>
            <p:spPr bwMode="auto">
              <a:xfrm>
                <a:off x="2736" y="1680"/>
                <a:ext cx="1200" cy="288"/>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25" name="Line 15"/>
              <p:cNvSpPr>
                <a:spLocks noChangeShapeType="1"/>
              </p:cNvSpPr>
              <p:nvPr/>
            </p:nvSpPr>
            <p:spPr bwMode="auto">
              <a:xfrm flipH="1">
                <a:off x="2304" y="1680"/>
                <a:ext cx="432" cy="336"/>
              </a:xfrm>
              <a:prstGeom prst="line">
                <a:avLst/>
              </a:prstGeom>
              <a:noFill/>
              <a:ln w="28575">
                <a:solidFill>
                  <a:schemeClr val="tx1"/>
                </a:solidFill>
                <a:round/>
                <a:headEnd/>
                <a:tailEnd type="triangle" w="med" len="med"/>
              </a:ln>
            </p:spPr>
            <p:txBody>
              <a:bodyPr/>
              <a:lstStyle/>
              <a:p>
                <a:endParaRPr lang="en-US">
                  <a:latin typeface="Calibri"/>
                  <a:cs typeface="Calibri"/>
                </a:endParaRPr>
              </a:p>
            </p:txBody>
          </p:sp>
          <p:sp>
            <p:nvSpPr>
              <p:cNvPr id="26" name="Line 16"/>
              <p:cNvSpPr>
                <a:spLocks noChangeShapeType="1"/>
              </p:cNvSpPr>
              <p:nvPr/>
            </p:nvSpPr>
            <p:spPr bwMode="auto">
              <a:xfrm>
                <a:off x="2736" y="1680"/>
                <a:ext cx="432" cy="288"/>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grpSp>
        <p:sp>
          <p:nvSpPr>
            <p:cNvPr id="11" name="Oval 17"/>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a:latin typeface="Calibri"/>
                <a:cs typeface="Calibri"/>
              </a:endParaRPr>
            </a:p>
          </p:txBody>
        </p:sp>
        <p:grpSp>
          <p:nvGrpSpPr>
            <p:cNvPr id="12" name="Group 18"/>
            <p:cNvGrpSpPr>
              <a:grpSpLocks/>
            </p:cNvGrpSpPr>
            <p:nvPr/>
          </p:nvGrpSpPr>
          <p:grpSpPr bwMode="auto">
            <a:xfrm>
              <a:off x="2400" y="2107"/>
              <a:ext cx="1057" cy="386"/>
              <a:chOff x="1536" y="2400"/>
              <a:chExt cx="1584" cy="624"/>
            </a:xfrm>
          </p:grpSpPr>
          <p:sp>
            <p:nvSpPr>
              <p:cNvPr id="19" name="Line 19"/>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20" name="Line 20"/>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21" name="Line 21"/>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a:latin typeface="Calibri"/>
                  <a:cs typeface="Calibri"/>
                </a:endParaRPr>
              </a:p>
            </p:txBody>
          </p:sp>
          <p:sp>
            <p:nvSpPr>
              <p:cNvPr id="22" name="Line 22"/>
              <p:cNvSpPr>
                <a:spLocks noChangeShapeType="1"/>
              </p:cNvSpPr>
              <p:nvPr/>
            </p:nvSpPr>
            <p:spPr bwMode="auto">
              <a:xfrm>
                <a:off x="2312" y="2400"/>
                <a:ext cx="280" cy="624"/>
              </a:xfrm>
              <a:prstGeom prst="line">
                <a:avLst/>
              </a:prstGeom>
              <a:noFill/>
              <a:ln w="28575">
                <a:solidFill>
                  <a:schemeClr val="tx1"/>
                </a:solidFill>
                <a:round/>
                <a:headEnd/>
                <a:tailEnd type="triangle" w="med" len="med"/>
              </a:ln>
            </p:spPr>
            <p:txBody>
              <a:bodyPr/>
              <a:lstStyle/>
              <a:p>
                <a:endParaRPr lang="en-US">
                  <a:latin typeface="Calibri"/>
                  <a:cs typeface="Calibri"/>
                </a:endParaRPr>
              </a:p>
            </p:txBody>
          </p:sp>
        </p:grpSp>
        <p:sp>
          <p:nvSpPr>
            <p:cNvPr id="13" name="Text Box 23"/>
            <p:cNvSpPr txBox="1">
              <a:spLocks noChangeArrowheads="1"/>
            </p:cNvSpPr>
            <p:nvPr/>
          </p:nvSpPr>
          <p:spPr bwMode="auto">
            <a:xfrm>
              <a:off x="3024" y="1680"/>
              <a:ext cx="129" cy="231"/>
            </a:xfrm>
            <a:prstGeom prst="rect">
              <a:avLst/>
            </a:prstGeom>
            <a:noFill/>
            <a:ln w="9525">
              <a:noFill/>
              <a:miter lim="800000"/>
              <a:headEnd/>
              <a:tailEnd/>
            </a:ln>
          </p:spPr>
          <p:txBody>
            <a:bodyPr>
              <a:spAutoFit/>
            </a:bodyPr>
            <a:lstStyle/>
            <a:p>
              <a:pPr>
                <a:spcBef>
                  <a:spcPct val="50000"/>
                </a:spcBef>
              </a:pPr>
              <a:r>
                <a:rPr lang="en-US">
                  <a:latin typeface="Calibri"/>
                  <a:cs typeface="Calibri"/>
                </a:rPr>
                <a:t>a</a:t>
              </a:r>
            </a:p>
          </p:txBody>
        </p:sp>
        <p:sp>
          <p:nvSpPr>
            <p:cNvPr id="14" name="Text Box 24"/>
            <p:cNvSpPr txBox="1">
              <a:spLocks noChangeArrowheads="1"/>
            </p:cNvSpPr>
            <p:nvPr/>
          </p:nvSpPr>
          <p:spPr bwMode="auto">
            <a:xfrm>
              <a:off x="3216" y="1401"/>
              <a:ext cx="624" cy="233"/>
            </a:xfrm>
            <a:prstGeom prst="rect">
              <a:avLst/>
            </a:prstGeom>
            <a:noFill/>
            <a:ln w="9525">
              <a:noFill/>
              <a:miter lim="800000"/>
              <a:headEnd/>
              <a:tailEnd/>
            </a:ln>
          </p:spPr>
          <p:txBody>
            <a:bodyPr wrap="square">
              <a:spAutoFit/>
            </a:bodyPr>
            <a:lstStyle/>
            <a:p>
              <a:pPr>
                <a:spcBef>
                  <a:spcPct val="50000"/>
                </a:spcBef>
              </a:pPr>
              <a:r>
                <a:rPr lang="en-US">
                  <a:solidFill>
                    <a:srgbClr val="0000FF"/>
                  </a:solidFill>
                  <a:latin typeface="Calibri"/>
                  <a:cs typeface="Calibri"/>
                </a:rPr>
                <a:t>V</a:t>
              </a:r>
              <a:r>
                <a:rPr lang="en-US" baseline="-25000">
                  <a:solidFill>
                    <a:srgbClr val="0000FF"/>
                  </a:solidFill>
                  <a:latin typeface="Calibri"/>
                  <a:cs typeface="Calibri"/>
                </a:rPr>
                <a:t>k+1</a:t>
              </a:r>
              <a:r>
                <a:rPr lang="en-US">
                  <a:solidFill>
                    <a:srgbClr val="0000FF"/>
                  </a:solidFill>
                  <a:latin typeface="Calibri"/>
                  <a:cs typeface="Calibri"/>
                </a:rPr>
                <a:t>(s)</a:t>
              </a:r>
            </a:p>
          </p:txBody>
        </p:sp>
        <p:sp>
          <p:nvSpPr>
            <p:cNvPr id="15" name="Text Box 25"/>
            <p:cNvSpPr txBox="1">
              <a:spLocks noChangeArrowheads="1"/>
            </p:cNvSpPr>
            <p:nvPr/>
          </p:nvSpPr>
          <p:spPr bwMode="auto">
            <a:xfrm>
              <a:off x="2976" y="1920"/>
              <a:ext cx="559" cy="231"/>
            </a:xfrm>
            <a:prstGeom prst="rect">
              <a:avLst/>
            </a:prstGeom>
            <a:noFill/>
            <a:ln w="9525">
              <a:noFill/>
              <a:miter lim="800000"/>
              <a:headEnd/>
              <a:tailEnd/>
            </a:ln>
          </p:spPr>
          <p:txBody>
            <a:bodyPr>
              <a:spAutoFit/>
            </a:bodyPr>
            <a:lstStyle/>
            <a:p>
              <a:pPr>
                <a:spcBef>
                  <a:spcPct val="50000"/>
                </a:spcBef>
              </a:pPr>
              <a:r>
                <a:rPr lang="en-US">
                  <a:solidFill>
                    <a:srgbClr val="008000"/>
                  </a:solidFill>
                  <a:latin typeface="Calibri"/>
                  <a:cs typeface="Calibri"/>
                </a:rPr>
                <a:t>s, a</a:t>
              </a:r>
            </a:p>
          </p:txBody>
        </p:sp>
        <p:sp>
          <p:nvSpPr>
            <p:cNvPr id="16" name="Text Box 26"/>
            <p:cNvSpPr txBox="1">
              <a:spLocks noChangeArrowheads="1"/>
            </p:cNvSpPr>
            <p:nvPr/>
          </p:nvSpPr>
          <p:spPr bwMode="auto">
            <a:xfrm>
              <a:off x="2592" y="2265"/>
              <a:ext cx="504" cy="231"/>
            </a:xfrm>
            <a:prstGeom prst="rect">
              <a:avLst/>
            </a:prstGeom>
            <a:noFill/>
            <a:ln w="9525">
              <a:noFill/>
              <a:miter lim="800000"/>
              <a:headEnd/>
              <a:tailEnd/>
            </a:ln>
          </p:spPr>
          <p:txBody>
            <a:bodyPr>
              <a:spAutoFit/>
            </a:bodyPr>
            <a:lstStyle/>
            <a:p>
              <a:pPr>
                <a:spcBef>
                  <a:spcPct val="50000"/>
                </a:spcBef>
              </a:pPr>
              <a:r>
                <a:rPr lang="en-US" err="1">
                  <a:latin typeface="Calibri"/>
                  <a:cs typeface="Calibri"/>
                </a:rPr>
                <a:t>s,a,s</a:t>
              </a:r>
              <a:r>
                <a:rPr lang="ja-JP" altLang="en-US">
                  <a:latin typeface="Calibri"/>
                  <a:cs typeface="Calibri"/>
                </a:rPr>
                <a:t>’</a:t>
              </a:r>
              <a:endParaRPr lang="en-US">
                <a:latin typeface="Calibri"/>
                <a:cs typeface="Calibri"/>
              </a:endParaRPr>
            </a:p>
          </p:txBody>
        </p:sp>
        <p:sp>
          <p:nvSpPr>
            <p:cNvPr id="18" name="Text Box 28"/>
            <p:cNvSpPr txBox="1">
              <a:spLocks noChangeArrowheads="1"/>
            </p:cNvSpPr>
            <p:nvPr/>
          </p:nvSpPr>
          <p:spPr bwMode="auto">
            <a:xfrm>
              <a:off x="2789" y="2505"/>
              <a:ext cx="667" cy="233"/>
            </a:xfrm>
            <a:prstGeom prst="rect">
              <a:avLst/>
            </a:prstGeom>
            <a:noFill/>
            <a:ln w="9525">
              <a:noFill/>
              <a:miter lim="800000"/>
              <a:headEnd/>
              <a:tailEnd/>
            </a:ln>
          </p:spPr>
          <p:txBody>
            <a:bodyPr wrap="square">
              <a:spAutoFit/>
            </a:bodyPr>
            <a:lstStyle/>
            <a:p>
              <a:pPr algn="r" rtl="1">
                <a:spcBef>
                  <a:spcPct val="50000"/>
                </a:spcBef>
              </a:pPr>
              <a:r>
                <a:rPr lang="en-US" err="1">
                  <a:solidFill>
                    <a:srgbClr val="0000FF"/>
                  </a:solidFill>
                  <a:latin typeface="Calibri"/>
                  <a:cs typeface="Calibri"/>
                </a:rPr>
                <a:t>V</a:t>
              </a:r>
              <a:r>
                <a:rPr lang="en-US" baseline="-25000" err="1">
                  <a:solidFill>
                    <a:srgbClr val="0000FF"/>
                  </a:solidFill>
                  <a:latin typeface="Calibri"/>
                  <a:cs typeface="Calibri"/>
                </a:rPr>
                <a:t>k</a:t>
              </a:r>
              <a:r>
                <a:rPr lang="en-US">
                  <a:solidFill>
                    <a:srgbClr val="0000FF"/>
                  </a:solidFill>
                  <a:latin typeface="Calibri"/>
                  <a:cs typeface="Calibri"/>
                </a:rPr>
                <a:t>(s’</a:t>
              </a:r>
              <a:r>
                <a:rPr lang="en-US" altLang="ja-JP">
                  <a:solidFill>
                    <a:srgbClr val="0000FF"/>
                  </a:solidFill>
                  <a:latin typeface="Calibri"/>
                  <a:cs typeface="Calibri"/>
                </a:rPr>
                <a:t>)</a:t>
              </a:r>
              <a:endParaRPr lang="en-US">
                <a:solidFill>
                  <a:srgbClr val="0000FF"/>
                </a:solidFill>
                <a:latin typeface="Calibri"/>
                <a:cs typeface="Calibri"/>
              </a:endParaRPr>
            </a:p>
          </p:txBody>
        </p:sp>
      </p:grpSp>
      <p:sp>
        <p:nvSpPr>
          <p:cNvPr id="27" name="Isosceles Triangle 26"/>
          <p:cNvSpPr/>
          <p:nvPr/>
        </p:nvSpPr>
        <p:spPr>
          <a:xfrm>
            <a:off x="9601200" y="4495800"/>
            <a:ext cx="1600200" cy="1752600"/>
          </a:xfrm>
          <a:prstGeom prst="triangle">
            <a:avLst/>
          </a:prstGeom>
          <a:solidFill>
            <a:srgbClr val="8FAA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Tree>
    <p:extLst>
      <p:ext uri="{BB962C8B-B14F-4D97-AF65-F5344CB8AC3E}">
        <p14:creationId xmlns:p14="http://schemas.microsoft.com/office/powerpoint/2010/main" val="2535039166"/>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757187">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757187">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757187">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757187">
                                            <p:txEl>
                                              <p:pRg st="10" end="10"/>
                                            </p:txEl>
                                          </p:spTgt>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nodeType="clickEffect">
                                  <p:stCondLst>
                                    <p:cond delay="0"/>
                                  </p:stCondLst>
                                  <p:childTnLst>
                                    <p:set>
                                      <p:cBhvr>
                                        <p:cTn id="28" dur="1" fill="hold">
                                          <p:stCondLst>
                                            <p:cond delay="0"/>
                                          </p:stCondLst>
                                        </p:cTn>
                                        <p:tgtEl>
                                          <p:spTgt spid="1757187">
                                            <p:txEl>
                                              <p:pRg st="12" end="12"/>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757187">
                                            <p:txEl>
                                              <p:pRg st="13" end="13"/>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757187">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atin typeface="Calibri"/>
                <a:cs typeface="Calibri"/>
              </a:rPr>
              <a:t>Example: Value Iteration</a:t>
            </a:r>
          </a:p>
        </p:txBody>
      </p:sp>
      <p:sp>
        <p:nvSpPr>
          <p:cNvPr id="79" name="TextBox 78"/>
          <p:cNvSpPr txBox="1"/>
          <p:nvPr/>
        </p:nvSpPr>
        <p:spPr>
          <a:xfrm>
            <a:off x="7162800" y="4572000"/>
            <a:ext cx="3429000" cy="369332"/>
          </a:xfrm>
          <a:prstGeom prst="rect">
            <a:avLst/>
          </a:prstGeom>
          <a:noFill/>
        </p:spPr>
        <p:txBody>
          <a:bodyPr wrap="square" rtlCol="0">
            <a:spAutoFit/>
          </a:bodyPr>
          <a:lstStyle/>
          <a:p>
            <a:pPr algn="ctr"/>
            <a:r>
              <a:rPr lang="en-US" i="1">
                <a:latin typeface="Calibri"/>
                <a:cs typeface="Calibri"/>
              </a:rPr>
              <a:t>Assume no discount!</a:t>
            </a:r>
          </a:p>
        </p:txBody>
      </p:sp>
      <p:pic>
        <p:nvPicPr>
          <p:cNvPr id="18" name="Picture 17" descr="txp_fig"/>
          <p:cNvPicPr>
            <a:picLocks noChangeAspect="1"/>
          </p:cNvPicPr>
          <p:nvPr>
            <p:custDataLst>
              <p:tags r:id="rId1"/>
            </p:custDataLst>
          </p:nvPr>
        </p:nvPicPr>
        <p:blipFill>
          <a:blip r:embed="rId7" cstate="print"/>
          <a:stretch>
            <a:fillRect/>
          </a:stretch>
        </p:blipFill>
        <p:spPr bwMode="auto">
          <a:xfrm>
            <a:off x="5715000" y="5334000"/>
            <a:ext cx="5971533" cy="567765"/>
          </a:xfrm>
          <a:prstGeom prst="rect">
            <a:avLst/>
          </a:prstGeom>
          <a:noFill/>
          <a:ln/>
          <a:effectLst/>
        </p:spPr>
      </p:pic>
      <p:sp>
        <p:nvSpPr>
          <p:cNvPr id="3" name="TextBox 2">
            <a:extLst>
              <a:ext uri="{FF2B5EF4-FFF2-40B4-BE49-F238E27FC236}">
                <a16:creationId xmlns:a16="http://schemas.microsoft.com/office/drawing/2014/main" id="{90D060AE-262A-CB99-0391-37B0F0F65DFE}"/>
              </a:ext>
            </a:extLst>
          </p:cNvPr>
          <p:cNvSpPr txBox="1"/>
          <p:nvPr/>
        </p:nvSpPr>
        <p:spPr>
          <a:xfrm>
            <a:off x="10791250" y="4061912"/>
            <a:ext cx="117461" cy="234839"/>
          </a:xfrm>
          <a:prstGeom prst="rect">
            <a:avLst/>
          </a:prstGeom>
          <a:noFill/>
        </p:spPr>
        <p:txBody>
          <a:bodyPr wrap="square" rtlCol="0">
            <a:spAutoFit/>
          </a:bodyPr>
          <a:lstStyle/>
          <a:p>
            <a:endParaRPr lang="en-US" dirty="0"/>
          </a:p>
        </p:txBody>
      </p:sp>
      <p:grpSp>
        <p:nvGrpSpPr>
          <p:cNvPr id="4" name="Group 3">
            <a:extLst>
              <a:ext uri="{FF2B5EF4-FFF2-40B4-BE49-F238E27FC236}">
                <a16:creationId xmlns:a16="http://schemas.microsoft.com/office/drawing/2014/main" id="{6113D72D-F0F8-259F-99F1-BD47FC551EFC}"/>
              </a:ext>
            </a:extLst>
          </p:cNvPr>
          <p:cNvGrpSpPr/>
          <p:nvPr/>
        </p:nvGrpSpPr>
        <p:grpSpPr>
          <a:xfrm>
            <a:off x="5167878" y="1743643"/>
            <a:ext cx="6611317" cy="2737669"/>
            <a:chOff x="1210142" y="2130333"/>
            <a:chExt cx="10397658" cy="4305550"/>
          </a:xfrm>
        </p:grpSpPr>
        <p:grpSp>
          <p:nvGrpSpPr>
            <p:cNvPr id="6" name="Group 5">
              <a:extLst>
                <a:ext uri="{FF2B5EF4-FFF2-40B4-BE49-F238E27FC236}">
                  <a16:creationId xmlns:a16="http://schemas.microsoft.com/office/drawing/2014/main" id="{F3D3E151-4415-0199-EBA8-2BEE2F5392AD}"/>
                </a:ext>
              </a:extLst>
            </p:cNvPr>
            <p:cNvGrpSpPr/>
            <p:nvPr/>
          </p:nvGrpSpPr>
          <p:grpSpPr>
            <a:xfrm>
              <a:off x="1210142" y="2130333"/>
              <a:ext cx="10397658" cy="4305550"/>
              <a:chOff x="1210142" y="2130333"/>
              <a:chExt cx="10397658" cy="4305550"/>
            </a:xfrm>
          </p:grpSpPr>
          <p:sp>
            <p:nvSpPr>
              <p:cNvPr id="19" name="TextBox 18">
                <a:extLst>
                  <a:ext uri="{FF2B5EF4-FFF2-40B4-BE49-F238E27FC236}">
                    <a16:creationId xmlns:a16="http://schemas.microsoft.com/office/drawing/2014/main" id="{AB792260-477D-13C1-E573-404949D4EEB6}"/>
                  </a:ext>
                </a:extLst>
              </p:cNvPr>
              <p:cNvSpPr txBox="1"/>
              <p:nvPr/>
            </p:nvSpPr>
            <p:spPr>
              <a:xfrm>
                <a:off x="1981200" y="5411688"/>
                <a:ext cx="2286001" cy="435638"/>
              </a:xfrm>
              <a:prstGeom prst="rect">
                <a:avLst/>
              </a:prstGeom>
              <a:noFill/>
            </p:spPr>
            <p:txBody>
              <a:bodyPr wrap="square" rtlCol="0">
                <a:spAutoFit/>
              </a:bodyPr>
              <a:lstStyle/>
              <a:p>
                <a:pPr algn="ctr"/>
                <a:r>
                  <a:rPr lang="en-US" sz="1200" b="1" dirty="0">
                    <a:latin typeface="Calibri"/>
                    <a:cs typeface="Calibri"/>
                  </a:rPr>
                  <a:t>Cruising</a:t>
                </a:r>
              </a:p>
            </p:txBody>
          </p:sp>
          <p:sp>
            <p:nvSpPr>
              <p:cNvPr id="20" name="TextBox 19">
                <a:extLst>
                  <a:ext uri="{FF2B5EF4-FFF2-40B4-BE49-F238E27FC236}">
                    <a16:creationId xmlns:a16="http://schemas.microsoft.com/office/drawing/2014/main" id="{629B7976-45A7-C353-C09E-91FFE4CAC1C8}"/>
                  </a:ext>
                </a:extLst>
              </p:cNvPr>
              <p:cNvSpPr txBox="1"/>
              <p:nvPr/>
            </p:nvSpPr>
            <p:spPr>
              <a:xfrm>
                <a:off x="5947497" y="4263079"/>
                <a:ext cx="2286001" cy="435638"/>
              </a:xfrm>
              <a:prstGeom prst="rect">
                <a:avLst/>
              </a:prstGeom>
              <a:noFill/>
            </p:spPr>
            <p:txBody>
              <a:bodyPr wrap="square" rtlCol="0">
                <a:spAutoFit/>
              </a:bodyPr>
              <a:lstStyle/>
              <a:p>
                <a:pPr algn="ctr"/>
                <a:r>
                  <a:rPr lang="en-US" sz="1200" b="1" dirty="0">
                    <a:latin typeface="Calibri"/>
                    <a:cs typeface="Calibri"/>
                  </a:rPr>
                  <a:t>Hyperspace</a:t>
                </a:r>
              </a:p>
            </p:txBody>
          </p:sp>
          <p:sp>
            <p:nvSpPr>
              <p:cNvPr id="21" name="TextBox 20">
                <a:extLst>
                  <a:ext uri="{FF2B5EF4-FFF2-40B4-BE49-F238E27FC236}">
                    <a16:creationId xmlns:a16="http://schemas.microsoft.com/office/drawing/2014/main" id="{BB83AAD9-BBFC-F301-F3BB-2837AA2E11F5}"/>
                  </a:ext>
                </a:extLst>
              </p:cNvPr>
              <p:cNvSpPr txBox="1"/>
              <p:nvPr/>
            </p:nvSpPr>
            <p:spPr>
              <a:xfrm>
                <a:off x="9321799" y="6000245"/>
                <a:ext cx="2286001" cy="435638"/>
              </a:xfrm>
              <a:prstGeom prst="rect">
                <a:avLst/>
              </a:prstGeom>
              <a:noFill/>
            </p:spPr>
            <p:txBody>
              <a:bodyPr wrap="square" rtlCol="0">
                <a:spAutoFit/>
              </a:bodyPr>
              <a:lstStyle/>
              <a:p>
                <a:pPr algn="ctr"/>
                <a:r>
                  <a:rPr lang="en-US" sz="1200" b="1" dirty="0">
                    <a:latin typeface="Calibri"/>
                    <a:cs typeface="Calibri"/>
                  </a:rPr>
                  <a:t>Crashed</a:t>
                </a:r>
              </a:p>
            </p:txBody>
          </p:sp>
          <p:cxnSp>
            <p:nvCxnSpPr>
              <p:cNvPr id="22" name="Curved Connector 21">
                <a:extLst>
                  <a:ext uri="{FF2B5EF4-FFF2-40B4-BE49-F238E27FC236}">
                    <a16:creationId xmlns:a16="http://schemas.microsoft.com/office/drawing/2014/main" id="{B1826B1A-BBB5-F105-F34B-8949A1957438}"/>
                  </a:ext>
                </a:extLst>
              </p:cNvPr>
              <p:cNvCxnSpPr>
                <a:cxnSpLocks/>
              </p:cNvCxnSpPr>
              <p:nvPr/>
            </p:nvCxnSpPr>
            <p:spPr>
              <a:xfrm flipH="1">
                <a:off x="3191047" y="4798678"/>
                <a:ext cx="1219200" cy="990720"/>
              </a:xfrm>
              <a:prstGeom prst="curvedConnector4">
                <a:avLst>
                  <a:gd name="adj1" fmla="val -18750"/>
                  <a:gd name="adj2" fmla="val 153572"/>
                </a:avLst>
              </a:prstGeom>
              <a:ln w="76200">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3" name="Curved Connector 12">
                <a:extLst>
                  <a:ext uri="{FF2B5EF4-FFF2-40B4-BE49-F238E27FC236}">
                    <a16:creationId xmlns:a16="http://schemas.microsoft.com/office/drawing/2014/main" id="{B5DC856E-B897-9D21-C083-1F367F7ADD41}"/>
                  </a:ext>
                </a:extLst>
              </p:cNvPr>
              <p:cNvCxnSpPr>
                <a:cxnSpLocks/>
              </p:cNvCxnSpPr>
              <p:nvPr/>
            </p:nvCxnSpPr>
            <p:spPr>
              <a:xfrm flipV="1">
                <a:off x="4423498" y="4597873"/>
                <a:ext cx="2667000" cy="190500"/>
              </a:xfrm>
              <a:prstGeom prst="curvedConnector2">
                <a:avLst/>
              </a:prstGeom>
              <a:ln w="76200">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1DBCF00F-7077-A0F1-359A-3DE1D948FACE}"/>
                  </a:ext>
                </a:extLst>
              </p:cNvPr>
              <p:cNvSpPr txBox="1"/>
              <p:nvPr/>
            </p:nvSpPr>
            <p:spPr>
              <a:xfrm>
                <a:off x="4579883" y="4826507"/>
                <a:ext cx="1285640" cy="435638"/>
              </a:xfrm>
              <a:prstGeom prst="rect">
                <a:avLst/>
              </a:prstGeom>
              <a:noFill/>
            </p:spPr>
            <p:txBody>
              <a:bodyPr wrap="square" rtlCol="0">
                <a:spAutoFit/>
              </a:bodyPr>
              <a:lstStyle/>
              <a:p>
                <a:r>
                  <a:rPr lang="en-US" sz="1200" i="1" dirty="0">
                    <a:solidFill>
                      <a:srgbClr val="C00000"/>
                    </a:solidFill>
                    <a:latin typeface="Calibri"/>
                    <a:cs typeface="Calibri"/>
                  </a:rPr>
                  <a:t>Punch It</a:t>
                </a:r>
              </a:p>
            </p:txBody>
          </p:sp>
          <p:cxnSp>
            <p:nvCxnSpPr>
              <p:cNvPr id="26" name="Curved Connector 12">
                <a:extLst>
                  <a:ext uri="{FF2B5EF4-FFF2-40B4-BE49-F238E27FC236}">
                    <a16:creationId xmlns:a16="http://schemas.microsoft.com/office/drawing/2014/main" id="{A7D8C490-2CC7-C35A-4CF8-BC8952F60489}"/>
                  </a:ext>
                </a:extLst>
              </p:cNvPr>
              <p:cNvCxnSpPr>
                <a:cxnSpLocks/>
              </p:cNvCxnSpPr>
              <p:nvPr/>
            </p:nvCxnSpPr>
            <p:spPr>
              <a:xfrm rot="16200000" flipH="1">
                <a:off x="8096250" y="1912382"/>
                <a:ext cx="1447800" cy="3086100"/>
              </a:xfrm>
              <a:prstGeom prst="curvedConnector4">
                <a:avLst>
                  <a:gd name="adj1" fmla="val -15789"/>
                  <a:gd name="adj2" fmla="val 105099"/>
                </a:avLst>
              </a:prstGeom>
              <a:ln w="76200">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C036F3E3-2A7D-90CA-70E8-8F3BD6613C7C}"/>
                  </a:ext>
                </a:extLst>
              </p:cNvPr>
              <p:cNvSpPr txBox="1"/>
              <p:nvPr/>
            </p:nvSpPr>
            <p:spPr>
              <a:xfrm>
                <a:off x="8696429" y="2130333"/>
                <a:ext cx="1509164" cy="726064"/>
              </a:xfrm>
              <a:prstGeom prst="rect">
                <a:avLst/>
              </a:prstGeom>
              <a:noFill/>
            </p:spPr>
            <p:txBody>
              <a:bodyPr wrap="square" rtlCol="0">
                <a:spAutoFit/>
              </a:bodyPr>
              <a:lstStyle/>
              <a:p>
                <a:r>
                  <a:rPr lang="en-US" sz="1200" i="1" dirty="0">
                    <a:solidFill>
                      <a:srgbClr val="C00000"/>
                    </a:solidFill>
                    <a:latin typeface="Calibri"/>
                    <a:cs typeface="Calibri"/>
                  </a:rPr>
                  <a:t>Punch It</a:t>
                </a:r>
              </a:p>
              <a:p>
                <a:endParaRPr lang="en-US" sz="1200" i="1" dirty="0">
                  <a:solidFill>
                    <a:srgbClr val="C00000"/>
                  </a:solidFill>
                  <a:latin typeface="Calibri"/>
                  <a:cs typeface="Calibri"/>
                </a:endParaRPr>
              </a:p>
            </p:txBody>
          </p:sp>
          <p:cxnSp>
            <p:nvCxnSpPr>
              <p:cNvPr id="28" name="Curved Connector 12">
                <a:extLst>
                  <a:ext uri="{FF2B5EF4-FFF2-40B4-BE49-F238E27FC236}">
                    <a16:creationId xmlns:a16="http://schemas.microsoft.com/office/drawing/2014/main" id="{EAF56165-F59E-15FC-948B-DA97A34A8116}"/>
                  </a:ext>
                </a:extLst>
              </p:cNvPr>
              <p:cNvCxnSpPr>
                <a:cxnSpLocks/>
              </p:cNvCxnSpPr>
              <p:nvPr/>
            </p:nvCxnSpPr>
            <p:spPr>
              <a:xfrm rot="10800000" flipH="1" flipV="1">
                <a:off x="2353142" y="4701289"/>
                <a:ext cx="152400" cy="190500"/>
              </a:xfrm>
              <a:prstGeom prst="curvedConnector4">
                <a:avLst>
                  <a:gd name="adj1" fmla="val -635217"/>
                  <a:gd name="adj2" fmla="val 482610"/>
                </a:avLst>
              </a:prstGeom>
              <a:ln w="76200">
                <a:solidFill>
                  <a:schemeClr val="accent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9" name="Curved Connector 12">
                <a:extLst>
                  <a:ext uri="{FF2B5EF4-FFF2-40B4-BE49-F238E27FC236}">
                    <a16:creationId xmlns:a16="http://schemas.microsoft.com/office/drawing/2014/main" id="{83590E4F-1C17-04B9-ABAD-635E7EBD3B8B}"/>
                  </a:ext>
                </a:extLst>
              </p:cNvPr>
              <p:cNvCxnSpPr>
                <a:cxnSpLocks/>
                <a:endCxn id="7" idx="0"/>
              </p:cNvCxnSpPr>
              <p:nvPr/>
            </p:nvCxnSpPr>
            <p:spPr>
              <a:xfrm rot="10800000" flipV="1">
                <a:off x="3826309" y="3541936"/>
                <a:ext cx="1985690" cy="290281"/>
              </a:xfrm>
              <a:prstGeom prst="curvedConnector2">
                <a:avLst/>
              </a:prstGeom>
              <a:ln w="76200">
                <a:solidFill>
                  <a:schemeClr val="accent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D0FB30C0-2553-FB09-B47C-8C297B2EB128}"/>
                  </a:ext>
                </a:extLst>
              </p:cNvPr>
              <p:cNvSpPr txBox="1"/>
              <p:nvPr/>
            </p:nvSpPr>
            <p:spPr>
              <a:xfrm>
                <a:off x="1254124" y="4300409"/>
                <a:ext cx="1172662" cy="435638"/>
              </a:xfrm>
              <a:prstGeom prst="rect">
                <a:avLst/>
              </a:prstGeom>
              <a:noFill/>
            </p:spPr>
            <p:txBody>
              <a:bodyPr wrap="square" rtlCol="0">
                <a:spAutoFit/>
              </a:bodyPr>
              <a:lstStyle/>
              <a:p>
                <a:r>
                  <a:rPr lang="en-US" sz="1200" i="1" dirty="0">
                    <a:solidFill>
                      <a:schemeClr val="accent2"/>
                    </a:solidFill>
                    <a:latin typeface="Calibri"/>
                    <a:cs typeface="Calibri"/>
                  </a:rPr>
                  <a:t>Maintain</a:t>
                </a:r>
              </a:p>
            </p:txBody>
          </p:sp>
          <p:sp>
            <p:nvSpPr>
              <p:cNvPr id="31" name="TextBox 30">
                <a:extLst>
                  <a:ext uri="{FF2B5EF4-FFF2-40B4-BE49-F238E27FC236}">
                    <a16:creationId xmlns:a16="http://schemas.microsoft.com/office/drawing/2014/main" id="{148E9B3A-B967-1ED2-6532-DF9736853EEA}"/>
                  </a:ext>
                </a:extLst>
              </p:cNvPr>
              <p:cNvSpPr txBox="1"/>
              <p:nvPr/>
            </p:nvSpPr>
            <p:spPr>
              <a:xfrm>
                <a:off x="4125678" y="3112532"/>
                <a:ext cx="1197435" cy="435638"/>
              </a:xfrm>
              <a:prstGeom prst="rect">
                <a:avLst/>
              </a:prstGeom>
              <a:noFill/>
            </p:spPr>
            <p:txBody>
              <a:bodyPr wrap="square" rtlCol="0">
                <a:spAutoFit/>
              </a:bodyPr>
              <a:lstStyle/>
              <a:p>
                <a:r>
                  <a:rPr lang="en-US" sz="1200" i="1" dirty="0">
                    <a:solidFill>
                      <a:schemeClr val="accent2"/>
                    </a:solidFill>
                    <a:latin typeface="Calibri"/>
                    <a:cs typeface="Calibri"/>
                  </a:rPr>
                  <a:t>Maintain</a:t>
                </a:r>
              </a:p>
            </p:txBody>
          </p:sp>
          <p:cxnSp>
            <p:nvCxnSpPr>
              <p:cNvPr id="32" name="Curved Connector 12">
                <a:extLst>
                  <a:ext uri="{FF2B5EF4-FFF2-40B4-BE49-F238E27FC236}">
                    <a16:creationId xmlns:a16="http://schemas.microsoft.com/office/drawing/2014/main" id="{2BB5F46F-DEBA-322E-EC0B-9D08381E5053}"/>
                  </a:ext>
                </a:extLst>
              </p:cNvPr>
              <p:cNvCxnSpPr>
                <a:cxnSpLocks/>
              </p:cNvCxnSpPr>
              <p:nvPr/>
            </p:nvCxnSpPr>
            <p:spPr>
              <a:xfrm rot="16200000" flipH="1" flipV="1">
                <a:off x="5861290" y="3377221"/>
                <a:ext cx="152400" cy="190500"/>
              </a:xfrm>
              <a:prstGeom prst="curvedConnector4">
                <a:avLst>
                  <a:gd name="adj1" fmla="val -845607"/>
                  <a:gd name="adj2" fmla="val 482610"/>
                </a:avLst>
              </a:prstGeom>
              <a:ln w="76200">
                <a:solidFill>
                  <a:schemeClr val="accent2"/>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8D6C58E6-5563-3C6B-387A-390220AA9B9E}"/>
                  </a:ext>
                </a:extLst>
              </p:cNvPr>
              <p:cNvSpPr txBox="1"/>
              <p:nvPr/>
            </p:nvSpPr>
            <p:spPr>
              <a:xfrm>
                <a:off x="4611578" y="3790353"/>
                <a:ext cx="609600" cy="435638"/>
              </a:xfrm>
              <a:prstGeom prst="rect">
                <a:avLst/>
              </a:prstGeom>
              <a:noFill/>
            </p:spPr>
            <p:txBody>
              <a:bodyPr wrap="square" rtlCol="0">
                <a:spAutoFit/>
              </a:bodyPr>
              <a:lstStyle/>
              <a:p>
                <a:r>
                  <a:rPr lang="en-US" sz="1200" dirty="0">
                    <a:solidFill>
                      <a:schemeClr val="accent2"/>
                    </a:solidFill>
                    <a:latin typeface="Calibri"/>
                    <a:cs typeface="Calibri"/>
                  </a:rPr>
                  <a:t>0.5 </a:t>
                </a:r>
              </a:p>
            </p:txBody>
          </p:sp>
          <p:sp>
            <p:nvSpPr>
              <p:cNvPr id="34" name="TextBox 33">
                <a:extLst>
                  <a:ext uri="{FF2B5EF4-FFF2-40B4-BE49-F238E27FC236}">
                    <a16:creationId xmlns:a16="http://schemas.microsoft.com/office/drawing/2014/main" id="{E43095EE-039D-8373-F449-F9F4807E79D6}"/>
                  </a:ext>
                </a:extLst>
              </p:cNvPr>
              <p:cNvSpPr txBox="1"/>
              <p:nvPr/>
            </p:nvSpPr>
            <p:spPr>
              <a:xfrm>
                <a:off x="4432914" y="2285999"/>
                <a:ext cx="609600" cy="435638"/>
              </a:xfrm>
              <a:prstGeom prst="rect">
                <a:avLst/>
              </a:prstGeom>
              <a:noFill/>
            </p:spPr>
            <p:txBody>
              <a:bodyPr wrap="square" rtlCol="0">
                <a:spAutoFit/>
              </a:bodyPr>
              <a:lstStyle/>
              <a:p>
                <a:r>
                  <a:rPr lang="en-US" sz="1200" dirty="0">
                    <a:solidFill>
                      <a:schemeClr val="accent2"/>
                    </a:solidFill>
                    <a:latin typeface="Calibri"/>
                    <a:cs typeface="Calibri"/>
                  </a:rPr>
                  <a:t>0.5 </a:t>
                </a:r>
              </a:p>
            </p:txBody>
          </p:sp>
          <p:sp>
            <p:nvSpPr>
              <p:cNvPr id="35" name="TextBox 34">
                <a:extLst>
                  <a:ext uri="{FF2B5EF4-FFF2-40B4-BE49-F238E27FC236}">
                    <a16:creationId xmlns:a16="http://schemas.microsoft.com/office/drawing/2014/main" id="{2AFEAB3D-5B4C-81B2-3091-77B4542A9F5E}"/>
                  </a:ext>
                </a:extLst>
              </p:cNvPr>
              <p:cNvSpPr txBox="1"/>
              <p:nvPr/>
            </p:nvSpPr>
            <p:spPr>
              <a:xfrm>
                <a:off x="4715046" y="5381845"/>
                <a:ext cx="609600" cy="435638"/>
              </a:xfrm>
              <a:prstGeom prst="rect">
                <a:avLst/>
              </a:prstGeom>
              <a:noFill/>
            </p:spPr>
            <p:txBody>
              <a:bodyPr wrap="square" rtlCol="0">
                <a:spAutoFit/>
              </a:bodyPr>
              <a:lstStyle/>
              <a:p>
                <a:r>
                  <a:rPr lang="en-US" sz="1200">
                    <a:solidFill>
                      <a:srgbClr val="C00000"/>
                    </a:solidFill>
                    <a:latin typeface="Calibri"/>
                    <a:cs typeface="Calibri"/>
                  </a:rPr>
                  <a:t>0.5 </a:t>
                </a:r>
              </a:p>
            </p:txBody>
          </p:sp>
          <p:sp>
            <p:nvSpPr>
              <p:cNvPr id="36" name="TextBox 35">
                <a:extLst>
                  <a:ext uri="{FF2B5EF4-FFF2-40B4-BE49-F238E27FC236}">
                    <a16:creationId xmlns:a16="http://schemas.microsoft.com/office/drawing/2014/main" id="{FF66E5B7-B6CD-9809-5372-FA77776A732A}"/>
                  </a:ext>
                </a:extLst>
              </p:cNvPr>
              <p:cNvSpPr txBox="1"/>
              <p:nvPr/>
            </p:nvSpPr>
            <p:spPr>
              <a:xfrm>
                <a:off x="5858047" y="4836778"/>
                <a:ext cx="609600" cy="435638"/>
              </a:xfrm>
              <a:prstGeom prst="rect">
                <a:avLst/>
              </a:prstGeom>
              <a:noFill/>
            </p:spPr>
            <p:txBody>
              <a:bodyPr wrap="square" rtlCol="0">
                <a:spAutoFit/>
              </a:bodyPr>
              <a:lstStyle/>
              <a:p>
                <a:r>
                  <a:rPr lang="en-US" sz="1200">
                    <a:solidFill>
                      <a:srgbClr val="C00000"/>
                    </a:solidFill>
                    <a:latin typeface="Calibri"/>
                    <a:cs typeface="Calibri"/>
                  </a:rPr>
                  <a:t>0.5 </a:t>
                </a:r>
              </a:p>
            </p:txBody>
          </p:sp>
          <p:sp>
            <p:nvSpPr>
              <p:cNvPr id="37" name="TextBox 36">
                <a:extLst>
                  <a:ext uri="{FF2B5EF4-FFF2-40B4-BE49-F238E27FC236}">
                    <a16:creationId xmlns:a16="http://schemas.microsoft.com/office/drawing/2014/main" id="{8E63E398-269C-B77C-394D-96DD0DF15025}"/>
                  </a:ext>
                </a:extLst>
              </p:cNvPr>
              <p:cNvSpPr txBox="1"/>
              <p:nvPr/>
            </p:nvSpPr>
            <p:spPr>
              <a:xfrm>
                <a:off x="1210142" y="5577588"/>
                <a:ext cx="609600" cy="435638"/>
              </a:xfrm>
              <a:prstGeom prst="rect">
                <a:avLst/>
              </a:prstGeom>
              <a:noFill/>
            </p:spPr>
            <p:txBody>
              <a:bodyPr wrap="square" rtlCol="0">
                <a:spAutoFit/>
              </a:bodyPr>
              <a:lstStyle/>
              <a:p>
                <a:r>
                  <a:rPr lang="en-US" sz="1200">
                    <a:solidFill>
                      <a:schemeClr val="accent2"/>
                    </a:solidFill>
                    <a:latin typeface="Calibri"/>
                    <a:cs typeface="Calibri"/>
                  </a:rPr>
                  <a:t>1.0 </a:t>
                </a:r>
              </a:p>
            </p:txBody>
          </p:sp>
          <p:sp>
            <p:nvSpPr>
              <p:cNvPr id="38" name="TextBox 37">
                <a:extLst>
                  <a:ext uri="{FF2B5EF4-FFF2-40B4-BE49-F238E27FC236}">
                    <a16:creationId xmlns:a16="http://schemas.microsoft.com/office/drawing/2014/main" id="{6D7562D2-011B-E54D-6D3B-D81F8318601D}"/>
                  </a:ext>
                </a:extLst>
              </p:cNvPr>
              <p:cNvSpPr txBox="1"/>
              <p:nvPr/>
            </p:nvSpPr>
            <p:spPr>
              <a:xfrm>
                <a:off x="10210800" y="2579132"/>
                <a:ext cx="609600" cy="435638"/>
              </a:xfrm>
              <a:prstGeom prst="rect">
                <a:avLst/>
              </a:prstGeom>
              <a:noFill/>
            </p:spPr>
            <p:txBody>
              <a:bodyPr wrap="square" rtlCol="0">
                <a:spAutoFit/>
              </a:bodyPr>
              <a:lstStyle/>
              <a:p>
                <a:r>
                  <a:rPr lang="en-US" sz="1200">
                    <a:solidFill>
                      <a:srgbClr val="C00000"/>
                    </a:solidFill>
                    <a:latin typeface="Calibri"/>
                    <a:cs typeface="Calibri"/>
                  </a:rPr>
                  <a:t>1.0 </a:t>
                </a:r>
              </a:p>
            </p:txBody>
          </p:sp>
          <p:sp>
            <p:nvSpPr>
              <p:cNvPr id="40" name="TextBox 39">
                <a:extLst>
                  <a:ext uri="{FF2B5EF4-FFF2-40B4-BE49-F238E27FC236}">
                    <a16:creationId xmlns:a16="http://schemas.microsoft.com/office/drawing/2014/main" id="{A14F7B8F-7682-70CA-FA43-5B2048FD1B07}"/>
                  </a:ext>
                </a:extLst>
              </p:cNvPr>
              <p:cNvSpPr txBox="1"/>
              <p:nvPr/>
            </p:nvSpPr>
            <p:spPr>
              <a:xfrm>
                <a:off x="1992571" y="5724062"/>
                <a:ext cx="677234" cy="435638"/>
              </a:xfrm>
              <a:prstGeom prst="rect">
                <a:avLst/>
              </a:prstGeom>
              <a:solidFill>
                <a:schemeClr val="accent3"/>
              </a:solidFill>
              <a:ln>
                <a:solidFill>
                  <a:schemeClr val="tx1"/>
                </a:solidFill>
              </a:ln>
            </p:spPr>
            <p:txBody>
              <a:bodyPr wrap="square" rtlCol="0">
                <a:spAutoFit/>
              </a:bodyPr>
              <a:lstStyle/>
              <a:p>
                <a:r>
                  <a:rPr lang="en-US" sz="1200" dirty="0">
                    <a:solidFill>
                      <a:schemeClr val="bg1"/>
                    </a:solidFill>
                    <a:latin typeface="Calibri"/>
                    <a:cs typeface="Calibri"/>
                  </a:rPr>
                  <a:t>+1 </a:t>
                </a:r>
              </a:p>
            </p:txBody>
          </p:sp>
          <p:sp>
            <p:nvSpPr>
              <p:cNvPr id="42" name="TextBox 41">
                <a:extLst>
                  <a:ext uri="{FF2B5EF4-FFF2-40B4-BE49-F238E27FC236}">
                    <a16:creationId xmlns:a16="http://schemas.microsoft.com/office/drawing/2014/main" id="{18235B9A-29C3-C912-3349-37CA928F91C3}"/>
                  </a:ext>
                </a:extLst>
              </p:cNvPr>
              <p:cNvSpPr txBox="1"/>
              <p:nvPr/>
            </p:nvSpPr>
            <p:spPr>
              <a:xfrm>
                <a:off x="3388205" y="3222932"/>
                <a:ext cx="668208" cy="435638"/>
              </a:xfrm>
              <a:prstGeom prst="rect">
                <a:avLst/>
              </a:prstGeom>
              <a:solidFill>
                <a:schemeClr val="accent3"/>
              </a:solidFill>
              <a:ln>
                <a:solidFill>
                  <a:schemeClr val="tx1"/>
                </a:solidFill>
              </a:ln>
            </p:spPr>
            <p:txBody>
              <a:bodyPr wrap="square" rtlCol="0">
                <a:spAutoFit/>
              </a:bodyPr>
              <a:lstStyle/>
              <a:p>
                <a:r>
                  <a:rPr lang="en-US" sz="1200" dirty="0">
                    <a:solidFill>
                      <a:schemeClr val="bg1"/>
                    </a:solidFill>
                    <a:latin typeface="Calibri"/>
                    <a:cs typeface="Calibri"/>
                  </a:rPr>
                  <a:t>+1 </a:t>
                </a:r>
              </a:p>
            </p:txBody>
          </p:sp>
          <p:sp>
            <p:nvSpPr>
              <p:cNvPr id="44" name="TextBox 43">
                <a:extLst>
                  <a:ext uri="{FF2B5EF4-FFF2-40B4-BE49-F238E27FC236}">
                    <a16:creationId xmlns:a16="http://schemas.microsoft.com/office/drawing/2014/main" id="{0663EB38-CD75-5D9E-43E3-A0064201B0B5}"/>
                  </a:ext>
                </a:extLst>
              </p:cNvPr>
              <p:cNvSpPr txBox="1"/>
              <p:nvPr/>
            </p:nvSpPr>
            <p:spPr>
              <a:xfrm>
                <a:off x="5856512" y="2285999"/>
                <a:ext cx="710961" cy="435638"/>
              </a:xfrm>
              <a:prstGeom prst="rect">
                <a:avLst/>
              </a:prstGeom>
              <a:solidFill>
                <a:schemeClr val="accent3"/>
              </a:solidFill>
            </p:spPr>
            <p:txBody>
              <a:bodyPr wrap="square" rtlCol="0">
                <a:spAutoFit/>
              </a:bodyPr>
              <a:lstStyle/>
              <a:p>
                <a:r>
                  <a:rPr lang="en-US" sz="1200" dirty="0">
                    <a:solidFill>
                      <a:schemeClr val="bg1"/>
                    </a:solidFill>
                    <a:latin typeface="Calibri"/>
                    <a:cs typeface="Calibri"/>
                  </a:rPr>
                  <a:t>+1 </a:t>
                </a:r>
              </a:p>
            </p:txBody>
          </p:sp>
          <p:sp>
            <p:nvSpPr>
              <p:cNvPr id="45" name="TextBox 44">
                <a:extLst>
                  <a:ext uri="{FF2B5EF4-FFF2-40B4-BE49-F238E27FC236}">
                    <a16:creationId xmlns:a16="http://schemas.microsoft.com/office/drawing/2014/main" id="{FF7D2832-2736-37FC-11ED-BF31B03E514A}"/>
                  </a:ext>
                </a:extLst>
              </p:cNvPr>
              <p:cNvSpPr txBox="1"/>
              <p:nvPr/>
            </p:nvSpPr>
            <p:spPr>
              <a:xfrm>
                <a:off x="4638847" y="5926914"/>
                <a:ext cx="577995" cy="435638"/>
              </a:xfrm>
              <a:prstGeom prst="rect">
                <a:avLst/>
              </a:prstGeom>
              <a:solidFill>
                <a:schemeClr val="accent3"/>
              </a:solidFill>
              <a:ln>
                <a:solidFill>
                  <a:schemeClr val="tx1"/>
                </a:solidFill>
              </a:ln>
            </p:spPr>
            <p:txBody>
              <a:bodyPr wrap="square" rtlCol="0">
                <a:spAutoFit/>
              </a:bodyPr>
              <a:lstStyle/>
              <a:p>
                <a:r>
                  <a:rPr lang="en-US" sz="1200" dirty="0">
                    <a:solidFill>
                      <a:schemeClr val="bg1"/>
                    </a:solidFill>
                    <a:latin typeface="Calibri"/>
                    <a:cs typeface="Calibri"/>
                  </a:rPr>
                  <a:t>+2 </a:t>
                </a:r>
              </a:p>
            </p:txBody>
          </p:sp>
          <p:sp>
            <p:nvSpPr>
              <p:cNvPr id="46" name="TextBox 45">
                <a:extLst>
                  <a:ext uri="{FF2B5EF4-FFF2-40B4-BE49-F238E27FC236}">
                    <a16:creationId xmlns:a16="http://schemas.microsoft.com/office/drawing/2014/main" id="{F8EC0705-51CB-F462-44BB-2BF94F1D9BCA}"/>
                  </a:ext>
                </a:extLst>
              </p:cNvPr>
              <p:cNvSpPr txBox="1"/>
              <p:nvPr/>
            </p:nvSpPr>
            <p:spPr>
              <a:xfrm>
                <a:off x="6467646" y="4836261"/>
                <a:ext cx="622851" cy="435638"/>
              </a:xfrm>
              <a:prstGeom prst="rect">
                <a:avLst/>
              </a:prstGeom>
              <a:solidFill>
                <a:schemeClr val="accent3"/>
              </a:solidFill>
              <a:ln>
                <a:solidFill>
                  <a:schemeClr val="tx1"/>
                </a:solidFill>
              </a:ln>
            </p:spPr>
            <p:txBody>
              <a:bodyPr wrap="square" rtlCol="0">
                <a:spAutoFit/>
              </a:bodyPr>
              <a:lstStyle/>
              <a:p>
                <a:r>
                  <a:rPr lang="en-US" sz="1200" dirty="0">
                    <a:solidFill>
                      <a:schemeClr val="bg1"/>
                    </a:solidFill>
                    <a:latin typeface="Calibri"/>
                    <a:cs typeface="Calibri"/>
                  </a:rPr>
                  <a:t>+2 </a:t>
                </a:r>
              </a:p>
            </p:txBody>
          </p:sp>
          <p:sp>
            <p:nvSpPr>
              <p:cNvPr id="47" name="TextBox 46">
                <a:extLst>
                  <a:ext uri="{FF2B5EF4-FFF2-40B4-BE49-F238E27FC236}">
                    <a16:creationId xmlns:a16="http://schemas.microsoft.com/office/drawing/2014/main" id="{BA881B82-0ACC-7F26-B6FE-DD2E6DC021DF}"/>
                  </a:ext>
                </a:extLst>
              </p:cNvPr>
              <p:cNvSpPr txBox="1"/>
              <p:nvPr/>
            </p:nvSpPr>
            <p:spPr>
              <a:xfrm>
                <a:off x="10668000" y="3124200"/>
                <a:ext cx="616273" cy="435638"/>
              </a:xfrm>
              <a:prstGeom prst="rect">
                <a:avLst/>
              </a:prstGeom>
              <a:solidFill>
                <a:schemeClr val="accent3"/>
              </a:solidFill>
              <a:ln>
                <a:solidFill>
                  <a:schemeClr val="tx1"/>
                </a:solidFill>
              </a:ln>
            </p:spPr>
            <p:txBody>
              <a:bodyPr wrap="square" rtlCol="0">
                <a:spAutoFit/>
              </a:bodyPr>
              <a:lstStyle/>
              <a:p>
                <a:r>
                  <a:rPr lang="en-US" sz="1200">
                    <a:solidFill>
                      <a:schemeClr val="bg1"/>
                    </a:solidFill>
                    <a:latin typeface="Calibri"/>
                    <a:cs typeface="Calibri"/>
                  </a:rPr>
                  <a:t>-10</a:t>
                </a:r>
              </a:p>
            </p:txBody>
          </p:sp>
        </p:grpSp>
        <p:pic>
          <p:nvPicPr>
            <p:cNvPr id="7" name="Picture 6">
              <a:extLst>
                <a:ext uri="{FF2B5EF4-FFF2-40B4-BE49-F238E27FC236}">
                  <a16:creationId xmlns:a16="http://schemas.microsoft.com/office/drawing/2014/main" id="{1FE8B60D-2FEC-82D3-55F2-E33EAFE8C734}"/>
                </a:ext>
              </a:extLst>
            </p:cNvPr>
            <p:cNvPicPr>
              <a:picLocks noChangeAspect="1"/>
            </p:cNvPicPr>
            <p:nvPr/>
          </p:nvPicPr>
          <p:blipFill>
            <a:blip r:embed="rId8"/>
            <a:stretch>
              <a:fillRect/>
            </a:stretch>
          </p:blipFill>
          <p:spPr>
            <a:xfrm rot="1659564">
              <a:off x="2696899" y="3733351"/>
              <a:ext cx="1455592" cy="1730293"/>
            </a:xfrm>
            <a:prstGeom prst="rect">
              <a:avLst/>
            </a:prstGeom>
          </p:spPr>
        </p:pic>
        <p:sp>
          <p:nvSpPr>
            <p:cNvPr id="11" name="Oval 10">
              <a:extLst>
                <a:ext uri="{FF2B5EF4-FFF2-40B4-BE49-F238E27FC236}">
                  <a16:creationId xmlns:a16="http://schemas.microsoft.com/office/drawing/2014/main" id="{CC42B1EA-47A8-E4C2-C8E7-E5C3288AC8F8}"/>
                </a:ext>
              </a:extLst>
            </p:cNvPr>
            <p:cNvSpPr/>
            <p:nvPr/>
          </p:nvSpPr>
          <p:spPr>
            <a:xfrm rot="17161065">
              <a:off x="6174907" y="2273077"/>
              <a:ext cx="2101369" cy="2101369"/>
            </a:xfrm>
            <a:prstGeom prst="ellipse">
              <a:avLst/>
            </a:prstGeom>
            <a:blipFill>
              <a:blip r:embed="rId9"/>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nvGrpSpPr>
            <p:cNvPr id="12" name="Group 11">
              <a:extLst>
                <a:ext uri="{FF2B5EF4-FFF2-40B4-BE49-F238E27FC236}">
                  <a16:creationId xmlns:a16="http://schemas.microsoft.com/office/drawing/2014/main" id="{BDA9A3C7-680E-A0E7-E3D9-15F4A3811CB4}"/>
                </a:ext>
              </a:extLst>
            </p:cNvPr>
            <p:cNvGrpSpPr/>
            <p:nvPr/>
          </p:nvGrpSpPr>
          <p:grpSpPr>
            <a:xfrm>
              <a:off x="8190550" y="3221095"/>
              <a:ext cx="3038087" cy="2775369"/>
              <a:chOff x="8134606" y="3277702"/>
              <a:chExt cx="3251050" cy="2969916"/>
            </a:xfrm>
          </p:grpSpPr>
          <p:pic>
            <p:nvPicPr>
              <p:cNvPr id="13" name="Picture 12" descr="A picture containing light&#10;&#10;Description automatically generated">
                <a:extLst>
                  <a:ext uri="{FF2B5EF4-FFF2-40B4-BE49-F238E27FC236}">
                    <a16:creationId xmlns:a16="http://schemas.microsoft.com/office/drawing/2014/main" id="{83C928CD-5B5B-9391-17DA-8A2F676DDDD8}"/>
                  </a:ext>
                </a:extLst>
              </p:cNvPr>
              <p:cNvPicPr>
                <a:picLocks noChangeAspect="1"/>
              </p:cNvPicPr>
              <p:nvPr/>
            </p:nvPicPr>
            <p:blipFill>
              <a:blip r:embed="rId10"/>
              <a:stretch>
                <a:fillRect/>
              </a:stretch>
            </p:blipFill>
            <p:spPr>
              <a:xfrm rot="1293679" flipH="1">
                <a:off x="8134606" y="3277702"/>
                <a:ext cx="2330523" cy="2158147"/>
              </a:xfrm>
              <a:prstGeom prst="rect">
                <a:avLst/>
              </a:prstGeom>
            </p:spPr>
          </p:pic>
          <p:pic>
            <p:nvPicPr>
              <p:cNvPr id="14" name="Picture 13">
                <a:extLst>
                  <a:ext uri="{FF2B5EF4-FFF2-40B4-BE49-F238E27FC236}">
                    <a16:creationId xmlns:a16="http://schemas.microsoft.com/office/drawing/2014/main" id="{837B6567-9356-9853-F929-A14C91BA9C06}"/>
                  </a:ext>
                </a:extLst>
              </p:cNvPr>
              <p:cNvPicPr>
                <a:picLocks noChangeAspect="1"/>
              </p:cNvPicPr>
              <p:nvPr/>
            </p:nvPicPr>
            <p:blipFill>
              <a:blip r:embed="rId11"/>
              <a:stretch>
                <a:fillRect/>
              </a:stretch>
            </p:blipFill>
            <p:spPr>
              <a:xfrm>
                <a:off x="9717126" y="4942393"/>
                <a:ext cx="1487004" cy="1305225"/>
              </a:xfrm>
              <a:prstGeom prst="rect">
                <a:avLst/>
              </a:prstGeom>
            </p:spPr>
          </p:pic>
          <p:pic>
            <p:nvPicPr>
              <p:cNvPr id="15" name="Picture 14">
                <a:extLst>
                  <a:ext uri="{FF2B5EF4-FFF2-40B4-BE49-F238E27FC236}">
                    <a16:creationId xmlns:a16="http://schemas.microsoft.com/office/drawing/2014/main" id="{979A3FA8-A1E1-C682-3136-284FEE86A13D}"/>
                  </a:ext>
                </a:extLst>
              </p:cNvPr>
              <p:cNvPicPr>
                <a:picLocks noChangeAspect="1"/>
              </p:cNvPicPr>
              <p:nvPr/>
            </p:nvPicPr>
            <p:blipFill>
              <a:blip r:embed="rId8"/>
              <a:stretch>
                <a:fillRect/>
              </a:stretch>
            </p:blipFill>
            <p:spPr>
              <a:xfrm rot="7509169">
                <a:off x="8848575" y="4582649"/>
                <a:ext cx="1210627" cy="1439097"/>
              </a:xfrm>
              <a:prstGeom prst="rect">
                <a:avLst/>
              </a:prstGeom>
            </p:spPr>
          </p:pic>
          <p:pic>
            <p:nvPicPr>
              <p:cNvPr id="16" name="Picture 15">
                <a:extLst>
                  <a:ext uri="{FF2B5EF4-FFF2-40B4-BE49-F238E27FC236}">
                    <a16:creationId xmlns:a16="http://schemas.microsoft.com/office/drawing/2014/main" id="{A113FF90-124D-AB55-E440-34C1E92604D7}"/>
                  </a:ext>
                </a:extLst>
              </p:cNvPr>
              <p:cNvPicPr>
                <a:picLocks noChangeAspect="1"/>
              </p:cNvPicPr>
              <p:nvPr/>
            </p:nvPicPr>
            <p:blipFill>
              <a:blip r:embed="rId11"/>
              <a:stretch>
                <a:fillRect/>
              </a:stretch>
            </p:blipFill>
            <p:spPr>
              <a:xfrm>
                <a:off x="9898652" y="4745022"/>
                <a:ext cx="1487004" cy="1305225"/>
              </a:xfrm>
              <a:prstGeom prst="rect">
                <a:avLst/>
              </a:prstGeom>
            </p:spPr>
          </p:pic>
        </p:grpSp>
      </p:grpSp>
      <p:pic>
        <p:nvPicPr>
          <p:cNvPr id="48" name="Picture 47">
            <a:extLst>
              <a:ext uri="{FF2B5EF4-FFF2-40B4-BE49-F238E27FC236}">
                <a16:creationId xmlns:a16="http://schemas.microsoft.com/office/drawing/2014/main" id="{B8CECE43-B8E2-301C-861E-D5A529B98378}"/>
              </a:ext>
            </a:extLst>
          </p:cNvPr>
          <p:cNvPicPr>
            <a:picLocks noChangeAspect="1"/>
          </p:cNvPicPr>
          <p:nvPr/>
        </p:nvPicPr>
        <p:blipFill>
          <a:blip r:embed="rId8"/>
          <a:stretch>
            <a:fillRect/>
          </a:stretch>
        </p:blipFill>
        <p:spPr>
          <a:xfrm rot="1659564">
            <a:off x="1528806" y="1453209"/>
            <a:ext cx="592444" cy="686440"/>
          </a:xfrm>
          <a:prstGeom prst="rect">
            <a:avLst/>
          </a:prstGeom>
        </p:spPr>
      </p:pic>
      <p:sp>
        <p:nvSpPr>
          <p:cNvPr id="49" name="Oval 48">
            <a:extLst>
              <a:ext uri="{FF2B5EF4-FFF2-40B4-BE49-F238E27FC236}">
                <a16:creationId xmlns:a16="http://schemas.microsoft.com/office/drawing/2014/main" id="{17DBAB27-DD2E-94BE-FECE-CD08BF0CE8F5}"/>
              </a:ext>
            </a:extLst>
          </p:cNvPr>
          <p:cNvSpPr/>
          <p:nvPr/>
        </p:nvSpPr>
        <p:spPr>
          <a:xfrm rot="17161065">
            <a:off x="2637084" y="1453894"/>
            <a:ext cx="671618" cy="689043"/>
          </a:xfrm>
          <a:prstGeom prst="ellipse">
            <a:avLst/>
          </a:prstGeom>
          <a:blipFill>
            <a:blip r:embed="rId9"/>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0" name="Picture 49">
            <a:extLst>
              <a:ext uri="{FF2B5EF4-FFF2-40B4-BE49-F238E27FC236}">
                <a16:creationId xmlns:a16="http://schemas.microsoft.com/office/drawing/2014/main" id="{E98C1C94-CB16-E4BD-7A2A-994066D588A3}"/>
              </a:ext>
            </a:extLst>
          </p:cNvPr>
          <p:cNvPicPr>
            <a:picLocks noChangeAspect="1"/>
          </p:cNvPicPr>
          <p:nvPr/>
        </p:nvPicPr>
        <p:blipFill>
          <a:blip r:embed="rId12"/>
          <a:stretch>
            <a:fillRect/>
          </a:stretch>
        </p:blipFill>
        <p:spPr>
          <a:xfrm>
            <a:off x="3715373" y="1354920"/>
            <a:ext cx="843401" cy="783916"/>
          </a:xfrm>
          <a:prstGeom prst="rect">
            <a:avLst/>
          </a:prstGeom>
        </p:spPr>
      </p:pic>
      <p:pic>
        <p:nvPicPr>
          <p:cNvPr id="9" name="Content Placeholder 38" descr="TP_tmp.png">
            <a:extLst>
              <a:ext uri="{FF2B5EF4-FFF2-40B4-BE49-F238E27FC236}">
                <a16:creationId xmlns:a16="http://schemas.microsoft.com/office/drawing/2014/main" id="{D2B2A08D-F9F4-8007-3AE1-80826042A706}"/>
              </a:ext>
            </a:extLst>
          </p:cNvPr>
          <p:cNvPicPr>
            <a:picLocks noGrp="1" noChangeAspect="1"/>
          </p:cNvPicPr>
          <p:nvPr>
            <p:ph idx="1"/>
            <p:custDataLst>
              <p:tags r:id="rId2"/>
            </p:custDataLst>
          </p:nvPr>
        </p:nvPicPr>
        <p:blipFill>
          <a:blip r:embed="rId13" cstate="print"/>
          <a:stretch>
            <a:fillRect/>
          </a:stretch>
        </p:blipFill>
        <p:spPr bwMode="auto">
          <a:xfrm>
            <a:off x="306725" y="5231592"/>
            <a:ext cx="254808" cy="254808"/>
          </a:xfrm>
          <a:noFill/>
          <a:ln>
            <a:noFill/>
          </a:ln>
          <a:effectLst/>
        </p:spPr>
      </p:pic>
      <p:sp>
        <p:nvSpPr>
          <p:cNvPr id="51" name="Rounded Rectangle 50">
            <a:extLst>
              <a:ext uri="{FF2B5EF4-FFF2-40B4-BE49-F238E27FC236}">
                <a16:creationId xmlns:a16="http://schemas.microsoft.com/office/drawing/2014/main" id="{52926B22-D3B8-0E7F-C580-958F30606653}"/>
              </a:ext>
            </a:extLst>
          </p:cNvPr>
          <p:cNvSpPr/>
          <p:nvPr/>
        </p:nvSpPr>
        <p:spPr>
          <a:xfrm>
            <a:off x="697728" y="2164962"/>
            <a:ext cx="4427625" cy="1014664"/>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pic>
        <p:nvPicPr>
          <p:cNvPr id="52" name="Picture 51" descr="TP_tmp.png">
            <a:extLst>
              <a:ext uri="{FF2B5EF4-FFF2-40B4-BE49-F238E27FC236}">
                <a16:creationId xmlns:a16="http://schemas.microsoft.com/office/drawing/2014/main" id="{50D28018-E95C-F6E3-D82F-813A9266ADDA}"/>
              </a:ext>
            </a:extLst>
          </p:cNvPr>
          <p:cNvPicPr>
            <a:picLocks noChangeAspect="1"/>
          </p:cNvPicPr>
          <p:nvPr>
            <p:custDataLst>
              <p:tags r:id="rId3"/>
            </p:custDataLst>
          </p:nvPr>
        </p:nvPicPr>
        <p:blipFill>
          <a:blip r:embed="rId14" cstate="print"/>
          <a:stretch>
            <a:fillRect/>
          </a:stretch>
        </p:blipFill>
        <p:spPr bwMode="auto">
          <a:xfrm>
            <a:off x="319465" y="3875895"/>
            <a:ext cx="229327" cy="255317"/>
          </a:xfrm>
          <a:prstGeom prst="rect">
            <a:avLst/>
          </a:prstGeom>
          <a:noFill/>
          <a:ln/>
          <a:effectLst/>
        </p:spPr>
      </p:pic>
      <p:pic>
        <p:nvPicPr>
          <p:cNvPr id="53" name="Picture 52" descr="TP_tmp.png">
            <a:extLst>
              <a:ext uri="{FF2B5EF4-FFF2-40B4-BE49-F238E27FC236}">
                <a16:creationId xmlns:a16="http://schemas.microsoft.com/office/drawing/2014/main" id="{CEB3C0E0-3322-B10F-119C-7461DE93BD21}"/>
              </a:ext>
            </a:extLst>
          </p:cNvPr>
          <p:cNvPicPr>
            <a:picLocks noChangeAspect="1"/>
          </p:cNvPicPr>
          <p:nvPr>
            <p:custDataLst>
              <p:tags r:id="rId4"/>
            </p:custDataLst>
          </p:nvPr>
        </p:nvPicPr>
        <p:blipFill>
          <a:blip r:embed="rId15" cstate="print"/>
          <a:stretch>
            <a:fillRect/>
          </a:stretch>
        </p:blipFill>
        <p:spPr bwMode="auto">
          <a:xfrm>
            <a:off x="293730" y="2504295"/>
            <a:ext cx="255317" cy="255317"/>
          </a:xfrm>
          <a:prstGeom prst="rect">
            <a:avLst/>
          </a:prstGeom>
          <a:noFill/>
          <a:ln/>
          <a:effectLst/>
        </p:spPr>
      </p:pic>
      <p:sp>
        <p:nvSpPr>
          <p:cNvPr id="54" name="Rounded Rectangle 53">
            <a:extLst>
              <a:ext uri="{FF2B5EF4-FFF2-40B4-BE49-F238E27FC236}">
                <a16:creationId xmlns:a16="http://schemas.microsoft.com/office/drawing/2014/main" id="{C67D7927-03F3-2C55-2BF2-607415E7C083}"/>
              </a:ext>
            </a:extLst>
          </p:cNvPr>
          <p:cNvSpPr/>
          <p:nvPr/>
        </p:nvSpPr>
        <p:spPr>
          <a:xfrm>
            <a:off x="647809" y="3488078"/>
            <a:ext cx="4427625" cy="1014664"/>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55" name="Rounded Rectangle 54">
            <a:extLst>
              <a:ext uri="{FF2B5EF4-FFF2-40B4-BE49-F238E27FC236}">
                <a16:creationId xmlns:a16="http://schemas.microsoft.com/office/drawing/2014/main" id="{30EE401A-4447-F80E-F214-2BFC0E4A199E}"/>
              </a:ext>
            </a:extLst>
          </p:cNvPr>
          <p:cNvSpPr/>
          <p:nvPr/>
        </p:nvSpPr>
        <p:spPr>
          <a:xfrm>
            <a:off x="647808" y="4826668"/>
            <a:ext cx="4427625" cy="1014664"/>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Tree>
    <p:extLst>
      <p:ext uri="{BB962C8B-B14F-4D97-AF65-F5344CB8AC3E}">
        <p14:creationId xmlns:p14="http://schemas.microsoft.com/office/powerpoint/2010/main" val="81547468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atin typeface="Calibri"/>
                <a:cs typeface="Calibri"/>
              </a:rPr>
              <a:t>Example: Value Iteration</a:t>
            </a:r>
          </a:p>
        </p:txBody>
      </p:sp>
      <p:pic>
        <p:nvPicPr>
          <p:cNvPr id="39" name="Content Placeholder 38" descr="TP_tmp.png"/>
          <p:cNvPicPr>
            <a:picLocks noGrp="1" noChangeAspect="1"/>
          </p:cNvPicPr>
          <p:nvPr>
            <p:ph idx="1"/>
            <p:custDataLst>
              <p:tags r:id="rId1"/>
            </p:custDataLst>
          </p:nvPr>
        </p:nvPicPr>
        <p:blipFill>
          <a:blip r:embed="rId7" cstate="print"/>
          <a:stretch>
            <a:fillRect/>
          </a:stretch>
        </p:blipFill>
        <p:spPr bwMode="auto">
          <a:xfrm>
            <a:off x="306725" y="5231592"/>
            <a:ext cx="254808" cy="254808"/>
          </a:xfrm>
          <a:noFill/>
          <a:ln>
            <a:noFill/>
          </a:ln>
          <a:effectLst/>
        </p:spPr>
      </p:pic>
      <p:sp>
        <p:nvSpPr>
          <p:cNvPr id="24" name="Rounded Rectangle 23"/>
          <p:cNvSpPr/>
          <p:nvPr/>
        </p:nvSpPr>
        <p:spPr>
          <a:xfrm>
            <a:off x="697728" y="2164962"/>
            <a:ext cx="4427625" cy="1014664"/>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pic>
        <p:nvPicPr>
          <p:cNvPr id="41" name="Picture 40" descr="TP_tmp.png"/>
          <p:cNvPicPr>
            <a:picLocks noChangeAspect="1"/>
          </p:cNvPicPr>
          <p:nvPr>
            <p:custDataLst>
              <p:tags r:id="rId2"/>
            </p:custDataLst>
          </p:nvPr>
        </p:nvPicPr>
        <p:blipFill>
          <a:blip r:embed="rId8" cstate="print"/>
          <a:stretch>
            <a:fillRect/>
          </a:stretch>
        </p:blipFill>
        <p:spPr bwMode="auto">
          <a:xfrm>
            <a:off x="319465" y="3875895"/>
            <a:ext cx="229327" cy="255317"/>
          </a:xfrm>
          <a:prstGeom prst="rect">
            <a:avLst/>
          </a:prstGeom>
          <a:noFill/>
          <a:ln/>
          <a:effectLst/>
        </p:spPr>
      </p:pic>
      <p:pic>
        <p:nvPicPr>
          <p:cNvPr id="43" name="Picture 42" descr="TP_tmp.png"/>
          <p:cNvPicPr>
            <a:picLocks noChangeAspect="1"/>
          </p:cNvPicPr>
          <p:nvPr>
            <p:custDataLst>
              <p:tags r:id="rId3"/>
            </p:custDataLst>
          </p:nvPr>
        </p:nvPicPr>
        <p:blipFill>
          <a:blip r:embed="rId9" cstate="print"/>
          <a:stretch>
            <a:fillRect/>
          </a:stretch>
        </p:blipFill>
        <p:spPr bwMode="auto">
          <a:xfrm>
            <a:off x="293730" y="2504295"/>
            <a:ext cx="255317" cy="255317"/>
          </a:xfrm>
          <a:prstGeom prst="rect">
            <a:avLst/>
          </a:prstGeom>
          <a:noFill/>
          <a:ln/>
          <a:effectLst/>
        </p:spPr>
      </p:pic>
      <p:sp>
        <p:nvSpPr>
          <p:cNvPr id="79" name="TextBox 78"/>
          <p:cNvSpPr txBox="1"/>
          <p:nvPr/>
        </p:nvSpPr>
        <p:spPr>
          <a:xfrm>
            <a:off x="7162800" y="4572000"/>
            <a:ext cx="3429000" cy="369332"/>
          </a:xfrm>
          <a:prstGeom prst="rect">
            <a:avLst/>
          </a:prstGeom>
          <a:noFill/>
        </p:spPr>
        <p:txBody>
          <a:bodyPr wrap="square" rtlCol="0">
            <a:spAutoFit/>
          </a:bodyPr>
          <a:lstStyle/>
          <a:p>
            <a:pPr algn="ctr"/>
            <a:r>
              <a:rPr lang="en-US" i="1" dirty="0">
                <a:latin typeface="Calibri"/>
                <a:cs typeface="Calibri"/>
              </a:rPr>
              <a:t>Assume no discount!</a:t>
            </a:r>
          </a:p>
        </p:txBody>
      </p:sp>
      <p:pic>
        <p:nvPicPr>
          <p:cNvPr id="18" name="Picture 17" descr="txp_fig"/>
          <p:cNvPicPr>
            <a:picLocks noChangeAspect="1"/>
          </p:cNvPicPr>
          <p:nvPr>
            <p:custDataLst>
              <p:tags r:id="rId4"/>
            </p:custDataLst>
          </p:nvPr>
        </p:nvPicPr>
        <p:blipFill>
          <a:blip r:embed="rId10" cstate="print"/>
          <a:stretch>
            <a:fillRect/>
          </a:stretch>
        </p:blipFill>
        <p:spPr bwMode="auto">
          <a:xfrm>
            <a:off x="5715000" y="5334000"/>
            <a:ext cx="5971533" cy="567765"/>
          </a:xfrm>
          <a:prstGeom prst="rect">
            <a:avLst/>
          </a:prstGeom>
          <a:noFill/>
          <a:ln/>
          <a:effectLst/>
        </p:spPr>
      </p:pic>
      <p:sp>
        <p:nvSpPr>
          <p:cNvPr id="3" name="TextBox 2">
            <a:extLst>
              <a:ext uri="{FF2B5EF4-FFF2-40B4-BE49-F238E27FC236}">
                <a16:creationId xmlns:a16="http://schemas.microsoft.com/office/drawing/2014/main" id="{90D060AE-262A-CB99-0391-37B0F0F65DFE}"/>
              </a:ext>
            </a:extLst>
          </p:cNvPr>
          <p:cNvSpPr txBox="1"/>
          <p:nvPr/>
        </p:nvSpPr>
        <p:spPr>
          <a:xfrm>
            <a:off x="10791250" y="4061912"/>
            <a:ext cx="117461" cy="234839"/>
          </a:xfrm>
          <a:prstGeom prst="rect">
            <a:avLst/>
          </a:prstGeom>
          <a:noFill/>
        </p:spPr>
        <p:txBody>
          <a:bodyPr wrap="square" rtlCol="0">
            <a:spAutoFit/>
          </a:bodyPr>
          <a:lstStyle/>
          <a:p>
            <a:endParaRPr lang="en-US" dirty="0"/>
          </a:p>
        </p:txBody>
      </p:sp>
      <p:grpSp>
        <p:nvGrpSpPr>
          <p:cNvPr id="4" name="Group 3">
            <a:extLst>
              <a:ext uri="{FF2B5EF4-FFF2-40B4-BE49-F238E27FC236}">
                <a16:creationId xmlns:a16="http://schemas.microsoft.com/office/drawing/2014/main" id="{6113D72D-F0F8-259F-99F1-BD47FC551EFC}"/>
              </a:ext>
            </a:extLst>
          </p:cNvPr>
          <p:cNvGrpSpPr/>
          <p:nvPr/>
        </p:nvGrpSpPr>
        <p:grpSpPr>
          <a:xfrm>
            <a:off x="5167878" y="1743643"/>
            <a:ext cx="6611317" cy="2737669"/>
            <a:chOff x="1210142" y="2130333"/>
            <a:chExt cx="10397658" cy="4305550"/>
          </a:xfrm>
        </p:grpSpPr>
        <p:grpSp>
          <p:nvGrpSpPr>
            <p:cNvPr id="6" name="Group 5">
              <a:extLst>
                <a:ext uri="{FF2B5EF4-FFF2-40B4-BE49-F238E27FC236}">
                  <a16:creationId xmlns:a16="http://schemas.microsoft.com/office/drawing/2014/main" id="{F3D3E151-4415-0199-EBA8-2BEE2F5392AD}"/>
                </a:ext>
              </a:extLst>
            </p:cNvPr>
            <p:cNvGrpSpPr/>
            <p:nvPr/>
          </p:nvGrpSpPr>
          <p:grpSpPr>
            <a:xfrm>
              <a:off x="1210142" y="2130333"/>
              <a:ext cx="10397658" cy="4305550"/>
              <a:chOff x="1210142" y="2130333"/>
              <a:chExt cx="10397658" cy="4305550"/>
            </a:xfrm>
          </p:grpSpPr>
          <p:sp>
            <p:nvSpPr>
              <p:cNvPr id="19" name="TextBox 18">
                <a:extLst>
                  <a:ext uri="{FF2B5EF4-FFF2-40B4-BE49-F238E27FC236}">
                    <a16:creationId xmlns:a16="http://schemas.microsoft.com/office/drawing/2014/main" id="{AB792260-477D-13C1-E573-404949D4EEB6}"/>
                  </a:ext>
                </a:extLst>
              </p:cNvPr>
              <p:cNvSpPr txBox="1"/>
              <p:nvPr/>
            </p:nvSpPr>
            <p:spPr>
              <a:xfrm>
                <a:off x="1981200" y="5411688"/>
                <a:ext cx="2286001" cy="435638"/>
              </a:xfrm>
              <a:prstGeom prst="rect">
                <a:avLst/>
              </a:prstGeom>
              <a:noFill/>
            </p:spPr>
            <p:txBody>
              <a:bodyPr wrap="square" rtlCol="0">
                <a:spAutoFit/>
              </a:bodyPr>
              <a:lstStyle/>
              <a:p>
                <a:pPr algn="ctr"/>
                <a:r>
                  <a:rPr lang="en-US" sz="1200" b="1" dirty="0">
                    <a:latin typeface="Calibri"/>
                    <a:cs typeface="Calibri"/>
                  </a:rPr>
                  <a:t>Cruising</a:t>
                </a:r>
              </a:p>
            </p:txBody>
          </p:sp>
          <p:sp>
            <p:nvSpPr>
              <p:cNvPr id="20" name="TextBox 19">
                <a:extLst>
                  <a:ext uri="{FF2B5EF4-FFF2-40B4-BE49-F238E27FC236}">
                    <a16:creationId xmlns:a16="http://schemas.microsoft.com/office/drawing/2014/main" id="{629B7976-45A7-C353-C09E-91FFE4CAC1C8}"/>
                  </a:ext>
                </a:extLst>
              </p:cNvPr>
              <p:cNvSpPr txBox="1"/>
              <p:nvPr/>
            </p:nvSpPr>
            <p:spPr>
              <a:xfrm>
                <a:off x="5947497" y="4263079"/>
                <a:ext cx="2286001" cy="435638"/>
              </a:xfrm>
              <a:prstGeom prst="rect">
                <a:avLst/>
              </a:prstGeom>
              <a:noFill/>
            </p:spPr>
            <p:txBody>
              <a:bodyPr wrap="square" rtlCol="0">
                <a:spAutoFit/>
              </a:bodyPr>
              <a:lstStyle/>
              <a:p>
                <a:pPr algn="ctr"/>
                <a:r>
                  <a:rPr lang="en-US" sz="1200" b="1" dirty="0">
                    <a:latin typeface="Calibri"/>
                    <a:cs typeface="Calibri"/>
                  </a:rPr>
                  <a:t>Hyperspace</a:t>
                </a:r>
              </a:p>
            </p:txBody>
          </p:sp>
          <p:sp>
            <p:nvSpPr>
              <p:cNvPr id="21" name="TextBox 20">
                <a:extLst>
                  <a:ext uri="{FF2B5EF4-FFF2-40B4-BE49-F238E27FC236}">
                    <a16:creationId xmlns:a16="http://schemas.microsoft.com/office/drawing/2014/main" id="{BB83AAD9-BBFC-F301-F3BB-2837AA2E11F5}"/>
                  </a:ext>
                </a:extLst>
              </p:cNvPr>
              <p:cNvSpPr txBox="1"/>
              <p:nvPr/>
            </p:nvSpPr>
            <p:spPr>
              <a:xfrm>
                <a:off x="9321799" y="6000245"/>
                <a:ext cx="2286001" cy="435638"/>
              </a:xfrm>
              <a:prstGeom prst="rect">
                <a:avLst/>
              </a:prstGeom>
              <a:noFill/>
            </p:spPr>
            <p:txBody>
              <a:bodyPr wrap="square" rtlCol="0">
                <a:spAutoFit/>
              </a:bodyPr>
              <a:lstStyle/>
              <a:p>
                <a:pPr algn="ctr"/>
                <a:r>
                  <a:rPr lang="en-US" sz="1200" b="1" dirty="0">
                    <a:latin typeface="Calibri"/>
                    <a:cs typeface="Calibri"/>
                  </a:rPr>
                  <a:t>Crashed</a:t>
                </a:r>
              </a:p>
            </p:txBody>
          </p:sp>
          <p:cxnSp>
            <p:nvCxnSpPr>
              <p:cNvPr id="22" name="Curved Connector 21">
                <a:extLst>
                  <a:ext uri="{FF2B5EF4-FFF2-40B4-BE49-F238E27FC236}">
                    <a16:creationId xmlns:a16="http://schemas.microsoft.com/office/drawing/2014/main" id="{B1826B1A-BBB5-F105-F34B-8949A1957438}"/>
                  </a:ext>
                </a:extLst>
              </p:cNvPr>
              <p:cNvCxnSpPr>
                <a:cxnSpLocks/>
              </p:cNvCxnSpPr>
              <p:nvPr/>
            </p:nvCxnSpPr>
            <p:spPr>
              <a:xfrm flipH="1">
                <a:off x="3191047" y="4798678"/>
                <a:ext cx="1219200" cy="990720"/>
              </a:xfrm>
              <a:prstGeom prst="curvedConnector4">
                <a:avLst>
                  <a:gd name="adj1" fmla="val -18750"/>
                  <a:gd name="adj2" fmla="val 153572"/>
                </a:avLst>
              </a:prstGeom>
              <a:ln w="76200">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3" name="Curved Connector 12">
                <a:extLst>
                  <a:ext uri="{FF2B5EF4-FFF2-40B4-BE49-F238E27FC236}">
                    <a16:creationId xmlns:a16="http://schemas.microsoft.com/office/drawing/2014/main" id="{B5DC856E-B897-9D21-C083-1F367F7ADD41}"/>
                  </a:ext>
                </a:extLst>
              </p:cNvPr>
              <p:cNvCxnSpPr>
                <a:cxnSpLocks/>
              </p:cNvCxnSpPr>
              <p:nvPr/>
            </p:nvCxnSpPr>
            <p:spPr>
              <a:xfrm flipV="1">
                <a:off x="4423498" y="4597873"/>
                <a:ext cx="2667000" cy="190500"/>
              </a:xfrm>
              <a:prstGeom prst="curvedConnector2">
                <a:avLst/>
              </a:prstGeom>
              <a:ln w="76200">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1DBCF00F-7077-A0F1-359A-3DE1D948FACE}"/>
                  </a:ext>
                </a:extLst>
              </p:cNvPr>
              <p:cNvSpPr txBox="1"/>
              <p:nvPr/>
            </p:nvSpPr>
            <p:spPr>
              <a:xfrm>
                <a:off x="4579883" y="4826507"/>
                <a:ext cx="1285640" cy="435638"/>
              </a:xfrm>
              <a:prstGeom prst="rect">
                <a:avLst/>
              </a:prstGeom>
              <a:noFill/>
            </p:spPr>
            <p:txBody>
              <a:bodyPr wrap="square" rtlCol="0">
                <a:spAutoFit/>
              </a:bodyPr>
              <a:lstStyle/>
              <a:p>
                <a:r>
                  <a:rPr lang="en-US" sz="1200" i="1" dirty="0">
                    <a:solidFill>
                      <a:srgbClr val="C00000"/>
                    </a:solidFill>
                    <a:latin typeface="Calibri"/>
                    <a:cs typeface="Calibri"/>
                  </a:rPr>
                  <a:t>Punch It</a:t>
                </a:r>
              </a:p>
            </p:txBody>
          </p:sp>
          <p:cxnSp>
            <p:nvCxnSpPr>
              <p:cNvPr id="26" name="Curved Connector 12">
                <a:extLst>
                  <a:ext uri="{FF2B5EF4-FFF2-40B4-BE49-F238E27FC236}">
                    <a16:creationId xmlns:a16="http://schemas.microsoft.com/office/drawing/2014/main" id="{A7D8C490-2CC7-C35A-4CF8-BC8952F60489}"/>
                  </a:ext>
                </a:extLst>
              </p:cNvPr>
              <p:cNvCxnSpPr>
                <a:cxnSpLocks/>
              </p:cNvCxnSpPr>
              <p:nvPr/>
            </p:nvCxnSpPr>
            <p:spPr>
              <a:xfrm rot="16200000" flipH="1">
                <a:off x="8096250" y="1912382"/>
                <a:ext cx="1447800" cy="3086100"/>
              </a:xfrm>
              <a:prstGeom prst="curvedConnector4">
                <a:avLst>
                  <a:gd name="adj1" fmla="val -15789"/>
                  <a:gd name="adj2" fmla="val 105099"/>
                </a:avLst>
              </a:prstGeom>
              <a:ln w="76200">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C036F3E3-2A7D-90CA-70E8-8F3BD6613C7C}"/>
                  </a:ext>
                </a:extLst>
              </p:cNvPr>
              <p:cNvSpPr txBox="1"/>
              <p:nvPr/>
            </p:nvSpPr>
            <p:spPr>
              <a:xfrm>
                <a:off x="8696429" y="2130333"/>
                <a:ext cx="1509164" cy="726064"/>
              </a:xfrm>
              <a:prstGeom prst="rect">
                <a:avLst/>
              </a:prstGeom>
              <a:noFill/>
            </p:spPr>
            <p:txBody>
              <a:bodyPr wrap="square" rtlCol="0">
                <a:spAutoFit/>
              </a:bodyPr>
              <a:lstStyle/>
              <a:p>
                <a:r>
                  <a:rPr lang="en-US" sz="1200" i="1" dirty="0">
                    <a:solidFill>
                      <a:srgbClr val="C00000"/>
                    </a:solidFill>
                    <a:latin typeface="Calibri"/>
                    <a:cs typeface="Calibri"/>
                  </a:rPr>
                  <a:t>Punch It</a:t>
                </a:r>
              </a:p>
              <a:p>
                <a:endParaRPr lang="en-US" sz="1200" i="1" dirty="0">
                  <a:solidFill>
                    <a:srgbClr val="C00000"/>
                  </a:solidFill>
                  <a:latin typeface="Calibri"/>
                  <a:cs typeface="Calibri"/>
                </a:endParaRPr>
              </a:p>
            </p:txBody>
          </p:sp>
          <p:cxnSp>
            <p:nvCxnSpPr>
              <p:cNvPr id="28" name="Curved Connector 12">
                <a:extLst>
                  <a:ext uri="{FF2B5EF4-FFF2-40B4-BE49-F238E27FC236}">
                    <a16:creationId xmlns:a16="http://schemas.microsoft.com/office/drawing/2014/main" id="{EAF56165-F59E-15FC-948B-DA97A34A8116}"/>
                  </a:ext>
                </a:extLst>
              </p:cNvPr>
              <p:cNvCxnSpPr>
                <a:cxnSpLocks/>
              </p:cNvCxnSpPr>
              <p:nvPr/>
            </p:nvCxnSpPr>
            <p:spPr>
              <a:xfrm rot="10800000" flipH="1" flipV="1">
                <a:off x="2353142" y="4701289"/>
                <a:ext cx="152400" cy="190500"/>
              </a:xfrm>
              <a:prstGeom prst="curvedConnector4">
                <a:avLst>
                  <a:gd name="adj1" fmla="val -635217"/>
                  <a:gd name="adj2" fmla="val 482610"/>
                </a:avLst>
              </a:prstGeom>
              <a:ln w="76200">
                <a:solidFill>
                  <a:schemeClr val="accent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9" name="Curved Connector 12">
                <a:extLst>
                  <a:ext uri="{FF2B5EF4-FFF2-40B4-BE49-F238E27FC236}">
                    <a16:creationId xmlns:a16="http://schemas.microsoft.com/office/drawing/2014/main" id="{83590E4F-1C17-04B9-ABAD-635E7EBD3B8B}"/>
                  </a:ext>
                </a:extLst>
              </p:cNvPr>
              <p:cNvCxnSpPr>
                <a:cxnSpLocks/>
                <a:endCxn id="7" idx="0"/>
              </p:cNvCxnSpPr>
              <p:nvPr/>
            </p:nvCxnSpPr>
            <p:spPr>
              <a:xfrm rot="10800000" flipV="1">
                <a:off x="3826309" y="3541936"/>
                <a:ext cx="1985690" cy="290281"/>
              </a:xfrm>
              <a:prstGeom prst="curvedConnector2">
                <a:avLst/>
              </a:prstGeom>
              <a:ln w="76200">
                <a:solidFill>
                  <a:schemeClr val="accent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D0FB30C0-2553-FB09-B47C-8C297B2EB128}"/>
                  </a:ext>
                </a:extLst>
              </p:cNvPr>
              <p:cNvSpPr txBox="1"/>
              <p:nvPr/>
            </p:nvSpPr>
            <p:spPr>
              <a:xfrm>
                <a:off x="1254124" y="4300409"/>
                <a:ext cx="1172662" cy="435638"/>
              </a:xfrm>
              <a:prstGeom prst="rect">
                <a:avLst/>
              </a:prstGeom>
              <a:noFill/>
            </p:spPr>
            <p:txBody>
              <a:bodyPr wrap="square" rtlCol="0">
                <a:spAutoFit/>
              </a:bodyPr>
              <a:lstStyle/>
              <a:p>
                <a:r>
                  <a:rPr lang="en-US" sz="1200" i="1" dirty="0">
                    <a:solidFill>
                      <a:schemeClr val="accent2"/>
                    </a:solidFill>
                    <a:latin typeface="Calibri"/>
                    <a:cs typeface="Calibri"/>
                  </a:rPr>
                  <a:t>Maintain</a:t>
                </a:r>
              </a:p>
            </p:txBody>
          </p:sp>
          <p:sp>
            <p:nvSpPr>
              <p:cNvPr id="31" name="TextBox 30">
                <a:extLst>
                  <a:ext uri="{FF2B5EF4-FFF2-40B4-BE49-F238E27FC236}">
                    <a16:creationId xmlns:a16="http://schemas.microsoft.com/office/drawing/2014/main" id="{148E9B3A-B967-1ED2-6532-DF9736853EEA}"/>
                  </a:ext>
                </a:extLst>
              </p:cNvPr>
              <p:cNvSpPr txBox="1"/>
              <p:nvPr/>
            </p:nvSpPr>
            <p:spPr>
              <a:xfrm>
                <a:off x="4125678" y="3112532"/>
                <a:ext cx="1197435" cy="435638"/>
              </a:xfrm>
              <a:prstGeom prst="rect">
                <a:avLst/>
              </a:prstGeom>
              <a:noFill/>
            </p:spPr>
            <p:txBody>
              <a:bodyPr wrap="square" rtlCol="0">
                <a:spAutoFit/>
              </a:bodyPr>
              <a:lstStyle/>
              <a:p>
                <a:r>
                  <a:rPr lang="en-US" sz="1200" i="1" dirty="0">
                    <a:solidFill>
                      <a:schemeClr val="accent2"/>
                    </a:solidFill>
                    <a:latin typeface="Calibri"/>
                    <a:cs typeface="Calibri"/>
                  </a:rPr>
                  <a:t>Maintain</a:t>
                </a:r>
              </a:p>
            </p:txBody>
          </p:sp>
          <p:cxnSp>
            <p:nvCxnSpPr>
              <p:cNvPr id="32" name="Curved Connector 12">
                <a:extLst>
                  <a:ext uri="{FF2B5EF4-FFF2-40B4-BE49-F238E27FC236}">
                    <a16:creationId xmlns:a16="http://schemas.microsoft.com/office/drawing/2014/main" id="{2BB5F46F-DEBA-322E-EC0B-9D08381E5053}"/>
                  </a:ext>
                </a:extLst>
              </p:cNvPr>
              <p:cNvCxnSpPr>
                <a:cxnSpLocks/>
              </p:cNvCxnSpPr>
              <p:nvPr/>
            </p:nvCxnSpPr>
            <p:spPr>
              <a:xfrm rot="16200000" flipH="1" flipV="1">
                <a:off x="5861290" y="3377221"/>
                <a:ext cx="152400" cy="190500"/>
              </a:xfrm>
              <a:prstGeom prst="curvedConnector4">
                <a:avLst>
                  <a:gd name="adj1" fmla="val -845607"/>
                  <a:gd name="adj2" fmla="val 482610"/>
                </a:avLst>
              </a:prstGeom>
              <a:ln w="76200">
                <a:solidFill>
                  <a:schemeClr val="accent2"/>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8D6C58E6-5563-3C6B-387A-390220AA9B9E}"/>
                  </a:ext>
                </a:extLst>
              </p:cNvPr>
              <p:cNvSpPr txBox="1"/>
              <p:nvPr/>
            </p:nvSpPr>
            <p:spPr>
              <a:xfrm>
                <a:off x="4611578" y="3790353"/>
                <a:ext cx="609600" cy="435638"/>
              </a:xfrm>
              <a:prstGeom prst="rect">
                <a:avLst/>
              </a:prstGeom>
              <a:noFill/>
            </p:spPr>
            <p:txBody>
              <a:bodyPr wrap="square" rtlCol="0">
                <a:spAutoFit/>
              </a:bodyPr>
              <a:lstStyle/>
              <a:p>
                <a:r>
                  <a:rPr lang="en-US" sz="1200" dirty="0">
                    <a:solidFill>
                      <a:schemeClr val="accent2"/>
                    </a:solidFill>
                    <a:latin typeface="Calibri"/>
                    <a:cs typeface="Calibri"/>
                  </a:rPr>
                  <a:t>0.5 </a:t>
                </a:r>
              </a:p>
            </p:txBody>
          </p:sp>
          <p:sp>
            <p:nvSpPr>
              <p:cNvPr id="34" name="TextBox 33">
                <a:extLst>
                  <a:ext uri="{FF2B5EF4-FFF2-40B4-BE49-F238E27FC236}">
                    <a16:creationId xmlns:a16="http://schemas.microsoft.com/office/drawing/2014/main" id="{E43095EE-039D-8373-F449-F9F4807E79D6}"/>
                  </a:ext>
                </a:extLst>
              </p:cNvPr>
              <p:cNvSpPr txBox="1"/>
              <p:nvPr/>
            </p:nvSpPr>
            <p:spPr>
              <a:xfrm>
                <a:off x="4432914" y="2285999"/>
                <a:ext cx="609600" cy="435638"/>
              </a:xfrm>
              <a:prstGeom prst="rect">
                <a:avLst/>
              </a:prstGeom>
              <a:noFill/>
            </p:spPr>
            <p:txBody>
              <a:bodyPr wrap="square" rtlCol="0">
                <a:spAutoFit/>
              </a:bodyPr>
              <a:lstStyle/>
              <a:p>
                <a:r>
                  <a:rPr lang="en-US" sz="1200" dirty="0">
                    <a:solidFill>
                      <a:schemeClr val="accent2"/>
                    </a:solidFill>
                    <a:latin typeface="Calibri"/>
                    <a:cs typeface="Calibri"/>
                  </a:rPr>
                  <a:t>0.5 </a:t>
                </a:r>
              </a:p>
            </p:txBody>
          </p:sp>
          <p:sp>
            <p:nvSpPr>
              <p:cNvPr id="35" name="TextBox 34">
                <a:extLst>
                  <a:ext uri="{FF2B5EF4-FFF2-40B4-BE49-F238E27FC236}">
                    <a16:creationId xmlns:a16="http://schemas.microsoft.com/office/drawing/2014/main" id="{2AFEAB3D-5B4C-81B2-3091-77B4542A9F5E}"/>
                  </a:ext>
                </a:extLst>
              </p:cNvPr>
              <p:cNvSpPr txBox="1"/>
              <p:nvPr/>
            </p:nvSpPr>
            <p:spPr>
              <a:xfrm>
                <a:off x="4715046" y="5381845"/>
                <a:ext cx="609600" cy="435638"/>
              </a:xfrm>
              <a:prstGeom prst="rect">
                <a:avLst/>
              </a:prstGeom>
              <a:noFill/>
            </p:spPr>
            <p:txBody>
              <a:bodyPr wrap="square" rtlCol="0">
                <a:spAutoFit/>
              </a:bodyPr>
              <a:lstStyle/>
              <a:p>
                <a:r>
                  <a:rPr lang="en-US" sz="1200">
                    <a:solidFill>
                      <a:srgbClr val="C00000"/>
                    </a:solidFill>
                    <a:latin typeface="Calibri"/>
                    <a:cs typeface="Calibri"/>
                  </a:rPr>
                  <a:t>0.5 </a:t>
                </a:r>
              </a:p>
            </p:txBody>
          </p:sp>
          <p:sp>
            <p:nvSpPr>
              <p:cNvPr id="36" name="TextBox 35">
                <a:extLst>
                  <a:ext uri="{FF2B5EF4-FFF2-40B4-BE49-F238E27FC236}">
                    <a16:creationId xmlns:a16="http://schemas.microsoft.com/office/drawing/2014/main" id="{FF66E5B7-B6CD-9809-5372-FA77776A732A}"/>
                  </a:ext>
                </a:extLst>
              </p:cNvPr>
              <p:cNvSpPr txBox="1"/>
              <p:nvPr/>
            </p:nvSpPr>
            <p:spPr>
              <a:xfrm>
                <a:off x="5858047" y="4836778"/>
                <a:ext cx="609600" cy="435638"/>
              </a:xfrm>
              <a:prstGeom prst="rect">
                <a:avLst/>
              </a:prstGeom>
              <a:noFill/>
            </p:spPr>
            <p:txBody>
              <a:bodyPr wrap="square" rtlCol="0">
                <a:spAutoFit/>
              </a:bodyPr>
              <a:lstStyle/>
              <a:p>
                <a:r>
                  <a:rPr lang="en-US" sz="1200">
                    <a:solidFill>
                      <a:srgbClr val="C00000"/>
                    </a:solidFill>
                    <a:latin typeface="Calibri"/>
                    <a:cs typeface="Calibri"/>
                  </a:rPr>
                  <a:t>0.5 </a:t>
                </a:r>
              </a:p>
            </p:txBody>
          </p:sp>
          <p:sp>
            <p:nvSpPr>
              <p:cNvPr id="37" name="TextBox 36">
                <a:extLst>
                  <a:ext uri="{FF2B5EF4-FFF2-40B4-BE49-F238E27FC236}">
                    <a16:creationId xmlns:a16="http://schemas.microsoft.com/office/drawing/2014/main" id="{8E63E398-269C-B77C-394D-96DD0DF15025}"/>
                  </a:ext>
                </a:extLst>
              </p:cNvPr>
              <p:cNvSpPr txBox="1"/>
              <p:nvPr/>
            </p:nvSpPr>
            <p:spPr>
              <a:xfrm>
                <a:off x="1210142" y="5577588"/>
                <a:ext cx="609600" cy="435638"/>
              </a:xfrm>
              <a:prstGeom prst="rect">
                <a:avLst/>
              </a:prstGeom>
              <a:noFill/>
            </p:spPr>
            <p:txBody>
              <a:bodyPr wrap="square" rtlCol="0">
                <a:spAutoFit/>
              </a:bodyPr>
              <a:lstStyle/>
              <a:p>
                <a:r>
                  <a:rPr lang="en-US" sz="1200">
                    <a:solidFill>
                      <a:schemeClr val="accent2"/>
                    </a:solidFill>
                    <a:latin typeface="Calibri"/>
                    <a:cs typeface="Calibri"/>
                  </a:rPr>
                  <a:t>1.0 </a:t>
                </a:r>
              </a:p>
            </p:txBody>
          </p:sp>
          <p:sp>
            <p:nvSpPr>
              <p:cNvPr id="38" name="TextBox 37">
                <a:extLst>
                  <a:ext uri="{FF2B5EF4-FFF2-40B4-BE49-F238E27FC236}">
                    <a16:creationId xmlns:a16="http://schemas.microsoft.com/office/drawing/2014/main" id="{6D7562D2-011B-E54D-6D3B-D81F8318601D}"/>
                  </a:ext>
                </a:extLst>
              </p:cNvPr>
              <p:cNvSpPr txBox="1"/>
              <p:nvPr/>
            </p:nvSpPr>
            <p:spPr>
              <a:xfrm>
                <a:off x="10210800" y="2579132"/>
                <a:ext cx="609600" cy="435638"/>
              </a:xfrm>
              <a:prstGeom prst="rect">
                <a:avLst/>
              </a:prstGeom>
              <a:noFill/>
            </p:spPr>
            <p:txBody>
              <a:bodyPr wrap="square" rtlCol="0">
                <a:spAutoFit/>
              </a:bodyPr>
              <a:lstStyle/>
              <a:p>
                <a:r>
                  <a:rPr lang="en-US" sz="1200">
                    <a:solidFill>
                      <a:srgbClr val="C00000"/>
                    </a:solidFill>
                    <a:latin typeface="Calibri"/>
                    <a:cs typeface="Calibri"/>
                  </a:rPr>
                  <a:t>1.0 </a:t>
                </a:r>
              </a:p>
            </p:txBody>
          </p:sp>
          <p:sp>
            <p:nvSpPr>
              <p:cNvPr id="40" name="TextBox 39">
                <a:extLst>
                  <a:ext uri="{FF2B5EF4-FFF2-40B4-BE49-F238E27FC236}">
                    <a16:creationId xmlns:a16="http://schemas.microsoft.com/office/drawing/2014/main" id="{A14F7B8F-7682-70CA-FA43-5B2048FD1B07}"/>
                  </a:ext>
                </a:extLst>
              </p:cNvPr>
              <p:cNvSpPr txBox="1"/>
              <p:nvPr/>
            </p:nvSpPr>
            <p:spPr>
              <a:xfrm>
                <a:off x="1992571" y="5724062"/>
                <a:ext cx="677234" cy="435638"/>
              </a:xfrm>
              <a:prstGeom prst="rect">
                <a:avLst/>
              </a:prstGeom>
              <a:solidFill>
                <a:schemeClr val="accent3"/>
              </a:solidFill>
              <a:ln>
                <a:solidFill>
                  <a:schemeClr val="tx1"/>
                </a:solidFill>
              </a:ln>
            </p:spPr>
            <p:txBody>
              <a:bodyPr wrap="square" rtlCol="0">
                <a:spAutoFit/>
              </a:bodyPr>
              <a:lstStyle/>
              <a:p>
                <a:r>
                  <a:rPr lang="en-US" sz="1200" dirty="0">
                    <a:solidFill>
                      <a:schemeClr val="bg1"/>
                    </a:solidFill>
                    <a:latin typeface="Calibri"/>
                    <a:cs typeface="Calibri"/>
                  </a:rPr>
                  <a:t>+1 </a:t>
                </a:r>
              </a:p>
            </p:txBody>
          </p:sp>
          <p:sp>
            <p:nvSpPr>
              <p:cNvPr id="42" name="TextBox 41">
                <a:extLst>
                  <a:ext uri="{FF2B5EF4-FFF2-40B4-BE49-F238E27FC236}">
                    <a16:creationId xmlns:a16="http://schemas.microsoft.com/office/drawing/2014/main" id="{18235B9A-29C3-C912-3349-37CA928F91C3}"/>
                  </a:ext>
                </a:extLst>
              </p:cNvPr>
              <p:cNvSpPr txBox="1"/>
              <p:nvPr/>
            </p:nvSpPr>
            <p:spPr>
              <a:xfrm>
                <a:off x="3388205" y="3222932"/>
                <a:ext cx="668208" cy="435638"/>
              </a:xfrm>
              <a:prstGeom prst="rect">
                <a:avLst/>
              </a:prstGeom>
              <a:solidFill>
                <a:schemeClr val="accent3"/>
              </a:solidFill>
              <a:ln>
                <a:solidFill>
                  <a:schemeClr val="tx1"/>
                </a:solidFill>
              </a:ln>
            </p:spPr>
            <p:txBody>
              <a:bodyPr wrap="square" rtlCol="0">
                <a:spAutoFit/>
              </a:bodyPr>
              <a:lstStyle/>
              <a:p>
                <a:r>
                  <a:rPr lang="en-US" sz="1200" dirty="0">
                    <a:solidFill>
                      <a:schemeClr val="bg1"/>
                    </a:solidFill>
                    <a:latin typeface="Calibri"/>
                    <a:cs typeface="Calibri"/>
                  </a:rPr>
                  <a:t>+1 </a:t>
                </a:r>
              </a:p>
            </p:txBody>
          </p:sp>
          <p:sp>
            <p:nvSpPr>
              <p:cNvPr id="44" name="TextBox 43">
                <a:extLst>
                  <a:ext uri="{FF2B5EF4-FFF2-40B4-BE49-F238E27FC236}">
                    <a16:creationId xmlns:a16="http://schemas.microsoft.com/office/drawing/2014/main" id="{0663EB38-CD75-5D9E-43E3-A0064201B0B5}"/>
                  </a:ext>
                </a:extLst>
              </p:cNvPr>
              <p:cNvSpPr txBox="1"/>
              <p:nvPr/>
            </p:nvSpPr>
            <p:spPr>
              <a:xfrm>
                <a:off x="5856512" y="2285999"/>
                <a:ext cx="710961" cy="435638"/>
              </a:xfrm>
              <a:prstGeom prst="rect">
                <a:avLst/>
              </a:prstGeom>
              <a:solidFill>
                <a:schemeClr val="accent3"/>
              </a:solidFill>
            </p:spPr>
            <p:txBody>
              <a:bodyPr wrap="square" rtlCol="0">
                <a:spAutoFit/>
              </a:bodyPr>
              <a:lstStyle/>
              <a:p>
                <a:r>
                  <a:rPr lang="en-US" sz="1200" dirty="0">
                    <a:solidFill>
                      <a:schemeClr val="bg1"/>
                    </a:solidFill>
                    <a:latin typeface="Calibri"/>
                    <a:cs typeface="Calibri"/>
                  </a:rPr>
                  <a:t>+1 </a:t>
                </a:r>
              </a:p>
            </p:txBody>
          </p:sp>
          <p:sp>
            <p:nvSpPr>
              <p:cNvPr id="45" name="TextBox 44">
                <a:extLst>
                  <a:ext uri="{FF2B5EF4-FFF2-40B4-BE49-F238E27FC236}">
                    <a16:creationId xmlns:a16="http://schemas.microsoft.com/office/drawing/2014/main" id="{FF7D2832-2736-37FC-11ED-BF31B03E514A}"/>
                  </a:ext>
                </a:extLst>
              </p:cNvPr>
              <p:cNvSpPr txBox="1"/>
              <p:nvPr/>
            </p:nvSpPr>
            <p:spPr>
              <a:xfrm>
                <a:off x="4638847" y="5926914"/>
                <a:ext cx="577995" cy="435638"/>
              </a:xfrm>
              <a:prstGeom prst="rect">
                <a:avLst/>
              </a:prstGeom>
              <a:solidFill>
                <a:schemeClr val="accent3"/>
              </a:solidFill>
              <a:ln>
                <a:solidFill>
                  <a:schemeClr val="tx1"/>
                </a:solidFill>
              </a:ln>
            </p:spPr>
            <p:txBody>
              <a:bodyPr wrap="square" rtlCol="0">
                <a:spAutoFit/>
              </a:bodyPr>
              <a:lstStyle/>
              <a:p>
                <a:r>
                  <a:rPr lang="en-US" sz="1200" dirty="0">
                    <a:solidFill>
                      <a:schemeClr val="bg1"/>
                    </a:solidFill>
                    <a:latin typeface="Calibri"/>
                    <a:cs typeface="Calibri"/>
                  </a:rPr>
                  <a:t>+2 </a:t>
                </a:r>
              </a:p>
            </p:txBody>
          </p:sp>
          <p:sp>
            <p:nvSpPr>
              <p:cNvPr id="46" name="TextBox 45">
                <a:extLst>
                  <a:ext uri="{FF2B5EF4-FFF2-40B4-BE49-F238E27FC236}">
                    <a16:creationId xmlns:a16="http://schemas.microsoft.com/office/drawing/2014/main" id="{F8EC0705-51CB-F462-44BB-2BF94F1D9BCA}"/>
                  </a:ext>
                </a:extLst>
              </p:cNvPr>
              <p:cNvSpPr txBox="1"/>
              <p:nvPr/>
            </p:nvSpPr>
            <p:spPr>
              <a:xfrm>
                <a:off x="6467646" y="4836261"/>
                <a:ext cx="622851" cy="435638"/>
              </a:xfrm>
              <a:prstGeom prst="rect">
                <a:avLst/>
              </a:prstGeom>
              <a:solidFill>
                <a:schemeClr val="accent3"/>
              </a:solidFill>
              <a:ln>
                <a:solidFill>
                  <a:schemeClr val="tx1"/>
                </a:solidFill>
              </a:ln>
            </p:spPr>
            <p:txBody>
              <a:bodyPr wrap="square" rtlCol="0">
                <a:spAutoFit/>
              </a:bodyPr>
              <a:lstStyle/>
              <a:p>
                <a:r>
                  <a:rPr lang="en-US" sz="1200" dirty="0">
                    <a:solidFill>
                      <a:schemeClr val="bg1"/>
                    </a:solidFill>
                    <a:latin typeface="Calibri"/>
                    <a:cs typeface="Calibri"/>
                  </a:rPr>
                  <a:t>+2 </a:t>
                </a:r>
              </a:p>
            </p:txBody>
          </p:sp>
          <p:sp>
            <p:nvSpPr>
              <p:cNvPr id="47" name="TextBox 46">
                <a:extLst>
                  <a:ext uri="{FF2B5EF4-FFF2-40B4-BE49-F238E27FC236}">
                    <a16:creationId xmlns:a16="http://schemas.microsoft.com/office/drawing/2014/main" id="{BA881B82-0ACC-7F26-B6FE-DD2E6DC021DF}"/>
                  </a:ext>
                </a:extLst>
              </p:cNvPr>
              <p:cNvSpPr txBox="1"/>
              <p:nvPr/>
            </p:nvSpPr>
            <p:spPr>
              <a:xfrm>
                <a:off x="10668000" y="3124200"/>
                <a:ext cx="616273" cy="435638"/>
              </a:xfrm>
              <a:prstGeom prst="rect">
                <a:avLst/>
              </a:prstGeom>
              <a:solidFill>
                <a:schemeClr val="accent3"/>
              </a:solidFill>
              <a:ln>
                <a:solidFill>
                  <a:schemeClr val="tx1"/>
                </a:solidFill>
              </a:ln>
            </p:spPr>
            <p:txBody>
              <a:bodyPr wrap="square" rtlCol="0">
                <a:spAutoFit/>
              </a:bodyPr>
              <a:lstStyle/>
              <a:p>
                <a:r>
                  <a:rPr lang="en-US" sz="1200">
                    <a:solidFill>
                      <a:schemeClr val="bg1"/>
                    </a:solidFill>
                    <a:latin typeface="Calibri"/>
                    <a:cs typeface="Calibri"/>
                  </a:rPr>
                  <a:t>-10</a:t>
                </a:r>
              </a:p>
            </p:txBody>
          </p:sp>
        </p:grpSp>
        <p:pic>
          <p:nvPicPr>
            <p:cNvPr id="7" name="Picture 6">
              <a:extLst>
                <a:ext uri="{FF2B5EF4-FFF2-40B4-BE49-F238E27FC236}">
                  <a16:creationId xmlns:a16="http://schemas.microsoft.com/office/drawing/2014/main" id="{1FE8B60D-2FEC-82D3-55F2-E33EAFE8C734}"/>
                </a:ext>
              </a:extLst>
            </p:cNvPr>
            <p:cNvPicPr>
              <a:picLocks noChangeAspect="1"/>
            </p:cNvPicPr>
            <p:nvPr/>
          </p:nvPicPr>
          <p:blipFill>
            <a:blip r:embed="rId11"/>
            <a:stretch>
              <a:fillRect/>
            </a:stretch>
          </p:blipFill>
          <p:spPr>
            <a:xfrm rot="1659564">
              <a:off x="2696899" y="3733351"/>
              <a:ext cx="1455592" cy="1730293"/>
            </a:xfrm>
            <a:prstGeom prst="rect">
              <a:avLst/>
            </a:prstGeom>
          </p:spPr>
        </p:pic>
        <p:sp>
          <p:nvSpPr>
            <p:cNvPr id="11" name="Oval 10">
              <a:extLst>
                <a:ext uri="{FF2B5EF4-FFF2-40B4-BE49-F238E27FC236}">
                  <a16:creationId xmlns:a16="http://schemas.microsoft.com/office/drawing/2014/main" id="{CC42B1EA-47A8-E4C2-C8E7-E5C3288AC8F8}"/>
                </a:ext>
              </a:extLst>
            </p:cNvPr>
            <p:cNvSpPr/>
            <p:nvPr/>
          </p:nvSpPr>
          <p:spPr>
            <a:xfrm rot="17161065">
              <a:off x="6174907" y="2273077"/>
              <a:ext cx="2101369" cy="2101369"/>
            </a:xfrm>
            <a:prstGeom prst="ellipse">
              <a:avLst/>
            </a:prstGeom>
            <a:blipFill>
              <a:blip r:embed="rId1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nvGrpSpPr>
            <p:cNvPr id="12" name="Group 11">
              <a:extLst>
                <a:ext uri="{FF2B5EF4-FFF2-40B4-BE49-F238E27FC236}">
                  <a16:creationId xmlns:a16="http://schemas.microsoft.com/office/drawing/2014/main" id="{BDA9A3C7-680E-A0E7-E3D9-15F4A3811CB4}"/>
                </a:ext>
              </a:extLst>
            </p:cNvPr>
            <p:cNvGrpSpPr/>
            <p:nvPr/>
          </p:nvGrpSpPr>
          <p:grpSpPr>
            <a:xfrm>
              <a:off x="8190550" y="3221095"/>
              <a:ext cx="3038087" cy="2775369"/>
              <a:chOff x="8134606" y="3277702"/>
              <a:chExt cx="3251050" cy="2969916"/>
            </a:xfrm>
          </p:grpSpPr>
          <p:pic>
            <p:nvPicPr>
              <p:cNvPr id="13" name="Picture 12" descr="A picture containing light&#10;&#10;Description automatically generated">
                <a:extLst>
                  <a:ext uri="{FF2B5EF4-FFF2-40B4-BE49-F238E27FC236}">
                    <a16:creationId xmlns:a16="http://schemas.microsoft.com/office/drawing/2014/main" id="{83C928CD-5B5B-9391-17DA-8A2F676DDDD8}"/>
                  </a:ext>
                </a:extLst>
              </p:cNvPr>
              <p:cNvPicPr>
                <a:picLocks noChangeAspect="1"/>
              </p:cNvPicPr>
              <p:nvPr/>
            </p:nvPicPr>
            <p:blipFill>
              <a:blip r:embed="rId13"/>
              <a:stretch>
                <a:fillRect/>
              </a:stretch>
            </p:blipFill>
            <p:spPr>
              <a:xfrm rot="1293679" flipH="1">
                <a:off x="8134606" y="3277702"/>
                <a:ext cx="2330523" cy="2158147"/>
              </a:xfrm>
              <a:prstGeom prst="rect">
                <a:avLst/>
              </a:prstGeom>
            </p:spPr>
          </p:pic>
          <p:pic>
            <p:nvPicPr>
              <p:cNvPr id="14" name="Picture 13">
                <a:extLst>
                  <a:ext uri="{FF2B5EF4-FFF2-40B4-BE49-F238E27FC236}">
                    <a16:creationId xmlns:a16="http://schemas.microsoft.com/office/drawing/2014/main" id="{837B6567-9356-9853-F929-A14C91BA9C06}"/>
                  </a:ext>
                </a:extLst>
              </p:cNvPr>
              <p:cNvPicPr>
                <a:picLocks noChangeAspect="1"/>
              </p:cNvPicPr>
              <p:nvPr/>
            </p:nvPicPr>
            <p:blipFill>
              <a:blip r:embed="rId14"/>
              <a:stretch>
                <a:fillRect/>
              </a:stretch>
            </p:blipFill>
            <p:spPr>
              <a:xfrm>
                <a:off x="9717126" y="4942393"/>
                <a:ext cx="1487004" cy="1305225"/>
              </a:xfrm>
              <a:prstGeom prst="rect">
                <a:avLst/>
              </a:prstGeom>
            </p:spPr>
          </p:pic>
          <p:pic>
            <p:nvPicPr>
              <p:cNvPr id="15" name="Picture 14">
                <a:extLst>
                  <a:ext uri="{FF2B5EF4-FFF2-40B4-BE49-F238E27FC236}">
                    <a16:creationId xmlns:a16="http://schemas.microsoft.com/office/drawing/2014/main" id="{979A3FA8-A1E1-C682-3136-284FEE86A13D}"/>
                  </a:ext>
                </a:extLst>
              </p:cNvPr>
              <p:cNvPicPr>
                <a:picLocks noChangeAspect="1"/>
              </p:cNvPicPr>
              <p:nvPr/>
            </p:nvPicPr>
            <p:blipFill>
              <a:blip r:embed="rId11"/>
              <a:stretch>
                <a:fillRect/>
              </a:stretch>
            </p:blipFill>
            <p:spPr>
              <a:xfrm rot="7509169">
                <a:off x="8848575" y="4582649"/>
                <a:ext cx="1210627" cy="1439097"/>
              </a:xfrm>
              <a:prstGeom prst="rect">
                <a:avLst/>
              </a:prstGeom>
            </p:spPr>
          </p:pic>
          <p:pic>
            <p:nvPicPr>
              <p:cNvPr id="16" name="Picture 15">
                <a:extLst>
                  <a:ext uri="{FF2B5EF4-FFF2-40B4-BE49-F238E27FC236}">
                    <a16:creationId xmlns:a16="http://schemas.microsoft.com/office/drawing/2014/main" id="{A113FF90-124D-AB55-E440-34C1E92604D7}"/>
                  </a:ext>
                </a:extLst>
              </p:cNvPr>
              <p:cNvPicPr>
                <a:picLocks noChangeAspect="1"/>
              </p:cNvPicPr>
              <p:nvPr/>
            </p:nvPicPr>
            <p:blipFill>
              <a:blip r:embed="rId14"/>
              <a:stretch>
                <a:fillRect/>
              </a:stretch>
            </p:blipFill>
            <p:spPr>
              <a:xfrm>
                <a:off x="9898652" y="4745022"/>
                <a:ext cx="1487004" cy="1305225"/>
              </a:xfrm>
              <a:prstGeom prst="rect">
                <a:avLst/>
              </a:prstGeom>
            </p:spPr>
          </p:pic>
        </p:grpSp>
      </p:grpSp>
      <p:pic>
        <p:nvPicPr>
          <p:cNvPr id="48" name="Picture 47">
            <a:extLst>
              <a:ext uri="{FF2B5EF4-FFF2-40B4-BE49-F238E27FC236}">
                <a16:creationId xmlns:a16="http://schemas.microsoft.com/office/drawing/2014/main" id="{B8CECE43-B8E2-301C-861E-D5A529B98378}"/>
              </a:ext>
            </a:extLst>
          </p:cNvPr>
          <p:cNvPicPr>
            <a:picLocks noChangeAspect="1"/>
          </p:cNvPicPr>
          <p:nvPr/>
        </p:nvPicPr>
        <p:blipFill>
          <a:blip r:embed="rId11"/>
          <a:stretch>
            <a:fillRect/>
          </a:stretch>
        </p:blipFill>
        <p:spPr>
          <a:xfrm rot="1659564">
            <a:off x="1528806" y="1453209"/>
            <a:ext cx="592444" cy="686440"/>
          </a:xfrm>
          <a:prstGeom prst="rect">
            <a:avLst/>
          </a:prstGeom>
        </p:spPr>
      </p:pic>
      <p:sp>
        <p:nvSpPr>
          <p:cNvPr id="49" name="Oval 48">
            <a:extLst>
              <a:ext uri="{FF2B5EF4-FFF2-40B4-BE49-F238E27FC236}">
                <a16:creationId xmlns:a16="http://schemas.microsoft.com/office/drawing/2014/main" id="{17DBAB27-DD2E-94BE-FECE-CD08BF0CE8F5}"/>
              </a:ext>
            </a:extLst>
          </p:cNvPr>
          <p:cNvSpPr/>
          <p:nvPr/>
        </p:nvSpPr>
        <p:spPr>
          <a:xfrm rot="17161065">
            <a:off x="2637084" y="1453894"/>
            <a:ext cx="671618" cy="689043"/>
          </a:xfrm>
          <a:prstGeom prst="ellipse">
            <a:avLst/>
          </a:prstGeom>
          <a:blipFill>
            <a:blip r:embed="rId1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0" name="Picture 49">
            <a:extLst>
              <a:ext uri="{FF2B5EF4-FFF2-40B4-BE49-F238E27FC236}">
                <a16:creationId xmlns:a16="http://schemas.microsoft.com/office/drawing/2014/main" id="{E98C1C94-CB16-E4BD-7A2A-994066D588A3}"/>
              </a:ext>
            </a:extLst>
          </p:cNvPr>
          <p:cNvPicPr>
            <a:picLocks noChangeAspect="1"/>
          </p:cNvPicPr>
          <p:nvPr/>
        </p:nvPicPr>
        <p:blipFill>
          <a:blip r:embed="rId15"/>
          <a:stretch>
            <a:fillRect/>
          </a:stretch>
        </p:blipFill>
        <p:spPr>
          <a:xfrm>
            <a:off x="3715373" y="1354920"/>
            <a:ext cx="843401" cy="783916"/>
          </a:xfrm>
          <a:prstGeom prst="rect">
            <a:avLst/>
          </a:prstGeom>
        </p:spPr>
      </p:pic>
      <p:sp>
        <p:nvSpPr>
          <p:cNvPr id="5" name="TextBox 4">
            <a:extLst>
              <a:ext uri="{FF2B5EF4-FFF2-40B4-BE49-F238E27FC236}">
                <a16:creationId xmlns:a16="http://schemas.microsoft.com/office/drawing/2014/main" id="{FDB45DC6-DB10-AA5A-236A-C3B12E738F74}"/>
              </a:ext>
            </a:extLst>
          </p:cNvPr>
          <p:cNvSpPr txBox="1"/>
          <p:nvPr/>
        </p:nvSpPr>
        <p:spPr>
          <a:xfrm>
            <a:off x="1447800" y="5105400"/>
            <a:ext cx="3276600" cy="523220"/>
          </a:xfrm>
          <a:prstGeom prst="rect">
            <a:avLst/>
          </a:prstGeom>
          <a:noFill/>
        </p:spPr>
        <p:txBody>
          <a:bodyPr wrap="square" rtlCol="0">
            <a:spAutoFit/>
          </a:bodyPr>
          <a:lstStyle/>
          <a:p>
            <a:r>
              <a:rPr lang="en-US" sz="2800" dirty="0">
                <a:latin typeface="Calibri"/>
                <a:cs typeface="Calibri"/>
              </a:rPr>
              <a:t>  0             0             0</a:t>
            </a:r>
          </a:p>
        </p:txBody>
      </p:sp>
      <p:sp>
        <p:nvSpPr>
          <p:cNvPr id="8" name="TextBox 7">
            <a:extLst>
              <a:ext uri="{FF2B5EF4-FFF2-40B4-BE49-F238E27FC236}">
                <a16:creationId xmlns:a16="http://schemas.microsoft.com/office/drawing/2014/main" id="{797C6AE0-635D-4E9A-6846-CD46154C8E4C}"/>
              </a:ext>
            </a:extLst>
          </p:cNvPr>
          <p:cNvSpPr txBox="1"/>
          <p:nvPr/>
        </p:nvSpPr>
        <p:spPr>
          <a:xfrm>
            <a:off x="1447800" y="3733800"/>
            <a:ext cx="3276600" cy="523220"/>
          </a:xfrm>
          <a:prstGeom prst="rect">
            <a:avLst/>
          </a:prstGeom>
          <a:noFill/>
        </p:spPr>
        <p:txBody>
          <a:bodyPr wrap="square" rtlCol="0">
            <a:spAutoFit/>
          </a:bodyPr>
          <a:lstStyle/>
          <a:p>
            <a:r>
              <a:rPr lang="en-US" sz="2800">
                <a:latin typeface="Calibri"/>
                <a:cs typeface="Calibri"/>
              </a:rPr>
              <a:t>  2             1             0</a:t>
            </a:r>
          </a:p>
        </p:txBody>
      </p:sp>
      <p:sp>
        <p:nvSpPr>
          <p:cNvPr id="9" name="TextBox 8">
            <a:extLst>
              <a:ext uri="{FF2B5EF4-FFF2-40B4-BE49-F238E27FC236}">
                <a16:creationId xmlns:a16="http://schemas.microsoft.com/office/drawing/2014/main" id="{7BE1A8E8-562A-6013-0020-D591D4D171F5}"/>
              </a:ext>
            </a:extLst>
          </p:cNvPr>
          <p:cNvSpPr txBox="1"/>
          <p:nvPr/>
        </p:nvSpPr>
        <p:spPr>
          <a:xfrm>
            <a:off x="1447800" y="2362200"/>
            <a:ext cx="3276600" cy="523220"/>
          </a:xfrm>
          <a:prstGeom prst="rect">
            <a:avLst/>
          </a:prstGeom>
          <a:noFill/>
        </p:spPr>
        <p:txBody>
          <a:bodyPr wrap="square" rtlCol="0">
            <a:spAutoFit/>
          </a:bodyPr>
          <a:lstStyle/>
          <a:p>
            <a:r>
              <a:rPr lang="en-US" sz="2800">
                <a:latin typeface="Calibri"/>
                <a:cs typeface="Calibri"/>
              </a:rPr>
              <a:t>  3.5          2.5          0</a:t>
            </a:r>
          </a:p>
        </p:txBody>
      </p:sp>
      <p:sp>
        <p:nvSpPr>
          <p:cNvPr id="51" name="Rounded Rectangle 50">
            <a:extLst>
              <a:ext uri="{FF2B5EF4-FFF2-40B4-BE49-F238E27FC236}">
                <a16:creationId xmlns:a16="http://schemas.microsoft.com/office/drawing/2014/main" id="{D847A4B3-52B1-EBE7-8316-2FF21E448FBD}"/>
              </a:ext>
            </a:extLst>
          </p:cNvPr>
          <p:cNvSpPr/>
          <p:nvPr/>
        </p:nvSpPr>
        <p:spPr>
          <a:xfrm>
            <a:off x="647809" y="3488078"/>
            <a:ext cx="4427625" cy="1014664"/>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52" name="Rounded Rectangle 51">
            <a:extLst>
              <a:ext uri="{FF2B5EF4-FFF2-40B4-BE49-F238E27FC236}">
                <a16:creationId xmlns:a16="http://schemas.microsoft.com/office/drawing/2014/main" id="{91E32622-CC61-08D0-32F1-DD176183F496}"/>
              </a:ext>
            </a:extLst>
          </p:cNvPr>
          <p:cNvSpPr/>
          <p:nvPr/>
        </p:nvSpPr>
        <p:spPr>
          <a:xfrm>
            <a:off x="647808" y="4826668"/>
            <a:ext cx="4427625" cy="1014664"/>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Tree>
    <p:extLst>
      <p:ext uri="{BB962C8B-B14F-4D97-AF65-F5344CB8AC3E}">
        <p14:creationId xmlns:p14="http://schemas.microsoft.com/office/powerpoint/2010/main" val="2561052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9"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atin typeface="Calibri"/>
                <a:cs typeface="Calibri"/>
              </a:rPr>
              <a:t>Convergence*</a:t>
            </a:r>
          </a:p>
        </p:txBody>
      </p:sp>
      <p:sp>
        <p:nvSpPr>
          <p:cNvPr id="3" name="Content Placeholder 2"/>
          <p:cNvSpPr>
            <a:spLocks noGrp="1"/>
          </p:cNvSpPr>
          <p:nvPr>
            <p:ph idx="1"/>
          </p:nvPr>
        </p:nvSpPr>
        <p:spPr>
          <a:xfrm>
            <a:off x="406400" y="1397001"/>
            <a:ext cx="6375400" cy="4729164"/>
          </a:xfrm>
        </p:spPr>
        <p:txBody>
          <a:bodyPr/>
          <a:lstStyle/>
          <a:p>
            <a:r>
              <a:rPr lang="en-US" sz="2000" dirty="0">
                <a:latin typeface="Calibri"/>
                <a:cs typeface="Calibri"/>
              </a:rPr>
              <a:t>How do we know the </a:t>
            </a:r>
            <a:r>
              <a:rPr lang="en-US" sz="2000" dirty="0" err="1">
                <a:latin typeface="Calibri"/>
                <a:cs typeface="Calibri"/>
              </a:rPr>
              <a:t>V</a:t>
            </a:r>
            <a:r>
              <a:rPr lang="en-US" sz="2000" baseline="-25000" dirty="0" err="1">
                <a:latin typeface="Calibri"/>
                <a:cs typeface="Calibri"/>
              </a:rPr>
              <a:t>k</a:t>
            </a:r>
            <a:r>
              <a:rPr lang="en-US" sz="2000" dirty="0">
                <a:latin typeface="Calibri"/>
                <a:cs typeface="Calibri"/>
              </a:rPr>
              <a:t> vectors are going to converge?</a:t>
            </a:r>
          </a:p>
          <a:p>
            <a:pPr lvl="1"/>
            <a:endParaRPr lang="en-US" sz="1600" dirty="0">
              <a:latin typeface="Calibri"/>
              <a:cs typeface="Calibri"/>
            </a:endParaRPr>
          </a:p>
          <a:p>
            <a:r>
              <a:rPr lang="en-US" sz="2000" dirty="0">
                <a:latin typeface="Calibri"/>
                <a:cs typeface="Calibri"/>
              </a:rPr>
              <a:t>Case 1: If the tree has maximum depth M, then V</a:t>
            </a:r>
            <a:r>
              <a:rPr lang="en-US" sz="2000" baseline="-25000" dirty="0">
                <a:latin typeface="Calibri"/>
                <a:cs typeface="Calibri"/>
              </a:rPr>
              <a:t>M</a:t>
            </a:r>
            <a:r>
              <a:rPr lang="en-US" sz="2000" dirty="0">
                <a:latin typeface="Calibri"/>
                <a:cs typeface="Calibri"/>
              </a:rPr>
              <a:t> holds the actual untruncated values</a:t>
            </a:r>
          </a:p>
          <a:p>
            <a:pPr lvl="1"/>
            <a:endParaRPr lang="en-US" sz="1600" dirty="0">
              <a:latin typeface="Calibri"/>
              <a:cs typeface="Calibri"/>
            </a:endParaRPr>
          </a:p>
          <a:p>
            <a:r>
              <a:rPr lang="en-US" sz="2000" dirty="0">
                <a:latin typeface="Calibri"/>
                <a:cs typeface="Calibri"/>
              </a:rPr>
              <a:t>Case 2: If the discount is less than 1</a:t>
            </a:r>
          </a:p>
          <a:p>
            <a:pPr lvl="1"/>
            <a:r>
              <a:rPr lang="en-US" sz="1800" dirty="0">
                <a:latin typeface="Calibri"/>
                <a:cs typeface="Calibri"/>
              </a:rPr>
              <a:t>Sketch: For any state </a:t>
            </a:r>
            <a:r>
              <a:rPr lang="en-US" sz="1800" dirty="0" err="1">
                <a:latin typeface="Calibri"/>
                <a:cs typeface="Calibri"/>
              </a:rPr>
              <a:t>V</a:t>
            </a:r>
            <a:r>
              <a:rPr lang="en-US" sz="1800" baseline="-25000" dirty="0" err="1">
                <a:latin typeface="Calibri"/>
                <a:cs typeface="Calibri"/>
              </a:rPr>
              <a:t>k</a:t>
            </a:r>
            <a:r>
              <a:rPr lang="en-US" sz="1800" dirty="0">
                <a:latin typeface="Calibri"/>
                <a:cs typeface="Calibri"/>
              </a:rPr>
              <a:t> and V</a:t>
            </a:r>
            <a:r>
              <a:rPr lang="en-US" sz="1800" baseline="-25000" dirty="0">
                <a:latin typeface="Calibri"/>
                <a:cs typeface="Calibri"/>
              </a:rPr>
              <a:t>k+1</a:t>
            </a:r>
            <a:r>
              <a:rPr lang="en-US" sz="1800" dirty="0">
                <a:latin typeface="Calibri"/>
                <a:cs typeface="Calibri"/>
              </a:rPr>
              <a:t> can be viewed as depth k+1 </a:t>
            </a:r>
            <a:r>
              <a:rPr lang="en-US" sz="1800" dirty="0" err="1">
                <a:latin typeface="Calibri"/>
                <a:cs typeface="Calibri"/>
              </a:rPr>
              <a:t>expectimax</a:t>
            </a:r>
            <a:r>
              <a:rPr lang="en-US" sz="1800" dirty="0">
                <a:latin typeface="Calibri"/>
                <a:cs typeface="Calibri"/>
              </a:rPr>
              <a:t> results in nearly identical search trees</a:t>
            </a:r>
          </a:p>
          <a:p>
            <a:pPr lvl="1"/>
            <a:r>
              <a:rPr lang="en-US" sz="1800" dirty="0">
                <a:latin typeface="Calibri"/>
                <a:cs typeface="Calibri"/>
              </a:rPr>
              <a:t>The difference is that on the bottom layer, V</a:t>
            </a:r>
            <a:r>
              <a:rPr lang="en-US" sz="1800" baseline="-25000" dirty="0">
                <a:latin typeface="Calibri"/>
                <a:cs typeface="Calibri"/>
              </a:rPr>
              <a:t>k+1</a:t>
            </a:r>
            <a:r>
              <a:rPr lang="en-US" sz="1800" dirty="0">
                <a:latin typeface="Calibri"/>
                <a:cs typeface="Calibri"/>
              </a:rPr>
              <a:t> has actual rewards while </a:t>
            </a:r>
            <a:r>
              <a:rPr lang="en-US" sz="1800" dirty="0" err="1">
                <a:latin typeface="Calibri"/>
                <a:cs typeface="Calibri"/>
              </a:rPr>
              <a:t>V</a:t>
            </a:r>
            <a:r>
              <a:rPr lang="en-US" sz="1800" baseline="-25000" dirty="0" err="1">
                <a:latin typeface="Calibri"/>
                <a:cs typeface="Calibri"/>
              </a:rPr>
              <a:t>k</a:t>
            </a:r>
            <a:r>
              <a:rPr lang="en-US" sz="1800" dirty="0">
                <a:latin typeface="Calibri"/>
                <a:cs typeface="Calibri"/>
              </a:rPr>
              <a:t> has zeros</a:t>
            </a:r>
          </a:p>
          <a:p>
            <a:pPr lvl="1"/>
            <a:r>
              <a:rPr lang="en-US" sz="1800" dirty="0">
                <a:latin typeface="Calibri"/>
                <a:cs typeface="Calibri"/>
              </a:rPr>
              <a:t>That last layer is at best R</a:t>
            </a:r>
            <a:r>
              <a:rPr lang="en-US" sz="1800" baseline="-25000" dirty="0">
                <a:latin typeface="Calibri"/>
                <a:cs typeface="Calibri"/>
              </a:rPr>
              <a:t>MAX</a:t>
            </a:r>
            <a:r>
              <a:rPr lang="en-US" sz="1800" dirty="0">
                <a:latin typeface="Calibri"/>
                <a:cs typeface="Calibri"/>
              </a:rPr>
              <a:t> </a:t>
            </a:r>
          </a:p>
          <a:p>
            <a:pPr lvl="1"/>
            <a:r>
              <a:rPr lang="en-US" sz="1800" dirty="0">
                <a:latin typeface="Calibri"/>
                <a:cs typeface="Calibri"/>
              </a:rPr>
              <a:t>It is at worst R</a:t>
            </a:r>
            <a:r>
              <a:rPr lang="en-US" sz="1800" baseline="-25000" dirty="0">
                <a:latin typeface="Calibri"/>
                <a:cs typeface="Calibri"/>
              </a:rPr>
              <a:t>MIN</a:t>
            </a:r>
            <a:r>
              <a:rPr lang="en-US" sz="1800" dirty="0">
                <a:latin typeface="Calibri"/>
                <a:cs typeface="Calibri"/>
              </a:rPr>
              <a:t> </a:t>
            </a:r>
          </a:p>
          <a:p>
            <a:pPr lvl="1"/>
            <a:r>
              <a:rPr lang="en-US" sz="1800" dirty="0">
                <a:latin typeface="Calibri"/>
                <a:cs typeface="Calibri"/>
              </a:rPr>
              <a:t>But everything is discounted by </a:t>
            </a:r>
            <a:r>
              <a:rPr lang="el-GR" sz="1800" dirty="0">
                <a:latin typeface="Calibri"/>
                <a:cs typeface="Calibri"/>
              </a:rPr>
              <a:t>γ</a:t>
            </a:r>
            <a:r>
              <a:rPr lang="en-US" sz="1800" baseline="30000" dirty="0">
                <a:latin typeface="Calibri"/>
                <a:cs typeface="Calibri"/>
              </a:rPr>
              <a:t>k</a:t>
            </a:r>
            <a:r>
              <a:rPr lang="en-US" sz="1800" dirty="0">
                <a:latin typeface="Calibri"/>
                <a:cs typeface="Calibri"/>
              </a:rPr>
              <a:t> that far out</a:t>
            </a:r>
          </a:p>
          <a:p>
            <a:pPr lvl="1"/>
            <a:r>
              <a:rPr lang="en-US" sz="1800" dirty="0">
                <a:latin typeface="Calibri"/>
                <a:cs typeface="Calibri"/>
              </a:rPr>
              <a:t>So </a:t>
            </a:r>
            <a:r>
              <a:rPr lang="en-US" sz="1800" dirty="0" err="1">
                <a:latin typeface="Calibri"/>
                <a:cs typeface="Calibri"/>
              </a:rPr>
              <a:t>V</a:t>
            </a:r>
            <a:r>
              <a:rPr lang="en-US" sz="1800" baseline="-25000" dirty="0" err="1">
                <a:latin typeface="Calibri"/>
                <a:cs typeface="Calibri"/>
              </a:rPr>
              <a:t>k</a:t>
            </a:r>
            <a:r>
              <a:rPr lang="en-US" sz="1800" dirty="0">
                <a:latin typeface="Calibri"/>
                <a:cs typeface="Calibri"/>
              </a:rPr>
              <a:t> and V</a:t>
            </a:r>
            <a:r>
              <a:rPr lang="en-US" sz="1800" baseline="-25000" dirty="0">
                <a:latin typeface="Calibri"/>
                <a:cs typeface="Calibri"/>
              </a:rPr>
              <a:t>k+1</a:t>
            </a:r>
            <a:r>
              <a:rPr lang="en-US" sz="1800" dirty="0">
                <a:latin typeface="Calibri"/>
                <a:cs typeface="Calibri"/>
              </a:rPr>
              <a:t> are at most </a:t>
            </a:r>
            <a:r>
              <a:rPr lang="el-GR" sz="1800" dirty="0">
                <a:latin typeface="Calibri"/>
                <a:cs typeface="Calibri"/>
              </a:rPr>
              <a:t>γ</a:t>
            </a:r>
            <a:r>
              <a:rPr lang="en-US" sz="1800" baseline="30000" dirty="0">
                <a:latin typeface="Calibri"/>
                <a:cs typeface="Calibri"/>
              </a:rPr>
              <a:t>k</a:t>
            </a:r>
            <a:r>
              <a:rPr lang="en-US" sz="1800" dirty="0">
                <a:latin typeface="Calibri"/>
                <a:cs typeface="Calibri"/>
              </a:rPr>
              <a:t> R</a:t>
            </a:r>
            <a:r>
              <a:rPr lang="en-US" sz="1800" baseline="-25000" dirty="0">
                <a:latin typeface="Calibri"/>
                <a:cs typeface="Calibri"/>
              </a:rPr>
              <a:t>MAX</a:t>
            </a:r>
            <a:r>
              <a:rPr lang="en-US" sz="1800" dirty="0">
                <a:latin typeface="Calibri"/>
                <a:cs typeface="Calibri"/>
              </a:rPr>
              <a:t> different</a:t>
            </a:r>
          </a:p>
          <a:p>
            <a:pPr lvl="1"/>
            <a:r>
              <a:rPr lang="en-US" sz="1800" dirty="0">
                <a:latin typeface="Calibri"/>
                <a:cs typeface="Calibri"/>
              </a:rPr>
              <a:t>So as k increases, the values converge</a:t>
            </a:r>
          </a:p>
        </p:txBody>
      </p:sp>
      <p:sp>
        <p:nvSpPr>
          <p:cNvPr id="5" name="Isosceles Triangle 4"/>
          <p:cNvSpPr/>
          <p:nvPr/>
        </p:nvSpPr>
        <p:spPr>
          <a:xfrm>
            <a:off x="7239000" y="2304691"/>
            <a:ext cx="2135038" cy="3105509"/>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4" name="Isosceles Triangle 3"/>
          <p:cNvSpPr/>
          <p:nvPr/>
        </p:nvSpPr>
        <p:spPr>
          <a:xfrm>
            <a:off x="7368396" y="2304691"/>
            <a:ext cx="1876245" cy="2717321"/>
          </a:xfrm>
          <a:prstGeom prst="triangl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6" name="Isosceles Triangle 5"/>
          <p:cNvSpPr/>
          <p:nvPr/>
        </p:nvSpPr>
        <p:spPr>
          <a:xfrm>
            <a:off x="9697528" y="2304691"/>
            <a:ext cx="2135038" cy="3105509"/>
          </a:xfrm>
          <a:prstGeom prst="triangl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7" name="Isosceles Triangle 6"/>
          <p:cNvSpPr/>
          <p:nvPr/>
        </p:nvSpPr>
        <p:spPr>
          <a:xfrm>
            <a:off x="9826925" y="2304691"/>
            <a:ext cx="1876245" cy="2717321"/>
          </a:xfrm>
          <a:prstGeom prst="triangl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pic>
        <p:nvPicPr>
          <p:cNvPr id="9" name="Picture 8" descr="TP_tmp.png"/>
          <p:cNvPicPr>
            <a:picLocks noChangeAspect="1"/>
          </p:cNvPicPr>
          <p:nvPr>
            <p:custDataLst>
              <p:tags r:id="rId1"/>
            </p:custDataLst>
          </p:nvPr>
        </p:nvPicPr>
        <p:blipFill>
          <a:blip r:embed="rId5" cstate="print"/>
          <a:stretch>
            <a:fillRect/>
          </a:stretch>
        </p:blipFill>
        <p:spPr>
          <a:xfrm>
            <a:off x="7931118" y="1828939"/>
            <a:ext cx="780241" cy="389057"/>
          </a:xfrm>
          <a:prstGeom prst="rect">
            <a:avLst/>
          </a:prstGeom>
        </p:spPr>
      </p:pic>
      <p:pic>
        <p:nvPicPr>
          <p:cNvPr id="11" name="Picture 10" descr="TP_tmp.png"/>
          <p:cNvPicPr>
            <a:picLocks noChangeAspect="1"/>
          </p:cNvPicPr>
          <p:nvPr>
            <p:custDataLst>
              <p:tags r:id="rId2"/>
            </p:custDataLst>
          </p:nvPr>
        </p:nvPicPr>
        <p:blipFill>
          <a:blip r:embed="rId6" cstate="print"/>
          <a:stretch>
            <a:fillRect/>
          </a:stretch>
        </p:blipFill>
        <p:spPr bwMode="auto">
          <a:xfrm>
            <a:off x="10219613" y="1828800"/>
            <a:ext cx="1134187" cy="389411"/>
          </a:xfrm>
          <a:prstGeom prst="rect">
            <a:avLst/>
          </a:prstGeom>
          <a:noFill/>
          <a:ln/>
          <a:effectLst/>
        </p:spPr>
      </p:pic>
      <p:sp>
        <p:nvSpPr>
          <p:cNvPr id="10" name="TextBox 9">
            <a:extLst>
              <a:ext uri="{FF2B5EF4-FFF2-40B4-BE49-F238E27FC236}">
                <a16:creationId xmlns:a16="http://schemas.microsoft.com/office/drawing/2014/main" id="{534421EF-B84C-7166-AAF9-0CF79973DB19}"/>
              </a:ext>
            </a:extLst>
          </p:cNvPr>
          <p:cNvSpPr txBox="1"/>
          <p:nvPr/>
        </p:nvSpPr>
        <p:spPr>
          <a:xfrm>
            <a:off x="6645621" y="6123543"/>
            <a:ext cx="6103814" cy="369332"/>
          </a:xfrm>
          <a:prstGeom prst="rect">
            <a:avLst/>
          </a:prstGeom>
          <a:noFill/>
        </p:spPr>
        <p:txBody>
          <a:bodyPr wrap="square">
            <a:spAutoFit/>
          </a:bodyPr>
          <a:lstStyle/>
          <a:p>
            <a:pPr algn="ctr"/>
            <a:r>
              <a:rPr lang="en-US" i="1" dirty="0">
                <a:latin typeface="Calibri"/>
                <a:cs typeface="Calibri"/>
              </a:rPr>
              <a:t>*Assuming a discount of &lt;1</a:t>
            </a:r>
          </a:p>
        </p:txBody>
      </p:sp>
    </p:spTree>
    <p:extLst>
      <p:ext uri="{BB962C8B-B14F-4D97-AF65-F5344CB8AC3E}">
        <p14:creationId xmlns:p14="http://schemas.microsoft.com/office/powerpoint/2010/main" val="186528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10" end="1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1" end="11"/>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4" grpId="0" animBg="1"/>
      <p:bldP spid="6" grpId="0" animBg="1"/>
      <p:bldP spid="7"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Bellman Equations</a:t>
            </a:r>
          </a:p>
        </p:txBody>
      </p:sp>
      <p:pic>
        <p:nvPicPr>
          <p:cNvPr id="49154"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793875" y="1219677"/>
            <a:ext cx="8551863" cy="5142545"/>
          </a:xfrm>
          <a:prstGeom prst="rect">
            <a:avLst/>
          </a:prstGeom>
          <a:noFill/>
        </p:spPr>
      </p:pic>
      <p:sp>
        <p:nvSpPr>
          <p:cNvPr id="6" name="TextBox 5"/>
          <p:cNvSpPr txBox="1"/>
          <p:nvPr/>
        </p:nvSpPr>
        <p:spPr>
          <a:xfrm>
            <a:off x="4871850" y="2057400"/>
            <a:ext cx="5562600" cy="1938992"/>
          </a:xfrm>
          <a:prstGeom prst="rect">
            <a:avLst/>
          </a:prstGeom>
          <a:noFill/>
        </p:spPr>
        <p:txBody>
          <a:bodyPr wrap="square" rtlCol="0">
            <a:spAutoFit/>
          </a:bodyPr>
          <a:lstStyle/>
          <a:p>
            <a:r>
              <a:rPr lang="en-US" sz="2800" dirty="0">
                <a:latin typeface="Calibri" pitchFamily="34" charset="0"/>
              </a:rPr>
              <a:t>How to be optimal:</a:t>
            </a:r>
          </a:p>
          <a:p>
            <a:endParaRPr lang="en-US" dirty="0">
              <a:latin typeface="Calibri" pitchFamily="34" charset="0"/>
            </a:endParaRPr>
          </a:p>
          <a:p>
            <a:r>
              <a:rPr lang="en-US" sz="2800" dirty="0">
                <a:latin typeface="Calibri" pitchFamily="34" charset="0"/>
              </a:rPr>
              <a:t>    Step 1: Take correct first action</a:t>
            </a:r>
          </a:p>
          <a:p>
            <a:endParaRPr lang="en-US" dirty="0">
              <a:latin typeface="Calibri" pitchFamily="34" charset="0"/>
            </a:endParaRPr>
          </a:p>
          <a:p>
            <a:r>
              <a:rPr lang="en-US" sz="2800" dirty="0">
                <a:latin typeface="Calibri" pitchFamily="34" charset="0"/>
              </a:rPr>
              <a:t>    Step 2: Keep being optimal</a:t>
            </a:r>
          </a:p>
        </p:txBody>
      </p:sp>
    </p:spTree>
    <p:extLst>
      <p:ext uri="{BB962C8B-B14F-4D97-AF65-F5344CB8AC3E}">
        <p14:creationId xmlns:p14="http://schemas.microsoft.com/office/powerpoint/2010/main" val="354220646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2"/>
          <p:cNvSpPr>
            <a:spLocks noGrp="1" noChangeArrowheads="1"/>
          </p:cNvSpPr>
          <p:nvPr>
            <p:ph type="title"/>
          </p:nvPr>
        </p:nvSpPr>
        <p:spPr/>
        <p:txBody>
          <a:bodyPr/>
          <a:lstStyle/>
          <a:p>
            <a:r>
              <a:rPr lang="en-US" dirty="0">
                <a:latin typeface="Calibri"/>
                <a:ea typeface="ＭＳ Ｐゴシック" pitchFamily="34" charset="-128"/>
                <a:cs typeface="Calibri"/>
              </a:rPr>
              <a:t>The Bellman Equations</a:t>
            </a:r>
          </a:p>
        </p:txBody>
      </p:sp>
      <p:sp>
        <p:nvSpPr>
          <p:cNvPr id="66562" name="Rectangle 3"/>
          <p:cNvSpPr>
            <a:spLocks noGrp="1" noChangeArrowheads="1"/>
          </p:cNvSpPr>
          <p:nvPr>
            <p:ph idx="1"/>
          </p:nvPr>
        </p:nvSpPr>
        <p:spPr>
          <a:xfrm>
            <a:off x="457200" y="1371600"/>
            <a:ext cx="8610600" cy="5248656"/>
          </a:xfrm>
        </p:spPr>
        <p:txBody>
          <a:bodyPr>
            <a:normAutofit fontScale="92500" lnSpcReduction="10000"/>
          </a:bodyPr>
          <a:lstStyle/>
          <a:p>
            <a:r>
              <a:rPr lang="en-US" sz="2800" dirty="0">
                <a:latin typeface="Calibri"/>
                <a:ea typeface="ＭＳ Ｐゴシック" pitchFamily="34" charset="-128"/>
                <a:cs typeface="Calibri"/>
              </a:rPr>
              <a:t>Definition of </a:t>
            </a:r>
            <a:r>
              <a:rPr lang="en-US" altLang="ja-JP" sz="2800" dirty="0">
                <a:latin typeface="Calibri"/>
                <a:ea typeface="ＭＳ Ｐゴシック" pitchFamily="34" charset="-128"/>
                <a:cs typeface="Calibri"/>
              </a:rPr>
              <a:t>“optimal utility” via </a:t>
            </a:r>
            <a:r>
              <a:rPr lang="en-US" altLang="ja-JP" sz="2800" dirty="0" err="1">
                <a:latin typeface="Calibri"/>
                <a:ea typeface="ＭＳ Ｐゴシック" pitchFamily="34" charset="-128"/>
                <a:cs typeface="Calibri"/>
              </a:rPr>
              <a:t>expectimax</a:t>
            </a:r>
            <a:r>
              <a:rPr lang="en-US" altLang="ja-JP" sz="2800" dirty="0">
                <a:latin typeface="Calibri"/>
                <a:ea typeface="ＭＳ Ｐゴシック" pitchFamily="34" charset="-128"/>
                <a:cs typeface="Calibri"/>
              </a:rPr>
              <a:t> recurrence gives a simple one-step </a:t>
            </a:r>
            <a:r>
              <a:rPr lang="en-US" altLang="ja-JP" sz="2800" dirty="0" err="1">
                <a:latin typeface="Calibri"/>
                <a:ea typeface="ＭＳ Ｐゴシック" pitchFamily="34" charset="-128"/>
                <a:cs typeface="Calibri"/>
              </a:rPr>
              <a:t>lookahead</a:t>
            </a:r>
            <a:r>
              <a:rPr lang="en-US" altLang="ja-JP" sz="2800" dirty="0">
                <a:latin typeface="Calibri"/>
                <a:ea typeface="ＭＳ Ｐゴシック" pitchFamily="34" charset="-128"/>
                <a:cs typeface="Calibri"/>
              </a:rPr>
              <a:t> relationship amongst optimal utility values</a:t>
            </a:r>
          </a:p>
          <a:p>
            <a:endParaRPr lang="en-US" altLang="ja-JP" sz="2400" dirty="0">
              <a:latin typeface="Calibri"/>
              <a:ea typeface="ＭＳ Ｐゴシック" pitchFamily="34" charset="-128"/>
              <a:cs typeface="Calibri"/>
            </a:endParaRPr>
          </a:p>
          <a:p>
            <a:endParaRPr lang="en-US" altLang="ja-JP" sz="2400" dirty="0">
              <a:latin typeface="Calibri"/>
              <a:ea typeface="ＭＳ Ｐゴシック" pitchFamily="34" charset="-128"/>
              <a:cs typeface="Calibri"/>
            </a:endParaRPr>
          </a:p>
          <a:p>
            <a:endParaRPr lang="en-US" altLang="ja-JP" sz="2400" dirty="0">
              <a:latin typeface="Calibri"/>
              <a:ea typeface="ＭＳ Ｐゴシック" pitchFamily="34" charset="-128"/>
              <a:cs typeface="Calibri"/>
            </a:endParaRPr>
          </a:p>
          <a:p>
            <a:endParaRPr lang="en-US" altLang="ja-JP" sz="2400" dirty="0">
              <a:latin typeface="Calibri"/>
              <a:ea typeface="ＭＳ Ｐゴシック" pitchFamily="34" charset="-128"/>
              <a:cs typeface="Calibri"/>
            </a:endParaRPr>
          </a:p>
          <a:p>
            <a:endParaRPr lang="en-US" altLang="ja-JP" sz="2400" dirty="0">
              <a:latin typeface="Calibri"/>
              <a:ea typeface="ＭＳ Ｐゴシック" pitchFamily="34" charset="-128"/>
              <a:cs typeface="Calibri"/>
            </a:endParaRPr>
          </a:p>
          <a:p>
            <a:endParaRPr lang="en-US" altLang="ja-JP" sz="2400" dirty="0">
              <a:latin typeface="Calibri"/>
              <a:ea typeface="ＭＳ Ｐゴシック" pitchFamily="34" charset="-128"/>
              <a:cs typeface="Calibri"/>
            </a:endParaRPr>
          </a:p>
          <a:p>
            <a:endParaRPr lang="en-US" altLang="ja-JP" sz="2400" dirty="0">
              <a:latin typeface="Calibri"/>
              <a:ea typeface="ＭＳ Ｐゴシック" pitchFamily="34" charset="-128"/>
              <a:cs typeface="Calibri"/>
            </a:endParaRPr>
          </a:p>
          <a:p>
            <a:r>
              <a:rPr lang="en-US" altLang="ja-JP" sz="2800" dirty="0">
                <a:latin typeface="Calibri"/>
                <a:ea typeface="ＭＳ Ｐゴシック" pitchFamily="34" charset="-128"/>
                <a:cs typeface="Calibri"/>
              </a:rPr>
              <a:t>These are the Bellman equations, and they characterize optimal values in a way we’ll use over and over</a:t>
            </a:r>
            <a:endParaRPr lang="en-US" sz="1400" dirty="0">
              <a:solidFill>
                <a:srgbClr val="CC0000"/>
              </a:solidFill>
              <a:latin typeface="Calibri"/>
              <a:ea typeface="ＭＳ Ｐゴシック" pitchFamily="34" charset="-128"/>
              <a:cs typeface="Calibri"/>
            </a:endParaRPr>
          </a:p>
          <a:p>
            <a:pPr lvl="1">
              <a:buFont typeface="Wingdings" pitchFamily="2" charset="2"/>
              <a:buNone/>
            </a:pPr>
            <a:r>
              <a:rPr lang="en-US" sz="2400" dirty="0">
                <a:solidFill>
                  <a:srgbClr val="CC0000"/>
                </a:solidFill>
                <a:latin typeface="Calibri"/>
                <a:ea typeface="ＭＳ Ｐゴシック" pitchFamily="34" charset="-128"/>
                <a:cs typeface="Calibri"/>
              </a:rPr>
              <a:t>	</a:t>
            </a:r>
            <a:endParaRPr lang="en-US" sz="2800" dirty="0">
              <a:latin typeface="Calibri"/>
              <a:ea typeface="ＭＳ Ｐゴシック" pitchFamily="34" charset="-128"/>
              <a:cs typeface="Calibri"/>
              <a:sym typeface="Symbol" pitchFamily="18" charset="2"/>
            </a:endParaRPr>
          </a:p>
          <a:p>
            <a:endParaRPr lang="en-US" sz="2800" dirty="0">
              <a:latin typeface="Calibri"/>
              <a:ea typeface="ＭＳ Ｐゴシック" pitchFamily="34" charset="-128"/>
              <a:cs typeface="Calibri"/>
              <a:sym typeface="Symbol" pitchFamily="18" charset="2"/>
            </a:endParaRPr>
          </a:p>
        </p:txBody>
      </p:sp>
      <p:pic>
        <p:nvPicPr>
          <p:cNvPr id="47" name="Picture 46" descr="txp_fig"/>
          <p:cNvPicPr>
            <a:picLocks noChangeAspect="1"/>
          </p:cNvPicPr>
          <p:nvPr>
            <p:custDataLst>
              <p:tags r:id="rId1"/>
            </p:custDataLst>
          </p:nvPr>
        </p:nvPicPr>
        <p:blipFill>
          <a:blip r:embed="rId6" cstate="print"/>
          <a:stretch>
            <a:fillRect/>
          </a:stretch>
        </p:blipFill>
        <p:spPr bwMode="auto">
          <a:xfrm>
            <a:off x="1295247" y="2971800"/>
            <a:ext cx="3076881" cy="405209"/>
          </a:xfrm>
          <a:prstGeom prst="rect">
            <a:avLst/>
          </a:prstGeom>
          <a:noFill/>
          <a:ln/>
          <a:effectLst/>
        </p:spPr>
      </p:pic>
      <p:pic>
        <p:nvPicPr>
          <p:cNvPr id="46" name="Picture 45" descr="txp_fig"/>
          <p:cNvPicPr>
            <a:picLocks noChangeAspect="1"/>
          </p:cNvPicPr>
          <p:nvPr>
            <p:custDataLst>
              <p:tags r:id="rId2"/>
            </p:custDataLst>
          </p:nvPr>
        </p:nvPicPr>
        <p:blipFill>
          <a:blip r:embed="rId7" cstate="print"/>
          <a:stretch>
            <a:fillRect/>
          </a:stretch>
        </p:blipFill>
        <p:spPr bwMode="auto">
          <a:xfrm>
            <a:off x="1295243" y="4356100"/>
            <a:ext cx="6950388" cy="690805"/>
          </a:xfrm>
          <a:prstGeom prst="rect">
            <a:avLst/>
          </a:prstGeom>
          <a:noFill/>
          <a:ln/>
          <a:effectLst/>
        </p:spPr>
      </p:pic>
      <p:pic>
        <p:nvPicPr>
          <p:cNvPr id="48" name="Picture 47" descr="txp_fig"/>
          <p:cNvPicPr>
            <a:picLocks noChangeAspect="1"/>
          </p:cNvPicPr>
          <p:nvPr>
            <p:custDataLst>
              <p:tags r:id="rId3"/>
            </p:custDataLst>
          </p:nvPr>
        </p:nvPicPr>
        <p:blipFill>
          <a:blip r:embed="rId8" cstate="print"/>
          <a:stretch>
            <a:fillRect/>
          </a:stretch>
        </p:blipFill>
        <p:spPr bwMode="auto">
          <a:xfrm>
            <a:off x="1301873" y="3614737"/>
            <a:ext cx="5556003" cy="593269"/>
          </a:xfrm>
          <a:prstGeom prst="rect">
            <a:avLst/>
          </a:prstGeom>
          <a:noFill/>
          <a:ln/>
          <a:effectLst/>
        </p:spPr>
      </p:pic>
      <p:grpSp>
        <p:nvGrpSpPr>
          <p:cNvPr id="27" name="Group 4"/>
          <p:cNvGrpSpPr>
            <a:grpSpLocks/>
          </p:cNvGrpSpPr>
          <p:nvPr/>
        </p:nvGrpSpPr>
        <p:grpSpPr bwMode="auto">
          <a:xfrm>
            <a:off x="8610600" y="1371600"/>
            <a:ext cx="3048000" cy="2754586"/>
            <a:chOff x="2400" y="1401"/>
            <a:chExt cx="1392" cy="1258"/>
          </a:xfrm>
        </p:grpSpPr>
        <p:sp>
          <p:nvSpPr>
            <p:cNvPr id="28" name="AutoShape 5"/>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sz="2400">
                <a:latin typeface="Calibri"/>
                <a:cs typeface="Calibri"/>
              </a:endParaRPr>
            </a:p>
          </p:txBody>
        </p:sp>
        <p:grpSp>
          <p:nvGrpSpPr>
            <p:cNvPr id="29" name="Group 6"/>
            <p:cNvGrpSpPr>
              <a:grpSpLocks/>
            </p:cNvGrpSpPr>
            <p:nvPr/>
          </p:nvGrpSpPr>
          <p:grpSpPr bwMode="auto">
            <a:xfrm>
              <a:off x="2529" y="1617"/>
              <a:ext cx="1263" cy="361"/>
              <a:chOff x="1584" y="1680"/>
              <a:chExt cx="2352" cy="336"/>
            </a:xfrm>
          </p:grpSpPr>
          <p:sp>
            <p:nvSpPr>
              <p:cNvPr id="42" name="Line 7"/>
              <p:cNvSpPr>
                <a:spLocks noChangeShapeType="1"/>
              </p:cNvSpPr>
              <p:nvPr/>
            </p:nvSpPr>
            <p:spPr bwMode="auto">
              <a:xfrm flipH="1">
                <a:off x="1584" y="1680"/>
                <a:ext cx="1152" cy="336"/>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43" name="Line 8"/>
              <p:cNvSpPr>
                <a:spLocks noChangeShapeType="1"/>
              </p:cNvSpPr>
              <p:nvPr/>
            </p:nvSpPr>
            <p:spPr bwMode="auto">
              <a:xfrm>
                <a:off x="2736" y="1680"/>
                <a:ext cx="1200" cy="288"/>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44" name="Line 9"/>
              <p:cNvSpPr>
                <a:spLocks noChangeShapeType="1"/>
              </p:cNvSpPr>
              <p:nvPr/>
            </p:nvSpPr>
            <p:spPr bwMode="auto">
              <a:xfrm flipH="1">
                <a:off x="2304" y="1680"/>
                <a:ext cx="432" cy="336"/>
              </a:xfrm>
              <a:prstGeom prst="line">
                <a:avLst/>
              </a:prstGeom>
              <a:noFill/>
              <a:ln w="28575">
                <a:solidFill>
                  <a:schemeClr val="tx1"/>
                </a:solidFill>
                <a:round/>
                <a:headEnd/>
                <a:tailEnd type="triangle" w="med" len="med"/>
              </a:ln>
            </p:spPr>
            <p:txBody>
              <a:bodyPr/>
              <a:lstStyle/>
              <a:p>
                <a:endParaRPr lang="en-US" sz="2400">
                  <a:latin typeface="Calibri"/>
                  <a:cs typeface="Calibri"/>
                </a:endParaRPr>
              </a:p>
            </p:txBody>
          </p:sp>
          <p:sp>
            <p:nvSpPr>
              <p:cNvPr id="45" name="Line 10"/>
              <p:cNvSpPr>
                <a:spLocks noChangeShapeType="1"/>
              </p:cNvSpPr>
              <p:nvPr/>
            </p:nvSpPr>
            <p:spPr bwMode="auto">
              <a:xfrm>
                <a:off x="2736" y="1680"/>
                <a:ext cx="432" cy="288"/>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grpSp>
        <p:sp>
          <p:nvSpPr>
            <p:cNvPr id="30" name="Oval 11"/>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sz="2400">
                <a:latin typeface="Calibri"/>
                <a:cs typeface="Calibri"/>
              </a:endParaRPr>
            </a:p>
          </p:txBody>
        </p:sp>
        <p:grpSp>
          <p:nvGrpSpPr>
            <p:cNvPr id="31" name="Group 12"/>
            <p:cNvGrpSpPr>
              <a:grpSpLocks/>
            </p:cNvGrpSpPr>
            <p:nvPr/>
          </p:nvGrpSpPr>
          <p:grpSpPr bwMode="auto">
            <a:xfrm>
              <a:off x="2400" y="2107"/>
              <a:ext cx="1057" cy="386"/>
              <a:chOff x="1536" y="2400"/>
              <a:chExt cx="1584" cy="624"/>
            </a:xfrm>
          </p:grpSpPr>
          <p:sp>
            <p:nvSpPr>
              <p:cNvPr id="38" name="Line 13"/>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39" name="Line 14"/>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40" name="Line 15"/>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sz="2400">
                  <a:latin typeface="Calibri"/>
                  <a:cs typeface="Calibri"/>
                </a:endParaRPr>
              </a:p>
            </p:txBody>
          </p:sp>
          <p:sp>
            <p:nvSpPr>
              <p:cNvPr id="41" name="Line 16"/>
              <p:cNvSpPr>
                <a:spLocks noChangeShapeType="1"/>
              </p:cNvSpPr>
              <p:nvPr/>
            </p:nvSpPr>
            <p:spPr bwMode="auto">
              <a:xfrm>
                <a:off x="2312" y="2400"/>
                <a:ext cx="280" cy="624"/>
              </a:xfrm>
              <a:prstGeom prst="line">
                <a:avLst/>
              </a:prstGeom>
              <a:noFill/>
              <a:ln w="28575">
                <a:solidFill>
                  <a:schemeClr val="tx1"/>
                </a:solidFill>
                <a:round/>
                <a:headEnd/>
                <a:tailEnd type="triangle" w="med" len="med"/>
              </a:ln>
            </p:spPr>
            <p:txBody>
              <a:bodyPr/>
              <a:lstStyle/>
              <a:p>
                <a:endParaRPr lang="en-US" sz="2400">
                  <a:latin typeface="Calibri"/>
                  <a:cs typeface="Calibri"/>
                </a:endParaRPr>
              </a:p>
            </p:txBody>
          </p:sp>
        </p:grpSp>
        <p:sp>
          <p:nvSpPr>
            <p:cNvPr id="32" name="Text Box 17"/>
            <p:cNvSpPr txBox="1">
              <a:spLocks noChangeArrowheads="1"/>
            </p:cNvSpPr>
            <p:nvPr/>
          </p:nvSpPr>
          <p:spPr bwMode="auto">
            <a:xfrm>
              <a:off x="3071" y="1680"/>
              <a:ext cx="129" cy="211"/>
            </a:xfrm>
            <a:prstGeom prst="rect">
              <a:avLst/>
            </a:prstGeom>
            <a:noFill/>
            <a:ln w="9525">
              <a:noFill/>
              <a:miter lim="800000"/>
              <a:headEnd/>
              <a:tailEnd/>
            </a:ln>
          </p:spPr>
          <p:txBody>
            <a:bodyPr>
              <a:spAutoFit/>
            </a:bodyPr>
            <a:lstStyle/>
            <a:p>
              <a:pPr>
                <a:spcBef>
                  <a:spcPct val="50000"/>
                </a:spcBef>
              </a:pPr>
              <a:r>
                <a:rPr lang="en-US" sz="2400" dirty="0">
                  <a:latin typeface="Calibri"/>
                  <a:cs typeface="Calibri"/>
                </a:rPr>
                <a:t>a</a:t>
              </a:r>
            </a:p>
          </p:txBody>
        </p:sp>
        <p:sp>
          <p:nvSpPr>
            <p:cNvPr id="33" name="Text Box 18"/>
            <p:cNvSpPr txBox="1">
              <a:spLocks noChangeArrowheads="1"/>
            </p:cNvSpPr>
            <p:nvPr/>
          </p:nvSpPr>
          <p:spPr bwMode="auto">
            <a:xfrm>
              <a:off x="3216" y="1401"/>
              <a:ext cx="129" cy="211"/>
            </a:xfrm>
            <a:prstGeom prst="rect">
              <a:avLst/>
            </a:prstGeom>
            <a:noFill/>
            <a:ln w="9525">
              <a:noFill/>
              <a:miter lim="800000"/>
              <a:headEnd/>
              <a:tailEnd/>
            </a:ln>
          </p:spPr>
          <p:txBody>
            <a:bodyPr>
              <a:spAutoFit/>
            </a:bodyPr>
            <a:lstStyle/>
            <a:p>
              <a:pPr>
                <a:spcBef>
                  <a:spcPct val="50000"/>
                </a:spcBef>
              </a:pPr>
              <a:r>
                <a:rPr lang="en-US" sz="2400" dirty="0">
                  <a:solidFill>
                    <a:srgbClr val="0000FF"/>
                  </a:solidFill>
                  <a:latin typeface="Calibri"/>
                  <a:cs typeface="Calibri"/>
                </a:rPr>
                <a:t>s</a:t>
              </a:r>
            </a:p>
          </p:txBody>
        </p:sp>
        <p:sp>
          <p:nvSpPr>
            <p:cNvPr id="34" name="Text Box 19"/>
            <p:cNvSpPr txBox="1">
              <a:spLocks noChangeArrowheads="1"/>
            </p:cNvSpPr>
            <p:nvPr/>
          </p:nvSpPr>
          <p:spPr bwMode="auto">
            <a:xfrm>
              <a:off x="3024" y="1920"/>
              <a:ext cx="559" cy="211"/>
            </a:xfrm>
            <a:prstGeom prst="rect">
              <a:avLst/>
            </a:prstGeom>
            <a:noFill/>
            <a:ln w="9525">
              <a:noFill/>
              <a:miter lim="800000"/>
              <a:headEnd/>
              <a:tailEnd/>
            </a:ln>
          </p:spPr>
          <p:txBody>
            <a:bodyPr>
              <a:spAutoFit/>
            </a:bodyPr>
            <a:lstStyle/>
            <a:p>
              <a:pPr>
                <a:spcBef>
                  <a:spcPct val="50000"/>
                </a:spcBef>
              </a:pPr>
              <a:r>
                <a:rPr lang="en-US" sz="2400" dirty="0">
                  <a:solidFill>
                    <a:srgbClr val="008000"/>
                  </a:solidFill>
                  <a:latin typeface="Calibri"/>
                  <a:cs typeface="Calibri"/>
                </a:rPr>
                <a:t>s, a</a:t>
              </a:r>
            </a:p>
          </p:txBody>
        </p:sp>
        <p:sp>
          <p:nvSpPr>
            <p:cNvPr id="35" name="Text Box 20"/>
            <p:cNvSpPr txBox="1">
              <a:spLocks noChangeArrowheads="1"/>
            </p:cNvSpPr>
            <p:nvPr/>
          </p:nvSpPr>
          <p:spPr bwMode="auto">
            <a:xfrm>
              <a:off x="2609" y="2261"/>
              <a:ext cx="504" cy="211"/>
            </a:xfrm>
            <a:prstGeom prst="rect">
              <a:avLst/>
            </a:prstGeom>
            <a:noFill/>
            <a:ln w="9525">
              <a:noFill/>
              <a:miter lim="800000"/>
              <a:headEnd/>
              <a:tailEnd/>
            </a:ln>
          </p:spPr>
          <p:txBody>
            <a:bodyPr>
              <a:spAutoFit/>
            </a:bodyPr>
            <a:lstStyle/>
            <a:p>
              <a:pPr>
                <a:spcBef>
                  <a:spcPct val="50000"/>
                </a:spcBef>
              </a:pPr>
              <a:r>
                <a:rPr lang="en-US" sz="2400" dirty="0" err="1">
                  <a:latin typeface="Calibri"/>
                  <a:cs typeface="Calibri"/>
                </a:rPr>
                <a:t>s,a,s</a:t>
              </a:r>
              <a:r>
                <a:rPr lang="ja-JP" altLang="en-US" sz="2400">
                  <a:latin typeface="Calibri"/>
                  <a:cs typeface="Calibri"/>
                </a:rPr>
                <a:t>’</a:t>
              </a:r>
              <a:endParaRPr lang="en-US" sz="2400" dirty="0">
                <a:latin typeface="Calibri"/>
                <a:cs typeface="Calibri"/>
              </a:endParaRPr>
            </a:p>
          </p:txBody>
        </p:sp>
        <p:sp>
          <p:nvSpPr>
            <p:cNvPr id="36" name="AutoShape 21"/>
            <p:cNvSpPr>
              <a:spLocks noChangeArrowheads="1"/>
            </p:cNvSpPr>
            <p:nvPr/>
          </p:nvSpPr>
          <p:spPr bwMode="auto">
            <a:xfrm>
              <a:off x="3019" y="2499"/>
              <a:ext cx="154" cy="123"/>
            </a:xfrm>
            <a:prstGeom prst="triangle">
              <a:avLst>
                <a:gd name="adj" fmla="val 50000"/>
              </a:avLst>
            </a:prstGeom>
            <a:solidFill>
              <a:srgbClr val="0000FF"/>
            </a:solidFill>
            <a:ln w="9525">
              <a:solidFill>
                <a:schemeClr val="tx1"/>
              </a:solidFill>
              <a:miter lim="800000"/>
              <a:headEnd/>
              <a:tailEnd/>
            </a:ln>
          </p:spPr>
          <p:txBody>
            <a:bodyPr wrap="none" anchor="ctr"/>
            <a:lstStyle/>
            <a:p>
              <a:pPr algn="r" rtl="1"/>
              <a:endParaRPr lang="en-US" sz="2400">
                <a:latin typeface="Calibri"/>
                <a:cs typeface="Calibri"/>
              </a:endParaRPr>
            </a:p>
          </p:txBody>
        </p:sp>
        <p:sp>
          <p:nvSpPr>
            <p:cNvPr id="37" name="Text Box 22"/>
            <p:cNvSpPr txBox="1">
              <a:spLocks noChangeArrowheads="1"/>
            </p:cNvSpPr>
            <p:nvPr/>
          </p:nvSpPr>
          <p:spPr bwMode="auto">
            <a:xfrm>
              <a:off x="3096" y="2448"/>
              <a:ext cx="331" cy="211"/>
            </a:xfrm>
            <a:prstGeom prst="rect">
              <a:avLst/>
            </a:prstGeom>
            <a:noFill/>
            <a:ln w="9525">
              <a:noFill/>
              <a:miter lim="800000"/>
              <a:headEnd/>
              <a:tailEnd/>
            </a:ln>
          </p:spPr>
          <p:txBody>
            <a:bodyPr wrap="square">
              <a:spAutoFit/>
            </a:bodyPr>
            <a:lstStyle/>
            <a:p>
              <a:pPr algn="r" rtl="1">
                <a:spcBef>
                  <a:spcPct val="50000"/>
                </a:spcBef>
              </a:pPr>
              <a:r>
                <a:rPr lang="en-US" sz="2400" dirty="0">
                  <a:solidFill>
                    <a:srgbClr val="0000FF"/>
                  </a:solidFill>
                  <a:latin typeface="Calibri"/>
                  <a:cs typeface="Calibri"/>
                </a:rPr>
                <a:t>s</a:t>
              </a:r>
              <a:r>
                <a:rPr lang="ja-JP" altLang="en-US" sz="2400">
                  <a:solidFill>
                    <a:srgbClr val="0000FF"/>
                  </a:solidFill>
                  <a:latin typeface="Calibri"/>
                  <a:cs typeface="Calibri"/>
                </a:rPr>
                <a:t>’</a:t>
              </a:r>
              <a:endParaRPr lang="en-US" sz="2400" dirty="0">
                <a:solidFill>
                  <a:srgbClr val="0000FF"/>
                </a:solidFill>
                <a:latin typeface="Calibri"/>
                <a:cs typeface="Calibri"/>
              </a:endParaRPr>
            </a:p>
          </p:txBody>
        </p:sp>
      </p:grpSp>
    </p:spTree>
    <p:extLst>
      <p:ext uri="{BB962C8B-B14F-4D97-AF65-F5344CB8AC3E}">
        <p14:creationId xmlns:p14="http://schemas.microsoft.com/office/powerpoint/2010/main" val="1567840443"/>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48"/>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4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656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Policy Methods</a:t>
            </a:r>
          </a:p>
        </p:txBody>
      </p:sp>
      <p:pic>
        <p:nvPicPr>
          <p:cNvPr id="43011"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209800" y="1219756"/>
            <a:ext cx="7608888" cy="5332887"/>
          </a:xfrm>
          <a:prstGeom prst="rect">
            <a:avLst/>
          </a:prstGeom>
          <a:noFill/>
        </p:spPr>
      </p:pic>
    </p:spTree>
    <p:extLst>
      <p:ext uri="{BB962C8B-B14F-4D97-AF65-F5344CB8AC3E}">
        <p14:creationId xmlns:p14="http://schemas.microsoft.com/office/powerpoint/2010/main" val="12701212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Oval 67">
            <a:extLst>
              <a:ext uri="{FF2B5EF4-FFF2-40B4-BE49-F238E27FC236}">
                <a16:creationId xmlns:a16="http://schemas.microsoft.com/office/drawing/2014/main" id="{C3712E27-AF7B-2B4D-A18D-D9C5E7ED6780}"/>
              </a:ext>
            </a:extLst>
          </p:cNvPr>
          <p:cNvSpPr/>
          <p:nvPr/>
        </p:nvSpPr>
        <p:spPr>
          <a:xfrm>
            <a:off x="5338168" y="5171579"/>
            <a:ext cx="504825" cy="504825"/>
          </a:xfrm>
          <a:prstGeom prst="ellipse">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CCF60478-9FF0-6A4F-89D9-8544C8177709}"/>
              </a:ext>
            </a:extLst>
          </p:cNvPr>
          <p:cNvSpPr/>
          <p:nvPr/>
        </p:nvSpPr>
        <p:spPr>
          <a:xfrm>
            <a:off x="2823394" y="2082159"/>
            <a:ext cx="632397" cy="632397"/>
          </a:xfrm>
          <a:prstGeom prst="ellipse">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Content Placeholder 35">
            <a:extLst>
              <a:ext uri="{FF2B5EF4-FFF2-40B4-BE49-F238E27FC236}">
                <a16:creationId xmlns:a16="http://schemas.microsoft.com/office/drawing/2014/main" id="{83FF81B6-353D-F74E-8C64-67854A7ED442}"/>
              </a:ext>
            </a:extLst>
          </p:cNvPr>
          <p:cNvSpPr>
            <a:spLocks noGrp="1"/>
          </p:cNvSpPr>
          <p:nvPr>
            <p:ph sz="half" idx="1"/>
          </p:nvPr>
        </p:nvSpPr>
        <p:spPr/>
        <p:txBody>
          <a:bodyPr/>
          <a:lstStyle/>
          <a:p>
            <a:r>
              <a:rPr lang="en-US" dirty="0"/>
              <a:t>For action sequence </a:t>
            </a:r>
          </a:p>
          <a:p>
            <a:pPr algn="ctr"/>
            <a:r>
              <a:rPr lang="en-US" dirty="0"/>
              <a:t>[</a:t>
            </a:r>
            <a:r>
              <a:rPr lang="en-US" i="1" dirty="0"/>
              <a:t>Up, Up, Right, Right, Right</a:t>
            </a:r>
            <a:r>
              <a:rPr lang="en-US" dirty="0"/>
              <a:t>], </a:t>
            </a:r>
          </a:p>
          <a:p>
            <a:r>
              <a:rPr lang="en-US" dirty="0"/>
              <a:t>what’s the probability that the millennium falcon reaches the intended goal? </a:t>
            </a:r>
          </a:p>
        </p:txBody>
      </p:sp>
      <p:sp>
        <p:nvSpPr>
          <p:cNvPr id="2" name="Title 1">
            <a:extLst>
              <a:ext uri="{FF2B5EF4-FFF2-40B4-BE49-F238E27FC236}">
                <a16:creationId xmlns:a16="http://schemas.microsoft.com/office/drawing/2014/main" id="{97664E13-4AF8-044D-9B57-F8C9D2A92989}"/>
              </a:ext>
            </a:extLst>
          </p:cNvPr>
          <p:cNvSpPr>
            <a:spLocks noGrp="1"/>
          </p:cNvSpPr>
          <p:nvPr>
            <p:ph type="title"/>
          </p:nvPr>
        </p:nvSpPr>
        <p:spPr/>
        <p:txBody>
          <a:bodyPr/>
          <a:lstStyle/>
          <a:p>
            <a:r>
              <a:rPr lang="en-US" dirty="0"/>
              <a:t>Navigating an Asteroid Field</a:t>
            </a:r>
          </a:p>
        </p:txBody>
      </p:sp>
      <p:sp>
        <p:nvSpPr>
          <p:cNvPr id="87" name="TextBox 86">
            <a:extLst>
              <a:ext uri="{FF2B5EF4-FFF2-40B4-BE49-F238E27FC236}">
                <a16:creationId xmlns:a16="http://schemas.microsoft.com/office/drawing/2014/main" id="{145228C1-4197-6D4F-BEF0-85A5E127FA42}"/>
              </a:ext>
            </a:extLst>
          </p:cNvPr>
          <p:cNvSpPr txBox="1"/>
          <p:nvPr/>
        </p:nvSpPr>
        <p:spPr>
          <a:xfrm>
            <a:off x="6765984" y="6042130"/>
            <a:ext cx="316112" cy="369332"/>
          </a:xfrm>
          <a:prstGeom prst="rect">
            <a:avLst/>
          </a:prstGeom>
          <a:noFill/>
        </p:spPr>
        <p:txBody>
          <a:bodyPr wrap="none" rtlCol="0">
            <a:spAutoFit/>
          </a:bodyPr>
          <a:lstStyle/>
          <a:p>
            <a:r>
              <a:rPr lang="en-US" dirty="0"/>
              <a:t>1</a:t>
            </a:r>
          </a:p>
        </p:txBody>
      </p:sp>
      <p:sp>
        <p:nvSpPr>
          <p:cNvPr id="88" name="TextBox 87">
            <a:extLst>
              <a:ext uri="{FF2B5EF4-FFF2-40B4-BE49-F238E27FC236}">
                <a16:creationId xmlns:a16="http://schemas.microsoft.com/office/drawing/2014/main" id="{F62FC5C0-709E-BB4E-BCC8-799F3BA9B16A}"/>
              </a:ext>
            </a:extLst>
          </p:cNvPr>
          <p:cNvSpPr txBox="1"/>
          <p:nvPr/>
        </p:nvSpPr>
        <p:spPr>
          <a:xfrm>
            <a:off x="8010050" y="6040506"/>
            <a:ext cx="316112" cy="369332"/>
          </a:xfrm>
          <a:prstGeom prst="rect">
            <a:avLst/>
          </a:prstGeom>
          <a:noFill/>
        </p:spPr>
        <p:txBody>
          <a:bodyPr wrap="none" rtlCol="0">
            <a:spAutoFit/>
          </a:bodyPr>
          <a:lstStyle/>
          <a:p>
            <a:r>
              <a:rPr lang="en-US" dirty="0"/>
              <a:t>2</a:t>
            </a:r>
          </a:p>
        </p:txBody>
      </p:sp>
      <p:sp>
        <p:nvSpPr>
          <p:cNvPr id="89" name="TextBox 88">
            <a:extLst>
              <a:ext uri="{FF2B5EF4-FFF2-40B4-BE49-F238E27FC236}">
                <a16:creationId xmlns:a16="http://schemas.microsoft.com/office/drawing/2014/main" id="{5562E0BB-142A-1545-B844-B9456E7F3F91}"/>
              </a:ext>
            </a:extLst>
          </p:cNvPr>
          <p:cNvSpPr txBox="1"/>
          <p:nvPr/>
        </p:nvSpPr>
        <p:spPr>
          <a:xfrm>
            <a:off x="9254116" y="6053089"/>
            <a:ext cx="316112" cy="369332"/>
          </a:xfrm>
          <a:prstGeom prst="rect">
            <a:avLst/>
          </a:prstGeom>
          <a:noFill/>
        </p:spPr>
        <p:txBody>
          <a:bodyPr wrap="none" rtlCol="0">
            <a:spAutoFit/>
          </a:bodyPr>
          <a:lstStyle/>
          <a:p>
            <a:r>
              <a:rPr lang="en-US" dirty="0"/>
              <a:t>3</a:t>
            </a:r>
          </a:p>
        </p:txBody>
      </p:sp>
      <p:sp>
        <p:nvSpPr>
          <p:cNvPr id="90" name="TextBox 89">
            <a:extLst>
              <a:ext uri="{FF2B5EF4-FFF2-40B4-BE49-F238E27FC236}">
                <a16:creationId xmlns:a16="http://schemas.microsoft.com/office/drawing/2014/main" id="{DD599B05-4CDF-4F48-AC4B-A905844794CC}"/>
              </a:ext>
            </a:extLst>
          </p:cNvPr>
          <p:cNvSpPr txBox="1"/>
          <p:nvPr/>
        </p:nvSpPr>
        <p:spPr>
          <a:xfrm>
            <a:off x="10498182" y="6051465"/>
            <a:ext cx="316112" cy="369332"/>
          </a:xfrm>
          <a:prstGeom prst="rect">
            <a:avLst/>
          </a:prstGeom>
          <a:noFill/>
        </p:spPr>
        <p:txBody>
          <a:bodyPr wrap="none" rtlCol="0">
            <a:spAutoFit/>
          </a:bodyPr>
          <a:lstStyle/>
          <a:p>
            <a:r>
              <a:rPr lang="en-US" dirty="0"/>
              <a:t>4</a:t>
            </a:r>
          </a:p>
        </p:txBody>
      </p:sp>
      <p:sp>
        <p:nvSpPr>
          <p:cNvPr id="91" name="TextBox 90">
            <a:extLst>
              <a:ext uri="{FF2B5EF4-FFF2-40B4-BE49-F238E27FC236}">
                <a16:creationId xmlns:a16="http://schemas.microsoft.com/office/drawing/2014/main" id="{8CF6042F-C503-654C-A7D7-A937C7DA96E6}"/>
              </a:ext>
            </a:extLst>
          </p:cNvPr>
          <p:cNvSpPr txBox="1"/>
          <p:nvPr/>
        </p:nvSpPr>
        <p:spPr>
          <a:xfrm>
            <a:off x="5933414" y="5183012"/>
            <a:ext cx="316112" cy="369332"/>
          </a:xfrm>
          <a:prstGeom prst="rect">
            <a:avLst/>
          </a:prstGeom>
          <a:noFill/>
        </p:spPr>
        <p:txBody>
          <a:bodyPr wrap="none" rtlCol="0">
            <a:spAutoFit/>
          </a:bodyPr>
          <a:lstStyle/>
          <a:p>
            <a:r>
              <a:rPr lang="en-US" dirty="0"/>
              <a:t>1</a:t>
            </a:r>
          </a:p>
        </p:txBody>
      </p:sp>
      <p:sp>
        <p:nvSpPr>
          <p:cNvPr id="92" name="TextBox 91">
            <a:extLst>
              <a:ext uri="{FF2B5EF4-FFF2-40B4-BE49-F238E27FC236}">
                <a16:creationId xmlns:a16="http://schemas.microsoft.com/office/drawing/2014/main" id="{0BD35F00-0DA7-4D4E-BC17-5B61E488A39E}"/>
              </a:ext>
            </a:extLst>
          </p:cNvPr>
          <p:cNvSpPr txBox="1"/>
          <p:nvPr/>
        </p:nvSpPr>
        <p:spPr>
          <a:xfrm>
            <a:off x="5925264" y="3875790"/>
            <a:ext cx="316112" cy="369332"/>
          </a:xfrm>
          <a:prstGeom prst="rect">
            <a:avLst/>
          </a:prstGeom>
          <a:noFill/>
        </p:spPr>
        <p:txBody>
          <a:bodyPr wrap="none" rtlCol="0">
            <a:spAutoFit/>
          </a:bodyPr>
          <a:lstStyle/>
          <a:p>
            <a:r>
              <a:rPr lang="en-US" dirty="0"/>
              <a:t>2</a:t>
            </a:r>
          </a:p>
        </p:txBody>
      </p:sp>
      <p:sp>
        <p:nvSpPr>
          <p:cNvPr id="93" name="TextBox 92">
            <a:extLst>
              <a:ext uri="{FF2B5EF4-FFF2-40B4-BE49-F238E27FC236}">
                <a16:creationId xmlns:a16="http://schemas.microsoft.com/office/drawing/2014/main" id="{DEF87A9B-2F65-6A48-860C-9F38C97DB77E}"/>
              </a:ext>
            </a:extLst>
          </p:cNvPr>
          <p:cNvSpPr txBox="1"/>
          <p:nvPr/>
        </p:nvSpPr>
        <p:spPr>
          <a:xfrm>
            <a:off x="5918274" y="2609046"/>
            <a:ext cx="316112" cy="369332"/>
          </a:xfrm>
          <a:prstGeom prst="rect">
            <a:avLst/>
          </a:prstGeom>
          <a:noFill/>
        </p:spPr>
        <p:txBody>
          <a:bodyPr wrap="none" rtlCol="0">
            <a:spAutoFit/>
          </a:bodyPr>
          <a:lstStyle/>
          <a:p>
            <a:r>
              <a:rPr lang="en-US" dirty="0"/>
              <a:t>3</a:t>
            </a:r>
          </a:p>
        </p:txBody>
      </p:sp>
      <p:sp>
        <p:nvSpPr>
          <p:cNvPr id="29" name="TextBox 28">
            <a:extLst>
              <a:ext uri="{FF2B5EF4-FFF2-40B4-BE49-F238E27FC236}">
                <a16:creationId xmlns:a16="http://schemas.microsoft.com/office/drawing/2014/main" id="{B65F4E63-A38D-3C46-AA3C-CAF7C3150C9A}"/>
              </a:ext>
            </a:extLst>
          </p:cNvPr>
          <p:cNvSpPr txBox="1"/>
          <p:nvPr/>
        </p:nvSpPr>
        <p:spPr>
          <a:xfrm>
            <a:off x="709223" y="4333223"/>
            <a:ext cx="2061783" cy="369332"/>
          </a:xfrm>
          <a:prstGeom prst="rect">
            <a:avLst/>
          </a:prstGeom>
          <a:noFill/>
        </p:spPr>
        <p:txBody>
          <a:bodyPr wrap="none" rtlCol="0">
            <a:spAutoFit/>
          </a:bodyPr>
          <a:lstStyle/>
          <a:p>
            <a:r>
              <a:rPr lang="en-US" dirty="0"/>
              <a:t>Transition Model:</a:t>
            </a:r>
          </a:p>
        </p:txBody>
      </p:sp>
      <p:grpSp>
        <p:nvGrpSpPr>
          <p:cNvPr id="30" name="Group 29">
            <a:extLst>
              <a:ext uri="{FF2B5EF4-FFF2-40B4-BE49-F238E27FC236}">
                <a16:creationId xmlns:a16="http://schemas.microsoft.com/office/drawing/2014/main" id="{D660ACAB-2D90-1246-BF9B-1580CD6E12F5}"/>
              </a:ext>
            </a:extLst>
          </p:cNvPr>
          <p:cNvGrpSpPr/>
          <p:nvPr/>
        </p:nvGrpSpPr>
        <p:grpSpPr>
          <a:xfrm>
            <a:off x="3562880" y="4438331"/>
            <a:ext cx="2294023" cy="2084847"/>
            <a:chOff x="2933150" y="2176100"/>
            <a:chExt cx="2294023" cy="2084847"/>
          </a:xfrm>
        </p:grpSpPr>
        <p:sp>
          <p:nvSpPr>
            <p:cNvPr id="31" name="Rectangle 30">
              <a:extLst>
                <a:ext uri="{FF2B5EF4-FFF2-40B4-BE49-F238E27FC236}">
                  <a16:creationId xmlns:a16="http://schemas.microsoft.com/office/drawing/2014/main" id="{CF0047BF-3AA7-AA42-BFEF-8CA8D6711366}"/>
                </a:ext>
              </a:extLst>
            </p:cNvPr>
            <p:cNvSpPr/>
            <p:nvPr/>
          </p:nvSpPr>
          <p:spPr>
            <a:xfrm>
              <a:off x="2933150" y="2522315"/>
              <a:ext cx="1266918" cy="1266919"/>
            </a:xfrm>
            <a:prstGeom prst="rect">
              <a:avLst/>
            </a:prstGeom>
            <a:blipFill>
              <a:blip r:embed="rId3"/>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p:txBody>
        </p:sp>
        <p:sp>
          <p:nvSpPr>
            <p:cNvPr id="35" name="TextBox 34">
              <a:extLst>
                <a:ext uri="{FF2B5EF4-FFF2-40B4-BE49-F238E27FC236}">
                  <a16:creationId xmlns:a16="http://schemas.microsoft.com/office/drawing/2014/main" id="{F1397CC3-F8BF-F545-9119-455B7E9D3EC2}"/>
                </a:ext>
              </a:extLst>
            </p:cNvPr>
            <p:cNvSpPr txBox="1"/>
            <p:nvPr/>
          </p:nvSpPr>
          <p:spPr>
            <a:xfrm>
              <a:off x="4718700" y="2971108"/>
              <a:ext cx="508473" cy="369332"/>
            </a:xfrm>
            <a:prstGeom prst="rect">
              <a:avLst/>
            </a:prstGeom>
            <a:noFill/>
          </p:spPr>
          <p:txBody>
            <a:bodyPr wrap="none" rtlCol="0">
              <a:spAutoFit/>
            </a:bodyPr>
            <a:lstStyle/>
            <a:p>
              <a:r>
                <a:rPr lang="en-US" dirty="0"/>
                <a:t>0.8</a:t>
              </a:r>
            </a:p>
          </p:txBody>
        </p:sp>
        <p:sp>
          <p:nvSpPr>
            <p:cNvPr id="37" name="TextBox 36">
              <a:extLst>
                <a:ext uri="{FF2B5EF4-FFF2-40B4-BE49-F238E27FC236}">
                  <a16:creationId xmlns:a16="http://schemas.microsoft.com/office/drawing/2014/main" id="{4D0AC9C6-679A-5F47-857F-AA1B08920A13}"/>
                </a:ext>
              </a:extLst>
            </p:cNvPr>
            <p:cNvSpPr txBox="1"/>
            <p:nvPr/>
          </p:nvSpPr>
          <p:spPr>
            <a:xfrm>
              <a:off x="3985638" y="2176100"/>
              <a:ext cx="508473" cy="369332"/>
            </a:xfrm>
            <a:prstGeom prst="rect">
              <a:avLst/>
            </a:prstGeom>
            <a:noFill/>
          </p:spPr>
          <p:txBody>
            <a:bodyPr wrap="none" rtlCol="0">
              <a:spAutoFit/>
            </a:bodyPr>
            <a:lstStyle/>
            <a:p>
              <a:r>
                <a:rPr lang="en-US" dirty="0"/>
                <a:t>0.1</a:t>
              </a:r>
            </a:p>
          </p:txBody>
        </p:sp>
        <p:sp>
          <p:nvSpPr>
            <p:cNvPr id="38" name="TextBox 37">
              <a:extLst>
                <a:ext uri="{FF2B5EF4-FFF2-40B4-BE49-F238E27FC236}">
                  <a16:creationId xmlns:a16="http://schemas.microsoft.com/office/drawing/2014/main" id="{D0320526-45DC-1341-8CA9-F6AC340CC826}"/>
                </a:ext>
              </a:extLst>
            </p:cNvPr>
            <p:cNvSpPr txBox="1"/>
            <p:nvPr/>
          </p:nvSpPr>
          <p:spPr>
            <a:xfrm>
              <a:off x="3990659" y="3891615"/>
              <a:ext cx="508473" cy="369332"/>
            </a:xfrm>
            <a:prstGeom prst="rect">
              <a:avLst/>
            </a:prstGeom>
            <a:noFill/>
          </p:spPr>
          <p:txBody>
            <a:bodyPr wrap="none" rtlCol="0">
              <a:spAutoFit/>
            </a:bodyPr>
            <a:lstStyle/>
            <a:p>
              <a:r>
                <a:rPr lang="en-US" dirty="0"/>
                <a:t>0.1</a:t>
              </a:r>
            </a:p>
          </p:txBody>
        </p:sp>
      </p:grpSp>
      <p:sp>
        <p:nvSpPr>
          <p:cNvPr id="3" name="Rectangle 2">
            <a:extLst>
              <a:ext uri="{FF2B5EF4-FFF2-40B4-BE49-F238E27FC236}">
                <a16:creationId xmlns:a16="http://schemas.microsoft.com/office/drawing/2014/main" id="{F17383F7-74F2-7C4B-9370-D05A883D8725}"/>
              </a:ext>
            </a:extLst>
          </p:cNvPr>
          <p:cNvSpPr/>
          <p:nvPr/>
        </p:nvSpPr>
        <p:spPr>
          <a:xfrm>
            <a:off x="1881358" y="3460109"/>
            <a:ext cx="513282" cy="369332"/>
          </a:xfrm>
          <a:prstGeom prst="rect">
            <a:avLst/>
          </a:prstGeom>
        </p:spPr>
        <p:txBody>
          <a:bodyPr wrap="none">
            <a:spAutoFit/>
          </a:bodyPr>
          <a:lstStyle/>
          <a:p>
            <a:r>
              <a:rPr lang="en-US" b="1" dirty="0"/>
              <a:t>0.8</a:t>
            </a:r>
            <a:endParaRPr lang="en-US" dirty="0"/>
          </a:p>
        </p:txBody>
      </p:sp>
      <p:sp>
        <p:nvSpPr>
          <p:cNvPr id="40" name="Rectangle 39">
            <a:extLst>
              <a:ext uri="{FF2B5EF4-FFF2-40B4-BE49-F238E27FC236}">
                <a16:creationId xmlns:a16="http://schemas.microsoft.com/office/drawing/2014/main" id="{BA4441D7-B8EE-1643-8AB9-73E271ADE39D}"/>
              </a:ext>
            </a:extLst>
          </p:cNvPr>
          <p:cNvSpPr/>
          <p:nvPr/>
        </p:nvSpPr>
        <p:spPr>
          <a:xfrm>
            <a:off x="2279272" y="3462643"/>
            <a:ext cx="697627" cy="369332"/>
          </a:xfrm>
          <a:prstGeom prst="rect">
            <a:avLst/>
          </a:prstGeom>
        </p:spPr>
        <p:txBody>
          <a:bodyPr wrap="none">
            <a:spAutoFit/>
          </a:bodyPr>
          <a:lstStyle/>
          <a:p>
            <a:r>
              <a:rPr lang="en-US" b="1" dirty="0"/>
              <a:t>* 0.8</a:t>
            </a:r>
            <a:endParaRPr lang="en-US" dirty="0"/>
          </a:p>
        </p:txBody>
      </p:sp>
      <p:sp>
        <p:nvSpPr>
          <p:cNvPr id="41" name="Up Arrow 40">
            <a:extLst>
              <a:ext uri="{FF2B5EF4-FFF2-40B4-BE49-F238E27FC236}">
                <a16:creationId xmlns:a16="http://schemas.microsoft.com/office/drawing/2014/main" id="{DAB333E0-714F-D244-88F0-FC6DB2AC3A86}"/>
              </a:ext>
            </a:extLst>
          </p:cNvPr>
          <p:cNvSpPr/>
          <p:nvPr/>
        </p:nvSpPr>
        <p:spPr>
          <a:xfrm rot="5400000">
            <a:off x="4476243" y="4832228"/>
            <a:ext cx="689429" cy="1157533"/>
          </a:xfrm>
          <a:prstGeom prst="up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Left-Right Arrow 41">
            <a:extLst>
              <a:ext uri="{FF2B5EF4-FFF2-40B4-BE49-F238E27FC236}">
                <a16:creationId xmlns:a16="http://schemas.microsoft.com/office/drawing/2014/main" id="{2CAB1ED6-1D7D-6C48-93A9-DCA5D3749B5D}"/>
              </a:ext>
            </a:extLst>
          </p:cNvPr>
          <p:cNvSpPr/>
          <p:nvPr/>
        </p:nvSpPr>
        <p:spPr>
          <a:xfrm rot="5400000">
            <a:off x="3478359" y="5249013"/>
            <a:ext cx="1997687" cy="323964"/>
          </a:xfrm>
          <a:prstGeom prst="lef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87E554E6-4775-FB40-930A-C425F4579361}"/>
              </a:ext>
            </a:extLst>
          </p:cNvPr>
          <p:cNvSpPr/>
          <p:nvPr/>
        </p:nvSpPr>
        <p:spPr>
          <a:xfrm>
            <a:off x="3720214" y="5006283"/>
            <a:ext cx="981359" cy="646331"/>
          </a:xfrm>
          <a:prstGeom prst="rect">
            <a:avLst/>
          </a:prstGeom>
        </p:spPr>
        <p:txBody>
          <a:bodyPr wrap="none">
            <a:spAutoFit/>
          </a:bodyPr>
          <a:lstStyle/>
          <a:p>
            <a:pPr algn="ctr"/>
            <a:r>
              <a:rPr lang="en-US" dirty="0">
                <a:solidFill>
                  <a:schemeClr val="bg1"/>
                </a:solidFill>
              </a:rPr>
              <a:t>Action: </a:t>
            </a:r>
          </a:p>
          <a:p>
            <a:pPr algn="ctr"/>
            <a:r>
              <a:rPr lang="en-US" dirty="0">
                <a:solidFill>
                  <a:schemeClr val="bg1"/>
                </a:solidFill>
              </a:rPr>
              <a:t>Right</a:t>
            </a:r>
          </a:p>
        </p:txBody>
      </p:sp>
      <p:sp>
        <p:nvSpPr>
          <p:cNvPr id="43" name="Rectangle 42">
            <a:extLst>
              <a:ext uri="{FF2B5EF4-FFF2-40B4-BE49-F238E27FC236}">
                <a16:creationId xmlns:a16="http://schemas.microsoft.com/office/drawing/2014/main" id="{CDC3AC34-F013-7940-88A9-2915539CE1C4}"/>
              </a:ext>
            </a:extLst>
          </p:cNvPr>
          <p:cNvSpPr/>
          <p:nvPr/>
        </p:nvSpPr>
        <p:spPr>
          <a:xfrm>
            <a:off x="2827434" y="3460109"/>
            <a:ext cx="697627" cy="369332"/>
          </a:xfrm>
          <a:prstGeom prst="rect">
            <a:avLst/>
          </a:prstGeom>
        </p:spPr>
        <p:txBody>
          <a:bodyPr wrap="none">
            <a:spAutoFit/>
          </a:bodyPr>
          <a:lstStyle/>
          <a:p>
            <a:r>
              <a:rPr lang="en-US" b="1" dirty="0"/>
              <a:t>* 0.8</a:t>
            </a:r>
            <a:endParaRPr lang="en-US" dirty="0"/>
          </a:p>
        </p:txBody>
      </p:sp>
      <p:grpSp>
        <p:nvGrpSpPr>
          <p:cNvPr id="45" name="Group 44">
            <a:extLst>
              <a:ext uri="{FF2B5EF4-FFF2-40B4-BE49-F238E27FC236}">
                <a16:creationId xmlns:a16="http://schemas.microsoft.com/office/drawing/2014/main" id="{AF192859-5BEE-CD44-8F62-8C26658EECB3}"/>
              </a:ext>
            </a:extLst>
          </p:cNvPr>
          <p:cNvGrpSpPr/>
          <p:nvPr/>
        </p:nvGrpSpPr>
        <p:grpSpPr>
          <a:xfrm>
            <a:off x="6253247" y="2151925"/>
            <a:ext cx="5100553" cy="3808909"/>
            <a:chOff x="6253247" y="2151925"/>
            <a:chExt cx="5100553" cy="3808909"/>
          </a:xfrm>
        </p:grpSpPr>
        <p:pic>
          <p:nvPicPr>
            <p:cNvPr id="46" name="Picture 2" descr="Starfield Dark – stylish, high-quality wallpaper with fast delivery –  Photowall">
              <a:extLst>
                <a:ext uri="{FF2B5EF4-FFF2-40B4-BE49-F238E27FC236}">
                  <a16:creationId xmlns:a16="http://schemas.microsoft.com/office/drawing/2014/main" id="{303C05D7-CE6A-3144-BD41-C77A355D150A}"/>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99572" y="2151925"/>
              <a:ext cx="5054228" cy="3795995"/>
            </a:xfrm>
            <a:prstGeom prst="rect">
              <a:avLst/>
            </a:prstGeom>
            <a:noFill/>
            <a:extLst>
              <a:ext uri="{909E8E84-426E-40DD-AFC4-6F175D3DCCD1}">
                <a14:hiddenFill xmlns:a14="http://schemas.microsoft.com/office/drawing/2010/main">
                  <a:solidFill>
                    <a:srgbClr val="FFFFFF"/>
                  </a:solidFill>
                </a14:hiddenFill>
              </a:ext>
            </a:extLst>
          </p:spPr>
        </p:pic>
        <p:grpSp>
          <p:nvGrpSpPr>
            <p:cNvPr id="47" name="Group 46">
              <a:extLst>
                <a:ext uri="{FF2B5EF4-FFF2-40B4-BE49-F238E27FC236}">
                  <a16:creationId xmlns:a16="http://schemas.microsoft.com/office/drawing/2014/main" id="{353EE8BA-A5E8-EC45-B95D-45E329A4B383}"/>
                </a:ext>
              </a:extLst>
            </p:cNvPr>
            <p:cNvGrpSpPr/>
            <p:nvPr/>
          </p:nvGrpSpPr>
          <p:grpSpPr>
            <a:xfrm>
              <a:off x="6253247" y="2160077"/>
              <a:ext cx="5067674" cy="3800757"/>
              <a:chOff x="6456556" y="2714547"/>
              <a:chExt cx="3657600" cy="2743201"/>
            </a:xfrm>
            <a:solidFill>
              <a:schemeClr val="tx1"/>
            </a:solidFill>
          </p:grpSpPr>
          <p:sp>
            <p:nvSpPr>
              <p:cNvPr id="54" name="Rectangle 53">
                <a:extLst>
                  <a:ext uri="{FF2B5EF4-FFF2-40B4-BE49-F238E27FC236}">
                    <a16:creationId xmlns:a16="http://schemas.microsoft.com/office/drawing/2014/main" id="{6A9B4FC7-6663-EE44-ADAC-339B9ED7D8F0}"/>
                  </a:ext>
                </a:extLst>
              </p:cNvPr>
              <p:cNvSpPr/>
              <p:nvPr/>
            </p:nvSpPr>
            <p:spPr>
              <a:xfrm>
                <a:off x="7364899" y="3635183"/>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p>
            </p:txBody>
          </p:sp>
          <p:sp>
            <p:nvSpPr>
              <p:cNvPr id="55" name="Rectangle 54">
                <a:extLst>
                  <a:ext uri="{FF2B5EF4-FFF2-40B4-BE49-F238E27FC236}">
                    <a16:creationId xmlns:a16="http://schemas.microsoft.com/office/drawing/2014/main" id="{586B0D79-56C1-E342-A391-758D44DAF820}"/>
                  </a:ext>
                </a:extLst>
              </p:cNvPr>
              <p:cNvSpPr/>
              <p:nvPr/>
            </p:nvSpPr>
            <p:spPr>
              <a:xfrm>
                <a:off x="9197683" y="2714547"/>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Rectangle 55">
                <a:extLst>
                  <a:ext uri="{FF2B5EF4-FFF2-40B4-BE49-F238E27FC236}">
                    <a16:creationId xmlns:a16="http://schemas.microsoft.com/office/drawing/2014/main" id="{42E2271C-DDAA-3346-B2B8-DC658DEE709A}"/>
                  </a:ext>
                </a:extLst>
              </p:cNvPr>
              <p:cNvSpPr/>
              <p:nvPr/>
            </p:nvSpPr>
            <p:spPr>
              <a:xfrm>
                <a:off x="7370344" y="2714547"/>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Rectangle 56">
                <a:extLst>
                  <a:ext uri="{FF2B5EF4-FFF2-40B4-BE49-F238E27FC236}">
                    <a16:creationId xmlns:a16="http://schemas.microsoft.com/office/drawing/2014/main" id="{4DFB5C68-F0D7-3449-B46F-FB75743880FA}"/>
                  </a:ext>
                </a:extLst>
              </p:cNvPr>
              <p:cNvSpPr/>
              <p:nvPr/>
            </p:nvSpPr>
            <p:spPr>
              <a:xfrm>
                <a:off x="8285356" y="27145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EAFC6F35-FAB1-2F48-8230-953A9F0B1B20}"/>
                  </a:ext>
                </a:extLst>
              </p:cNvPr>
              <p:cNvSpPr/>
              <p:nvPr/>
            </p:nvSpPr>
            <p:spPr>
              <a:xfrm>
                <a:off x="6456556" y="36289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Rectangle 58">
                <a:extLst>
                  <a:ext uri="{FF2B5EF4-FFF2-40B4-BE49-F238E27FC236}">
                    <a16:creationId xmlns:a16="http://schemas.microsoft.com/office/drawing/2014/main" id="{47602EA0-F865-3943-AE30-0AFCB2665756}"/>
                  </a:ext>
                </a:extLst>
              </p:cNvPr>
              <p:cNvSpPr/>
              <p:nvPr/>
            </p:nvSpPr>
            <p:spPr>
              <a:xfrm>
                <a:off x="6457592" y="2714547"/>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Rectangle 59">
                <a:extLst>
                  <a:ext uri="{FF2B5EF4-FFF2-40B4-BE49-F238E27FC236}">
                    <a16:creationId xmlns:a16="http://schemas.microsoft.com/office/drawing/2014/main" id="{BDB8B3DC-1A7F-0F4B-AABB-1DB470A862A9}"/>
                  </a:ext>
                </a:extLst>
              </p:cNvPr>
              <p:cNvSpPr/>
              <p:nvPr/>
            </p:nvSpPr>
            <p:spPr>
              <a:xfrm>
                <a:off x="8285356" y="36289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Rectangle 60">
                <a:extLst>
                  <a:ext uri="{FF2B5EF4-FFF2-40B4-BE49-F238E27FC236}">
                    <a16:creationId xmlns:a16="http://schemas.microsoft.com/office/drawing/2014/main" id="{7FD57781-DE75-E140-92C3-EFAB8B47CE5C}"/>
                  </a:ext>
                </a:extLst>
              </p:cNvPr>
              <p:cNvSpPr/>
              <p:nvPr/>
            </p:nvSpPr>
            <p:spPr>
              <a:xfrm>
                <a:off x="9199756" y="36289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F3D947B7-696D-6342-B2B1-570403CAF1B7}"/>
                  </a:ext>
                </a:extLst>
              </p:cNvPr>
              <p:cNvSpPr/>
              <p:nvPr/>
            </p:nvSpPr>
            <p:spPr>
              <a:xfrm>
                <a:off x="64565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89A21879-8F61-E14D-8626-AE3851949BED}"/>
                  </a:ext>
                </a:extLst>
              </p:cNvPr>
              <p:cNvSpPr/>
              <p:nvPr/>
            </p:nvSpPr>
            <p:spPr>
              <a:xfrm>
                <a:off x="73709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Rectangle 63">
                <a:extLst>
                  <a:ext uri="{FF2B5EF4-FFF2-40B4-BE49-F238E27FC236}">
                    <a16:creationId xmlns:a16="http://schemas.microsoft.com/office/drawing/2014/main" id="{2555FC9B-3E9E-3646-9910-73EF5867C3CB}"/>
                  </a:ext>
                </a:extLst>
              </p:cNvPr>
              <p:cNvSpPr/>
              <p:nvPr/>
            </p:nvSpPr>
            <p:spPr>
              <a:xfrm>
                <a:off x="82853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Rectangle 64">
                <a:extLst>
                  <a:ext uri="{FF2B5EF4-FFF2-40B4-BE49-F238E27FC236}">
                    <a16:creationId xmlns:a16="http://schemas.microsoft.com/office/drawing/2014/main" id="{C36C6BCC-D675-7047-88B2-179E3D483A1D}"/>
                  </a:ext>
                </a:extLst>
              </p:cNvPr>
              <p:cNvSpPr/>
              <p:nvPr/>
            </p:nvSpPr>
            <p:spPr>
              <a:xfrm>
                <a:off x="91997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48" name="Picture 47">
              <a:extLst>
                <a:ext uri="{FF2B5EF4-FFF2-40B4-BE49-F238E27FC236}">
                  <a16:creationId xmlns:a16="http://schemas.microsoft.com/office/drawing/2014/main" id="{3F383D9C-059B-8D44-A30A-96A9634F3C6E}"/>
                </a:ext>
              </a:extLst>
            </p:cNvPr>
            <p:cNvPicPr>
              <a:picLocks noChangeAspect="1"/>
            </p:cNvPicPr>
            <p:nvPr/>
          </p:nvPicPr>
          <p:blipFill>
            <a:blip r:embed="rId5"/>
            <a:stretch>
              <a:fillRect/>
            </a:stretch>
          </p:blipFill>
          <p:spPr>
            <a:xfrm>
              <a:off x="10165337" y="3636708"/>
              <a:ext cx="941527" cy="826430"/>
            </a:xfrm>
            <a:prstGeom prst="rect">
              <a:avLst/>
            </a:prstGeom>
          </p:spPr>
        </p:pic>
        <p:sp>
          <p:nvSpPr>
            <p:cNvPr id="49" name="Rectangle 48">
              <a:extLst>
                <a:ext uri="{FF2B5EF4-FFF2-40B4-BE49-F238E27FC236}">
                  <a16:creationId xmlns:a16="http://schemas.microsoft.com/office/drawing/2014/main" id="{7E0BC3EA-AC64-794B-8336-E4E3EBFA87F8}"/>
                </a:ext>
              </a:extLst>
            </p:cNvPr>
            <p:cNvSpPr/>
            <p:nvPr/>
          </p:nvSpPr>
          <p:spPr>
            <a:xfrm>
              <a:off x="10787652" y="3506633"/>
              <a:ext cx="431528" cy="369332"/>
            </a:xfrm>
            <a:prstGeom prst="rect">
              <a:avLst/>
            </a:prstGeom>
            <a:solidFill>
              <a:schemeClr val="accent2"/>
            </a:solidFill>
            <a:ln w="38100">
              <a:solidFill>
                <a:schemeClr val="accent1">
                  <a:shade val="50000"/>
                </a:schemeClr>
              </a:solidFill>
            </a:ln>
          </p:spPr>
          <p:txBody>
            <a:bodyPr wrap="none">
              <a:spAutoFit/>
            </a:bodyPr>
            <a:lstStyle/>
            <a:p>
              <a:r>
                <a:rPr lang="en-US" dirty="0"/>
                <a:t>–1</a:t>
              </a:r>
            </a:p>
          </p:txBody>
        </p:sp>
        <p:pic>
          <p:nvPicPr>
            <p:cNvPr id="50" name="Picture 49">
              <a:extLst>
                <a:ext uri="{FF2B5EF4-FFF2-40B4-BE49-F238E27FC236}">
                  <a16:creationId xmlns:a16="http://schemas.microsoft.com/office/drawing/2014/main" id="{E7724939-DDAD-B64D-9212-DFDB75109035}"/>
                </a:ext>
              </a:extLst>
            </p:cNvPr>
            <p:cNvPicPr>
              <a:picLocks noChangeAspect="1"/>
            </p:cNvPicPr>
            <p:nvPr/>
          </p:nvPicPr>
          <p:blipFill>
            <a:blip r:embed="rId5"/>
            <a:stretch>
              <a:fillRect/>
            </a:stretch>
          </p:blipFill>
          <p:spPr>
            <a:xfrm>
              <a:off x="7576993" y="3732787"/>
              <a:ext cx="968790" cy="850360"/>
            </a:xfrm>
            <a:prstGeom prst="rect">
              <a:avLst/>
            </a:prstGeom>
          </p:spPr>
        </p:pic>
        <p:sp>
          <p:nvSpPr>
            <p:cNvPr id="51" name="Rectangle 50">
              <a:extLst>
                <a:ext uri="{FF2B5EF4-FFF2-40B4-BE49-F238E27FC236}">
                  <a16:creationId xmlns:a16="http://schemas.microsoft.com/office/drawing/2014/main" id="{8FB18E6D-2047-B743-B72C-2F5780E3786C}"/>
                </a:ext>
              </a:extLst>
            </p:cNvPr>
            <p:cNvSpPr/>
            <p:nvPr/>
          </p:nvSpPr>
          <p:spPr>
            <a:xfrm>
              <a:off x="8224245" y="3506633"/>
              <a:ext cx="431528" cy="369332"/>
            </a:xfrm>
            <a:prstGeom prst="rect">
              <a:avLst/>
            </a:prstGeom>
            <a:solidFill>
              <a:schemeClr val="accent2"/>
            </a:solidFill>
            <a:ln w="38100">
              <a:solidFill>
                <a:schemeClr val="accent1">
                  <a:shade val="50000"/>
                </a:schemeClr>
              </a:solidFill>
            </a:ln>
          </p:spPr>
          <p:txBody>
            <a:bodyPr wrap="none">
              <a:spAutoFit/>
            </a:bodyPr>
            <a:lstStyle/>
            <a:p>
              <a:r>
                <a:rPr lang="en-US" dirty="0"/>
                <a:t>–1</a:t>
              </a:r>
            </a:p>
          </p:txBody>
        </p:sp>
        <p:pic>
          <p:nvPicPr>
            <p:cNvPr id="52" name="Picture 51">
              <a:extLst>
                <a:ext uri="{FF2B5EF4-FFF2-40B4-BE49-F238E27FC236}">
                  <a16:creationId xmlns:a16="http://schemas.microsoft.com/office/drawing/2014/main" id="{CFD1319B-767F-4C4A-A91E-2351E43021B9}"/>
                </a:ext>
              </a:extLst>
            </p:cNvPr>
            <p:cNvPicPr>
              <a:picLocks noChangeAspect="1"/>
            </p:cNvPicPr>
            <p:nvPr/>
          </p:nvPicPr>
          <p:blipFill>
            <a:blip r:embed="rId6"/>
            <a:stretch>
              <a:fillRect/>
            </a:stretch>
          </p:blipFill>
          <p:spPr>
            <a:xfrm>
              <a:off x="10104965" y="2252033"/>
              <a:ext cx="1153898" cy="1153898"/>
            </a:xfrm>
            <a:prstGeom prst="rect">
              <a:avLst/>
            </a:prstGeom>
          </p:spPr>
        </p:pic>
        <p:sp>
          <p:nvSpPr>
            <p:cNvPr id="53" name="Rectangle 52">
              <a:extLst>
                <a:ext uri="{FF2B5EF4-FFF2-40B4-BE49-F238E27FC236}">
                  <a16:creationId xmlns:a16="http://schemas.microsoft.com/office/drawing/2014/main" id="{014B1DAC-FDDF-D240-BEA8-9369D6A48B12}"/>
                </a:ext>
              </a:extLst>
            </p:cNvPr>
            <p:cNvSpPr/>
            <p:nvPr/>
          </p:nvSpPr>
          <p:spPr>
            <a:xfrm>
              <a:off x="10787652" y="2239714"/>
              <a:ext cx="447558" cy="369332"/>
            </a:xfrm>
            <a:prstGeom prst="rect">
              <a:avLst/>
            </a:prstGeom>
            <a:solidFill>
              <a:schemeClr val="accent5"/>
            </a:solidFill>
            <a:ln w="38100">
              <a:solidFill>
                <a:schemeClr val="accent1">
                  <a:shade val="50000"/>
                </a:schemeClr>
              </a:solidFill>
            </a:ln>
          </p:spPr>
          <p:txBody>
            <a:bodyPr wrap="none">
              <a:spAutoFit/>
            </a:bodyPr>
            <a:lstStyle/>
            <a:p>
              <a:r>
                <a:rPr lang="en-US" dirty="0"/>
                <a:t>+1</a:t>
              </a:r>
            </a:p>
          </p:txBody>
        </p:sp>
      </p:grpSp>
      <p:pic>
        <p:nvPicPr>
          <p:cNvPr id="66" name="Picture 65">
            <a:extLst>
              <a:ext uri="{FF2B5EF4-FFF2-40B4-BE49-F238E27FC236}">
                <a16:creationId xmlns:a16="http://schemas.microsoft.com/office/drawing/2014/main" id="{9157C651-5D9D-BB48-AC50-672FBF0F1BDA}"/>
              </a:ext>
            </a:extLst>
          </p:cNvPr>
          <p:cNvPicPr>
            <a:picLocks noChangeAspect="1"/>
          </p:cNvPicPr>
          <p:nvPr/>
        </p:nvPicPr>
        <p:blipFill>
          <a:blip r:embed="rId7"/>
          <a:stretch>
            <a:fillRect/>
          </a:stretch>
        </p:blipFill>
        <p:spPr>
          <a:xfrm rot="5400000">
            <a:off x="7652884" y="2181674"/>
            <a:ext cx="1043985" cy="1241006"/>
          </a:xfrm>
          <a:prstGeom prst="rect">
            <a:avLst/>
          </a:prstGeom>
        </p:spPr>
      </p:pic>
    </p:spTree>
    <p:extLst>
      <p:ext uri="{BB962C8B-B14F-4D97-AF65-F5344CB8AC3E}">
        <p14:creationId xmlns:p14="http://schemas.microsoft.com/office/powerpoint/2010/main" val="25900154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Policy Evaluation</a:t>
            </a:r>
          </a:p>
        </p:txBody>
      </p:sp>
      <p:pic>
        <p:nvPicPr>
          <p:cNvPr id="40964" name="Picture 4"/>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303588" y="1476848"/>
            <a:ext cx="5764212" cy="4851948"/>
          </a:xfrm>
          <a:prstGeom prst="rect">
            <a:avLst/>
          </a:prstGeom>
          <a:noFill/>
        </p:spPr>
      </p:pic>
    </p:spTree>
    <p:extLst>
      <p:ext uri="{BB962C8B-B14F-4D97-AF65-F5344CB8AC3E}">
        <p14:creationId xmlns:p14="http://schemas.microsoft.com/office/powerpoint/2010/main" val="326220347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alibri"/>
                <a:cs typeface="Calibri"/>
              </a:rPr>
              <a:t>Fixed Policies</a:t>
            </a:r>
          </a:p>
        </p:txBody>
      </p:sp>
      <p:sp>
        <p:nvSpPr>
          <p:cNvPr id="3" name="Content Placeholder 2"/>
          <p:cNvSpPr>
            <a:spLocks noGrp="1"/>
          </p:cNvSpPr>
          <p:nvPr>
            <p:ph idx="1"/>
          </p:nvPr>
        </p:nvSpPr>
        <p:spPr>
          <a:xfrm>
            <a:off x="406400" y="5075235"/>
            <a:ext cx="11379200" cy="1782765"/>
          </a:xfrm>
        </p:spPr>
        <p:txBody>
          <a:bodyPr/>
          <a:lstStyle/>
          <a:p>
            <a:r>
              <a:rPr lang="en-US" sz="2400" dirty="0" err="1">
                <a:latin typeface="Calibri"/>
                <a:cs typeface="Calibri"/>
              </a:rPr>
              <a:t>Expectimax</a:t>
            </a:r>
            <a:r>
              <a:rPr lang="en-US" sz="2400" dirty="0">
                <a:latin typeface="Calibri"/>
                <a:cs typeface="Calibri"/>
              </a:rPr>
              <a:t> trees max over all actions to compute the optimal values</a:t>
            </a:r>
          </a:p>
          <a:p>
            <a:pPr lvl="5"/>
            <a:endParaRPr lang="en-US" sz="800" dirty="0">
              <a:latin typeface="Calibri"/>
              <a:cs typeface="Calibri"/>
            </a:endParaRPr>
          </a:p>
          <a:p>
            <a:r>
              <a:rPr lang="en-US" sz="2400" dirty="0">
                <a:latin typeface="Calibri"/>
                <a:cs typeface="Calibri"/>
              </a:rPr>
              <a:t>If we fixed some policy </a:t>
            </a:r>
            <a:r>
              <a:rPr lang="en-US" sz="2400" dirty="0">
                <a:latin typeface="Calibri"/>
                <a:cs typeface="Calibri"/>
                <a:sym typeface="Symbol" pitchFamily="18" charset="2"/>
              </a:rPr>
              <a:t>(s</a:t>
            </a:r>
            <a:r>
              <a:rPr lang="en-US" sz="2400" dirty="0">
                <a:latin typeface="Calibri"/>
                <a:cs typeface="Calibri"/>
              </a:rPr>
              <a:t>), then the tree would be simpler – only one action per state</a:t>
            </a:r>
          </a:p>
          <a:p>
            <a:pPr lvl="1"/>
            <a:r>
              <a:rPr lang="en-US" sz="2000" dirty="0">
                <a:latin typeface="Calibri"/>
                <a:cs typeface="Calibri"/>
              </a:rPr>
              <a:t>… though the tree’s value would depend on which policy we fixed</a:t>
            </a:r>
          </a:p>
          <a:p>
            <a:endParaRPr lang="en-US" sz="2400" dirty="0">
              <a:latin typeface="Calibri"/>
              <a:cs typeface="Calibri"/>
            </a:endParaRPr>
          </a:p>
        </p:txBody>
      </p:sp>
      <p:grpSp>
        <p:nvGrpSpPr>
          <p:cNvPr id="5" name="Group 4"/>
          <p:cNvGrpSpPr>
            <a:grpSpLocks/>
          </p:cNvGrpSpPr>
          <p:nvPr/>
        </p:nvGrpSpPr>
        <p:grpSpPr bwMode="auto">
          <a:xfrm>
            <a:off x="2057400" y="1893614"/>
            <a:ext cx="3048000" cy="2754586"/>
            <a:chOff x="2400" y="1401"/>
            <a:chExt cx="1392" cy="1258"/>
          </a:xfrm>
        </p:grpSpPr>
        <p:sp>
          <p:nvSpPr>
            <p:cNvPr id="6" name="AutoShape 5"/>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sz="2400">
                <a:latin typeface="Calibri"/>
                <a:cs typeface="Calibri"/>
              </a:endParaRPr>
            </a:p>
          </p:txBody>
        </p:sp>
        <p:grpSp>
          <p:nvGrpSpPr>
            <p:cNvPr id="7" name="Group 6"/>
            <p:cNvGrpSpPr>
              <a:grpSpLocks/>
            </p:cNvGrpSpPr>
            <p:nvPr/>
          </p:nvGrpSpPr>
          <p:grpSpPr bwMode="auto">
            <a:xfrm>
              <a:off x="2529" y="1617"/>
              <a:ext cx="1263" cy="361"/>
              <a:chOff x="1584" y="1680"/>
              <a:chExt cx="2352" cy="336"/>
            </a:xfrm>
          </p:grpSpPr>
          <p:sp>
            <p:nvSpPr>
              <p:cNvPr id="20" name="Line 7"/>
              <p:cNvSpPr>
                <a:spLocks noChangeShapeType="1"/>
              </p:cNvSpPr>
              <p:nvPr/>
            </p:nvSpPr>
            <p:spPr bwMode="auto">
              <a:xfrm flipH="1">
                <a:off x="1584" y="1680"/>
                <a:ext cx="1152" cy="336"/>
              </a:xfrm>
              <a:prstGeom prst="line">
                <a:avLst/>
              </a:prstGeom>
              <a:noFill/>
              <a:ln w="28575">
                <a:solidFill>
                  <a:srgbClr val="C00000"/>
                </a:solidFill>
                <a:prstDash val="solid"/>
                <a:round/>
                <a:headEnd/>
                <a:tailEnd type="triangle" w="med" len="med"/>
              </a:ln>
            </p:spPr>
            <p:txBody>
              <a:bodyPr/>
              <a:lstStyle/>
              <a:p>
                <a:endParaRPr lang="en-US" sz="2400">
                  <a:latin typeface="Calibri"/>
                  <a:cs typeface="Calibri"/>
                </a:endParaRPr>
              </a:p>
            </p:txBody>
          </p:sp>
          <p:sp>
            <p:nvSpPr>
              <p:cNvPr id="21" name="Line 8"/>
              <p:cNvSpPr>
                <a:spLocks noChangeShapeType="1"/>
              </p:cNvSpPr>
              <p:nvPr/>
            </p:nvSpPr>
            <p:spPr bwMode="auto">
              <a:xfrm>
                <a:off x="2736" y="1680"/>
                <a:ext cx="1200" cy="288"/>
              </a:xfrm>
              <a:prstGeom prst="line">
                <a:avLst/>
              </a:prstGeom>
              <a:noFill/>
              <a:ln w="28575">
                <a:solidFill>
                  <a:srgbClr val="C00000"/>
                </a:solidFill>
                <a:prstDash val="solid"/>
                <a:round/>
                <a:headEnd/>
                <a:tailEnd type="triangle" w="med" len="med"/>
              </a:ln>
            </p:spPr>
            <p:txBody>
              <a:bodyPr/>
              <a:lstStyle/>
              <a:p>
                <a:endParaRPr lang="en-US" sz="2400">
                  <a:latin typeface="Calibri"/>
                  <a:cs typeface="Calibri"/>
                </a:endParaRPr>
              </a:p>
            </p:txBody>
          </p:sp>
          <p:sp>
            <p:nvSpPr>
              <p:cNvPr id="22" name="Line 9"/>
              <p:cNvSpPr>
                <a:spLocks noChangeShapeType="1"/>
              </p:cNvSpPr>
              <p:nvPr/>
            </p:nvSpPr>
            <p:spPr bwMode="auto">
              <a:xfrm flipH="1">
                <a:off x="2304" y="1680"/>
                <a:ext cx="432" cy="336"/>
              </a:xfrm>
              <a:prstGeom prst="line">
                <a:avLst/>
              </a:prstGeom>
              <a:noFill/>
              <a:ln w="28575">
                <a:solidFill>
                  <a:srgbClr val="C00000"/>
                </a:solidFill>
                <a:prstDash val="solid"/>
                <a:round/>
                <a:headEnd/>
                <a:tailEnd type="triangle" w="med" len="med"/>
              </a:ln>
            </p:spPr>
            <p:txBody>
              <a:bodyPr/>
              <a:lstStyle/>
              <a:p>
                <a:endParaRPr lang="en-US" sz="2400">
                  <a:latin typeface="Calibri"/>
                  <a:cs typeface="Calibri"/>
                </a:endParaRPr>
              </a:p>
            </p:txBody>
          </p:sp>
          <p:sp>
            <p:nvSpPr>
              <p:cNvPr id="23" name="Line 10"/>
              <p:cNvSpPr>
                <a:spLocks noChangeShapeType="1"/>
              </p:cNvSpPr>
              <p:nvPr/>
            </p:nvSpPr>
            <p:spPr bwMode="auto">
              <a:xfrm>
                <a:off x="2736" y="1680"/>
                <a:ext cx="432" cy="288"/>
              </a:xfrm>
              <a:prstGeom prst="line">
                <a:avLst/>
              </a:prstGeom>
              <a:noFill/>
              <a:ln w="28575">
                <a:solidFill>
                  <a:srgbClr val="C00000"/>
                </a:solidFill>
                <a:prstDash val="solid"/>
                <a:round/>
                <a:headEnd/>
                <a:tailEnd type="triangle" w="med" len="med"/>
              </a:ln>
            </p:spPr>
            <p:txBody>
              <a:bodyPr/>
              <a:lstStyle/>
              <a:p>
                <a:endParaRPr lang="en-US" sz="2400">
                  <a:latin typeface="Calibri"/>
                  <a:cs typeface="Calibri"/>
                </a:endParaRPr>
              </a:p>
            </p:txBody>
          </p:sp>
        </p:grpSp>
        <p:sp>
          <p:nvSpPr>
            <p:cNvPr id="8" name="Oval 11"/>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sz="2400">
                <a:latin typeface="Calibri"/>
                <a:cs typeface="Calibri"/>
              </a:endParaRPr>
            </a:p>
          </p:txBody>
        </p:sp>
        <p:grpSp>
          <p:nvGrpSpPr>
            <p:cNvPr id="9" name="Group 12"/>
            <p:cNvGrpSpPr>
              <a:grpSpLocks/>
            </p:cNvGrpSpPr>
            <p:nvPr/>
          </p:nvGrpSpPr>
          <p:grpSpPr bwMode="auto">
            <a:xfrm>
              <a:off x="2400" y="2107"/>
              <a:ext cx="1057" cy="386"/>
              <a:chOff x="1536" y="2400"/>
              <a:chExt cx="1584" cy="624"/>
            </a:xfrm>
          </p:grpSpPr>
          <p:sp>
            <p:nvSpPr>
              <p:cNvPr id="16" name="Line 13"/>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17" name="Line 14"/>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18" name="Line 15"/>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sz="2400">
                  <a:latin typeface="Calibri"/>
                  <a:cs typeface="Calibri"/>
                </a:endParaRPr>
              </a:p>
            </p:txBody>
          </p:sp>
          <p:sp>
            <p:nvSpPr>
              <p:cNvPr id="19" name="Line 16"/>
              <p:cNvSpPr>
                <a:spLocks noChangeShapeType="1"/>
              </p:cNvSpPr>
              <p:nvPr/>
            </p:nvSpPr>
            <p:spPr bwMode="auto">
              <a:xfrm>
                <a:off x="2312" y="2400"/>
                <a:ext cx="280" cy="624"/>
              </a:xfrm>
              <a:prstGeom prst="line">
                <a:avLst/>
              </a:prstGeom>
              <a:noFill/>
              <a:ln w="28575">
                <a:solidFill>
                  <a:schemeClr val="tx1"/>
                </a:solidFill>
                <a:round/>
                <a:headEnd/>
                <a:tailEnd type="triangle" w="med" len="med"/>
              </a:ln>
            </p:spPr>
            <p:txBody>
              <a:bodyPr/>
              <a:lstStyle/>
              <a:p>
                <a:endParaRPr lang="en-US" sz="2400">
                  <a:latin typeface="Calibri"/>
                  <a:cs typeface="Calibri"/>
                </a:endParaRPr>
              </a:p>
            </p:txBody>
          </p:sp>
        </p:grpSp>
        <p:sp>
          <p:nvSpPr>
            <p:cNvPr id="10" name="Text Box 17"/>
            <p:cNvSpPr txBox="1">
              <a:spLocks noChangeArrowheads="1"/>
            </p:cNvSpPr>
            <p:nvPr/>
          </p:nvSpPr>
          <p:spPr bwMode="auto">
            <a:xfrm>
              <a:off x="3061" y="1680"/>
              <a:ext cx="129" cy="211"/>
            </a:xfrm>
            <a:prstGeom prst="rect">
              <a:avLst/>
            </a:prstGeom>
            <a:noFill/>
            <a:ln w="9525">
              <a:noFill/>
              <a:miter lim="800000"/>
              <a:headEnd/>
              <a:tailEnd/>
            </a:ln>
          </p:spPr>
          <p:txBody>
            <a:bodyPr>
              <a:spAutoFit/>
            </a:bodyPr>
            <a:lstStyle/>
            <a:p>
              <a:pPr>
                <a:spcBef>
                  <a:spcPct val="50000"/>
                </a:spcBef>
              </a:pPr>
              <a:r>
                <a:rPr lang="en-US" sz="2400" dirty="0">
                  <a:solidFill>
                    <a:srgbClr val="C00000"/>
                  </a:solidFill>
                  <a:latin typeface="Calibri"/>
                  <a:cs typeface="Calibri"/>
                </a:rPr>
                <a:t>a</a:t>
              </a:r>
            </a:p>
          </p:txBody>
        </p:sp>
        <p:sp>
          <p:nvSpPr>
            <p:cNvPr id="11" name="Text Box 18"/>
            <p:cNvSpPr txBox="1">
              <a:spLocks noChangeArrowheads="1"/>
            </p:cNvSpPr>
            <p:nvPr/>
          </p:nvSpPr>
          <p:spPr bwMode="auto">
            <a:xfrm>
              <a:off x="3216" y="1401"/>
              <a:ext cx="129" cy="211"/>
            </a:xfrm>
            <a:prstGeom prst="rect">
              <a:avLst/>
            </a:prstGeom>
            <a:noFill/>
            <a:ln w="9525">
              <a:noFill/>
              <a:miter lim="800000"/>
              <a:headEnd/>
              <a:tailEnd/>
            </a:ln>
          </p:spPr>
          <p:txBody>
            <a:bodyPr>
              <a:spAutoFit/>
            </a:bodyPr>
            <a:lstStyle/>
            <a:p>
              <a:pPr>
                <a:spcBef>
                  <a:spcPct val="50000"/>
                </a:spcBef>
              </a:pPr>
              <a:r>
                <a:rPr lang="en-US" sz="2400" dirty="0">
                  <a:solidFill>
                    <a:srgbClr val="0000FF"/>
                  </a:solidFill>
                  <a:latin typeface="Calibri"/>
                  <a:cs typeface="Calibri"/>
                </a:rPr>
                <a:t>s</a:t>
              </a:r>
            </a:p>
          </p:txBody>
        </p:sp>
        <p:sp>
          <p:nvSpPr>
            <p:cNvPr id="12" name="Text Box 19"/>
            <p:cNvSpPr txBox="1">
              <a:spLocks noChangeArrowheads="1"/>
            </p:cNvSpPr>
            <p:nvPr/>
          </p:nvSpPr>
          <p:spPr bwMode="auto">
            <a:xfrm>
              <a:off x="3024" y="1920"/>
              <a:ext cx="559" cy="211"/>
            </a:xfrm>
            <a:prstGeom prst="rect">
              <a:avLst/>
            </a:prstGeom>
            <a:noFill/>
            <a:ln w="9525">
              <a:noFill/>
              <a:miter lim="800000"/>
              <a:headEnd/>
              <a:tailEnd/>
            </a:ln>
          </p:spPr>
          <p:txBody>
            <a:bodyPr>
              <a:spAutoFit/>
            </a:bodyPr>
            <a:lstStyle/>
            <a:p>
              <a:pPr>
                <a:spcBef>
                  <a:spcPct val="50000"/>
                </a:spcBef>
              </a:pPr>
              <a:r>
                <a:rPr lang="en-US" sz="2400" dirty="0">
                  <a:solidFill>
                    <a:srgbClr val="008000"/>
                  </a:solidFill>
                  <a:latin typeface="Calibri"/>
                  <a:cs typeface="Calibri"/>
                </a:rPr>
                <a:t>s, a</a:t>
              </a:r>
            </a:p>
          </p:txBody>
        </p:sp>
        <p:sp>
          <p:nvSpPr>
            <p:cNvPr id="13" name="Text Box 20"/>
            <p:cNvSpPr txBox="1">
              <a:spLocks noChangeArrowheads="1"/>
            </p:cNvSpPr>
            <p:nvPr/>
          </p:nvSpPr>
          <p:spPr bwMode="auto">
            <a:xfrm>
              <a:off x="2609" y="2261"/>
              <a:ext cx="504" cy="211"/>
            </a:xfrm>
            <a:prstGeom prst="rect">
              <a:avLst/>
            </a:prstGeom>
            <a:noFill/>
            <a:ln w="9525">
              <a:noFill/>
              <a:miter lim="800000"/>
              <a:headEnd/>
              <a:tailEnd/>
            </a:ln>
          </p:spPr>
          <p:txBody>
            <a:bodyPr>
              <a:spAutoFit/>
            </a:bodyPr>
            <a:lstStyle/>
            <a:p>
              <a:pPr>
                <a:spcBef>
                  <a:spcPct val="50000"/>
                </a:spcBef>
              </a:pPr>
              <a:r>
                <a:rPr lang="en-US" sz="2400" dirty="0" err="1">
                  <a:latin typeface="Calibri"/>
                  <a:cs typeface="Calibri"/>
                </a:rPr>
                <a:t>s,a,s</a:t>
              </a:r>
              <a:r>
                <a:rPr lang="ja-JP" altLang="en-US" sz="2400">
                  <a:latin typeface="Calibri"/>
                  <a:cs typeface="Calibri"/>
                </a:rPr>
                <a:t>’</a:t>
              </a:r>
              <a:endParaRPr lang="en-US" sz="2400" dirty="0">
                <a:latin typeface="Calibri"/>
                <a:cs typeface="Calibri"/>
              </a:endParaRPr>
            </a:p>
          </p:txBody>
        </p:sp>
        <p:sp>
          <p:nvSpPr>
            <p:cNvPr id="14" name="AutoShape 21"/>
            <p:cNvSpPr>
              <a:spLocks noChangeArrowheads="1"/>
            </p:cNvSpPr>
            <p:nvPr/>
          </p:nvSpPr>
          <p:spPr bwMode="auto">
            <a:xfrm>
              <a:off x="3019" y="2499"/>
              <a:ext cx="154" cy="123"/>
            </a:xfrm>
            <a:prstGeom prst="triangle">
              <a:avLst>
                <a:gd name="adj" fmla="val 50000"/>
              </a:avLst>
            </a:prstGeom>
            <a:solidFill>
              <a:srgbClr val="0000FF"/>
            </a:solidFill>
            <a:ln w="9525">
              <a:solidFill>
                <a:schemeClr val="tx1"/>
              </a:solidFill>
              <a:miter lim="800000"/>
              <a:headEnd/>
              <a:tailEnd/>
            </a:ln>
          </p:spPr>
          <p:txBody>
            <a:bodyPr wrap="none" anchor="ctr"/>
            <a:lstStyle/>
            <a:p>
              <a:pPr algn="r" rtl="1"/>
              <a:endParaRPr lang="en-US" sz="2400">
                <a:latin typeface="Calibri"/>
                <a:cs typeface="Calibri"/>
              </a:endParaRPr>
            </a:p>
          </p:txBody>
        </p:sp>
        <p:sp>
          <p:nvSpPr>
            <p:cNvPr id="15" name="Text Box 22"/>
            <p:cNvSpPr txBox="1">
              <a:spLocks noChangeArrowheads="1"/>
            </p:cNvSpPr>
            <p:nvPr/>
          </p:nvSpPr>
          <p:spPr bwMode="auto">
            <a:xfrm>
              <a:off x="3096" y="2448"/>
              <a:ext cx="331" cy="211"/>
            </a:xfrm>
            <a:prstGeom prst="rect">
              <a:avLst/>
            </a:prstGeom>
            <a:noFill/>
            <a:ln w="9525">
              <a:noFill/>
              <a:miter lim="800000"/>
              <a:headEnd/>
              <a:tailEnd/>
            </a:ln>
          </p:spPr>
          <p:txBody>
            <a:bodyPr wrap="square">
              <a:spAutoFit/>
            </a:bodyPr>
            <a:lstStyle/>
            <a:p>
              <a:pPr algn="r" rtl="1">
                <a:spcBef>
                  <a:spcPct val="50000"/>
                </a:spcBef>
              </a:pPr>
              <a:r>
                <a:rPr lang="en-US" sz="2400" dirty="0">
                  <a:solidFill>
                    <a:srgbClr val="0000FF"/>
                  </a:solidFill>
                  <a:latin typeface="Calibri"/>
                  <a:cs typeface="Calibri"/>
                </a:rPr>
                <a:t>s</a:t>
              </a:r>
              <a:r>
                <a:rPr lang="ja-JP" altLang="en-US" sz="2400">
                  <a:solidFill>
                    <a:srgbClr val="0000FF"/>
                  </a:solidFill>
                  <a:latin typeface="Calibri"/>
                  <a:cs typeface="Calibri"/>
                </a:rPr>
                <a:t>’</a:t>
              </a:r>
              <a:endParaRPr lang="en-US" sz="2400" dirty="0">
                <a:solidFill>
                  <a:srgbClr val="0000FF"/>
                </a:solidFill>
                <a:latin typeface="Calibri"/>
                <a:cs typeface="Calibri"/>
              </a:endParaRPr>
            </a:p>
          </p:txBody>
        </p:sp>
      </p:grpSp>
      <p:grpSp>
        <p:nvGrpSpPr>
          <p:cNvPr id="24" name="Group 23"/>
          <p:cNvGrpSpPr>
            <a:grpSpLocks/>
          </p:cNvGrpSpPr>
          <p:nvPr/>
        </p:nvGrpSpPr>
        <p:grpSpPr bwMode="auto">
          <a:xfrm>
            <a:off x="7239438" y="1893614"/>
            <a:ext cx="2590362" cy="2754586"/>
            <a:chOff x="2400" y="1401"/>
            <a:chExt cx="1183" cy="1258"/>
          </a:xfrm>
        </p:grpSpPr>
        <p:sp>
          <p:nvSpPr>
            <p:cNvPr id="25" name="AutoShape 5"/>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sz="2400">
                <a:latin typeface="Calibri"/>
                <a:cs typeface="Calibri"/>
              </a:endParaRPr>
            </a:p>
          </p:txBody>
        </p:sp>
        <p:sp>
          <p:nvSpPr>
            <p:cNvPr id="41" name="Line 9"/>
            <p:cNvSpPr>
              <a:spLocks noChangeShapeType="1"/>
            </p:cNvSpPr>
            <p:nvPr/>
          </p:nvSpPr>
          <p:spPr bwMode="auto">
            <a:xfrm flipH="1">
              <a:off x="2916" y="1617"/>
              <a:ext cx="232" cy="361"/>
            </a:xfrm>
            <a:prstGeom prst="line">
              <a:avLst/>
            </a:prstGeom>
            <a:noFill/>
            <a:ln w="28575">
              <a:solidFill>
                <a:srgbClr val="C00000"/>
              </a:solidFill>
              <a:round/>
              <a:headEnd/>
              <a:tailEnd type="triangle" w="med" len="med"/>
            </a:ln>
          </p:spPr>
          <p:txBody>
            <a:bodyPr/>
            <a:lstStyle/>
            <a:p>
              <a:endParaRPr lang="en-US" sz="2400">
                <a:latin typeface="Calibri"/>
                <a:cs typeface="Calibri"/>
              </a:endParaRPr>
            </a:p>
          </p:txBody>
        </p:sp>
        <p:sp>
          <p:nvSpPr>
            <p:cNvPr id="27" name="Oval 11"/>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sz="2400">
                <a:latin typeface="Calibri"/>
                <a:cs typeface="Calibri"/>
              </a:endParaRPr>
            </a:p>
          </p:txBody>
        </p:sp>
        <p:grpSp>
          <p:nvGrpSpPr>
            <p:cNvPr id="28" name="Group 12"/>
            <p:cNvGrpSpPr>
              <a:grpSpLocks/>
            </p:cNvGrpSpPr>
            <p:nvPr/>
          </p:nvGrpSpPr>
          <p:grpSpPr bwMode="auto">
            <a:xfrm>
              <a:off x="2400" y="2107"/>
              <a:ext cx="1057" cy="386"/>
              <a:chOff x="1536" y="2400"/>
              <a:chExt cx="1584" cy="624"/>
            </a:xfrm>
          </p:grpSpPr>
          <p:sp>
            <p:nvSpPr>
              <p:cNvPr id="35" name="Line 13"/>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36" name="Line 14"/>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37" name="Line 15"/>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sz="2400">
                  <a:latin typeface="Calibri"/>
                  <a:cs typeface="Calibri"/>
                </a:endParaRPr>
              </a:p>
            </p:txBody>
          </p:sp>
          <p:sp>
            <p:nvSpPr>
              <p:cNvPr id="38" name="Line 16"/>
              <p:cNvSpPr>
                <a:spLocks noChangeShapeType="1"/>
              </p:cNvSpPr>
              <p:nvPr/>
            </p:nvSpPr>
            <p:spPr bwMode="auto">
              <a:xfrm>
                <a:off x="2312" y="2400"/>
                <a:ext cx="280" cy="624"/>
              </a:xfrm>
              <a:prstGeom prst="line">
                <a:avLst/>
              </a:prstGeom>
              <a:noFill/>
              <a:ln w="28575">
                <a:solidFill>
                  <a:schemeClr val="tx1"/>
                </a:solidFill>
                <a:round/>
                <a:headEnd/>
                <a:tailEnd type="triangle" w="med" len="med"/>
              </a:ln>
            </p:spPr>
            <p:txBody>
              <a:bodyPr/>
              <a:lstStyle/>
              <a:p>
                <a:endParaRPr lang="en-US" sz="2400">
                  <a:latin typeface="Calibri"/>
                  <a:cs typeface="Calibri"/>
                </a:endParaRPr>
              </a:p>
            </p:txBody>
          </p:sp>
        </p:grpSp>
        <p:sp>
          <p:nvSpPr>
            <p:cNvPr id="29" name="Text Box 17"/>
            <p:cNvSpPr txBox="1">
              <a:spLocks noChangeArrowheads="1"/>
            </p:cNvSpPr>
            <p:nvPr/>
          </p:nvSpPr>
          <p:spPr bwMode="auto">
            <a:xfrm>
              <a:off x="3096" y="1680"/>
              <a:ext cx="373" cy="211"/>
            </a:xfrm>
            <a:prstGeom prst="rect">
              <a:avLst/>
            </a:prstGeom>
            <a:noFill/>
            <a:ln w="9525">
              <a:noFill/>
              <a:miter lim="800000"/>
              <a:headEnd/>
              <a:tailEnd/>
            </a:ln>
          </p:spPr>
          <p:txBody>
            <a:bodyPr wrap="square">
              <a:spAutoFit/>
            </a:bodyPr>
            <a:lstStyle/>
            <a:p>
              <a:pPr>
                <a:spcBef>
                  <a:spcPct val="50000"/>
                </a:spcBef>
              </a:pPr>
              <a:r>
                <a:rPr lang="en-US" sz="2400" dirty="0">
                  <a:solidFill>
                    <a:srgbClr val="C00000"/>
                  </a:solidFill>
                  <a:latin typeface="Calibri"/>
                  <a:cs typeface="Calibri"/>
                  <a:sym typeface="Symbol" pitchFamily="18" charset="2"/>
                </a:rPr>
                <a:t>(s</a:t>
              </a:r>
              <a:r>
                <a:rPr lang="en-US" sz="2400" dirty="0">
                  <a:solidFill>
                    <a:srgbClr val="C00000"/>
                  </a:solidFill>
                  <a:latin typeface="Calibri"/>
                  <a:cs typeface="Calibri"/>
                </a:rPr>
                <a:t>)</a:t>
              </a:r>
            </a:p>
          </p:txBody>
        </p:sp>
        <p:sp>
          <p:nvSpPr>
            <p:cNvPr id="30" name="Text Box 18"/>
            <p:cNvSpPr txBox="1">
              <a:spLocks noChangeArrowheads="1"/>
            </p:cNvSpPr>
            <p:nvPr/>
          </p:nvSpPr>
          <p:spPr bwMode="auto">
            <a:xfrm>
              <a:off x="3216" y="1401"/>
              <a:ext cx="129" cy="211"/>
            </a:xfrm>
            <a:prstGeom prst="rect">
              <a:avLst/>
            </a:prstGeom>
            <a:noFill/>
            <a:ln w="9525">
              <a:noFill/>
              <a:miter lim="800000"/>
              <a:headEnd/>
              <a:tailEnd/>
            </a:ln>
          </p:spPr>
          <p:txBody>
            <a:bodyPr>
              <a:spAutoFit/>
            </a:bodyPr>
            <a:lstStyle/>
            <a:p>
              <a:pPr>
                <a:spcBef>
                  <a:spcPct val="50000"/>
                </a:spcBef>
              </a:pPr>
              <a:r>
                <a:rPr lang="en-US" sz="2400" dirty="0">
                  <a:solidFill>
                    <a:srgbClr val="0000FF"/>
                  </a:solidFill>
                  <a:latin typeface="Calibri"/>
                  <a:cs typeface="Calibri"/>
                </a:rPr>
                <a:t>s</a:t>
              </a:r>
            </a:p>
          </p:txBody>
        </p:sp>
        <p:sp>
          <p:nvSpPr>
            <p:cNvPr id="31" name="Text Box 19"/>
            <p:cNvSpPr txBox="1">
              <a:spLocks noChangeArrowheads="1"/>
            </p:cNvSpPr>
            <p:nvPr/>
          </p:nvSpPr>
          <p:spPr bwMode="auto">
            <a:xfrm>
              <a:off x="3024" y="1920"/>
              <a:ext cx="559" cy="211"/>
            </a:xfrm>
            <a:prstGeom prst="rect">
              <a:avLst/>
            </a:prstGeom>
            <a:noFill/>
            <a:ln w="9525">
              <a:noFill/>
              <a:miter lim="800000"/>
              <a:headEnd/>
              <a:tailEnd/>
            </a:ln>
          </p:spPr>
          <p:txBody>
            <a:bodyPr>
              <a:spAutoFit/>
            </a:bodyPr>
            <a:lstStyle/>
            <a:p>
              <a:pPr>
                <a:spcBef>
                  <a:spcPct val="50000"/>
                </a:spcBef>
              </a:pPr>
              <a:r>
                <a:rPr lang="en-US" sz="2400" dirty="0">
                  <a:solidFill>
                    <a:srgbClr val="008000"/>
                  </a:solidFill>
                  <a:latin typeface="Calibri"/>
                  <a:cs typeface="Calibri"/>
                </a:rPr>
                <a:t>s, </a:t>
              </a:r>
              <a:r>
                <a:rPr lang="en-US" sz="2400" dirty="0">
                  <a:solidFill>
                    <a:srgbClr val="008000"/>
                  </a:solidFill>
                  <a:latin typeface="Calibri"/>
                  <a:cs typeface="Calibri"/>
                  <a:sym typeface="Symbol" pitchFamily="18" charset="2"/>
                </a:rPr>
                <a:t>(s</a:t>
              </a:r>
              <a:r>
                <a:rPr lang="en-US" sz="2400" dirty="0">
                  <a:solidFill>
                    <a:srgbClr val="008000"/>
                  </a:solidFill>
                  <a:latin typeface="Calibri"/>
                  <a:cs typeface="Calibri"/>
                </a:rPr>
                <a:t>)</a:t>
              </a:r>
            </a:p>
          </p:txBody>
        </p:sp>
        <p:sp>
          <p:nvSpPr>
            <p:cNvPr id="32" name="Text Box 20"/>
            <p:cNvSpPr txBox="1">
              <a:spLocks noChangeArrowheads="1"/>
            </p:cNvSpPr>
            <p:nvPr/>
          </p:nvSpPr>
          <p:spPr bwMode="auto">
            <a:xfrm>
              <a:off x="2435" y="2271"/>
              <a:ext cx="661" cy="211"/>
            </a:xfrm>
            <a:prstGeom prst="rect">
              <a:avLst/>
            </a:prstGeom>
            <a:noFill/>
            <a:ln w="9525">
              <a:noFill/>
              <a:miter lim="800000"/>
              <a:headEnd/>
              <a:tailEnd/>
            </a:ln>
          </p:spPr>
          <p:txBody>
            <a:bodyPr wrap="square">
              <a:spAutoFit/>
            </a:bodyPr>
            <a:lstStyle/>
            <a:p>
              <a:pPr>
                <a:spcBef>
                  <a:spcPct val="50000"/>
                </a:spcBef>
              </a:pPr>
              <a:r>
                <a:rPr lang="en-US" sz="2400" dirty="0">
                  <a:latin typeface="Calibri"/>
                  <a:cs typeface="Calibri"/>
                </a:rPr>
                <a:t>s,</a:t>
              </a:r>
              <a:r>
                <a:rPr lang="en-US" sz="2400" dirty="0">
                  <a:latin typeface="Calibri"/>
                  <a:cs typeface="Calibri"/>
                  <a:sym typeface="Symbol" pitchFamily="18" charset="2"/>
                </a:rPr>
                <a:t> (s</a:t>
              </a:r>
              <a:r>
                <a:rPr lang="en-US" sz="2400" dirty="0">
                  <a:latin typeface="Calibri"/>
                  <a:cs typeface="Calibri"/>
                </a:rPr>
                <a:t>),s</a:t>
              </a:r>
              <a:r>
                <a:rPr lang="ja-JP" altLang="en-US" sz="2400">
                  <a:latin typeface="Calibri"/>
                  <a:cs typeface="Calibri"/>
                </a:rPr>
                <a:t>’</a:t>
              </a:r>
              <a:endParaRPr lang="en-US" sz="2400" dirty="0">
                <a:latin typeface="Calibri"/>
                <a:cs typeface="Calibri"/>
              </a:endParaRPr>
            </a:p>
          </p:txBody>
        </p:sp>
        <p:sp>
          <p:nvSpPr>
            <p:cNvPr id="33" name="AutoShape 21"/>
            <p:cNvSpPr>
              <a:spLocks noChangeArrowheads="1"/>
            </p:cNvSpPr>
            <p:nvPr/>
          </p:nvSpPr>
          <p:spPr bwMode="auto">
            <a:xfrm>
              <a:off x="3019" y="2499"/>
              <a:ext cx="154" cy="123"/>
            </a:xfrm>
            <a:prstGeom prst="triangle">
              <a:avLst>
                <a:gd name="adj" fmla="val 50000"/>
              </a:avLst>
            </a:prstGeom>
            <a:solidFill>
              <a:srgbClr val="0000FF"/>
            </a:solidFill>
            <a:ln w="9525">
              <a:solidFill>
                <a:schemeClr val="tx1"/>
              </a:solidFill>
              <a:miter lim="800000"/>
              <a:headEnd/>
              <a:tailEnd/>
            </a:ln>
          </p:spPr>
          <p:txBody>
            <a:bodyPr wrap="none" anchor="ctr"/>
            <a:lstStyle/>
            <a:p>
              <a:pPr algn="r" rtl="1"/>
              <a:endParaRPr lang="en-US" sz="2400">
                <a:latin typeface="Calibri"/>
                <a:cs typeface="Calibri"/>
              </a:endParaRPr>
            </a:p>
          </p:txBody>
        </p:sp>
        <p:sp>
          <p:nvSpPr>
            <p:cNvPr id="34" name="Text Box 22"/>
            <p:cNvSpPr txBox="1">
              <a:spLocks noChangeArrowheads="1"/>
            </p:cNvSpPr>
            <p:nvPr/>
          </p:nvSpPr>
          <p:spPr bwMode="auto">
            <a:xfrm>
              <a:off x="3096" y="2448"/>
              <a:ext cx="331" cy="211"/>
            </a:xfrm>
            <a:prstGeom prst="rect">
              <a:avLst/>
            </a:prstGeom>
            <a:noFill/>
            <a:ln w="9525">
              <a:noFill/>
              <a:miter lim="800000"/>
              <a:headEnd/>
              <a:tailEnd/>
            </a:ln>
          </p:spPr>
          <p:txBody>
            <a:bodyPr wrap="square">
              <a:spAutoFit/>
            </a:bodyPr>
            <a:lstStyle/>
            <a:p>
              <a:pPr algn="r" rtl="1">
                <a:spcBef>
                  <a:spcPct val="50000"/>
                </a:spcBef>
              </a:pPr>
              <a:r>
                <a:rPr lang="en-US" sz="2400" dirty="0">
                  <a:solidFill>
                    <a:srgbClr val="0000FF"/>
                  </a:solidFill>
                  <a:latin typeface="Calibri"/>
                  <a:cs typeface="Calibri"/>
                </a:rPr>
                <a:t>s</a:t>
              </a:r>
              <a:r>
                <a:rPr lang="ja-JP" altLang="en-US" sz="2400">
                  <a:solidFill>
                    <a:srgbClr val="0000FF"/>
                  </a:solidFill>
                  <a:latin typeface="Calibri"/>
                  <a:cs typeface="Calibri"/>
                </a:rPr>
                <a:t>’</a:t>
              </a:r>
              <a:endParaRPr lang="en-US" sz="2400" dirty="0">
                <a:solidFill>
                  <a:srgbClr val="0000FF"/>
                </a:solidFill>
                <a:latin typeface="Calibri"/>
                <a:cs typeface="Calibri"/>
              </a:endParaRPr>
            </a:p>
          </p:txBody>
        </p:sp>
      </p:grpSp>
      <p:sp>
        <p:nvSpPr>
          <p:cNvPr id="43" name="TextBox 42"/>
          <p:cNvSpPr txBox="1"/>
          <p:nvPr/>
        </p:nvSpPr>
        <p:spPr>
          <a:xfrm>
            <a:off x="1752600" y="1290935"/>
            <a:ext cx="3810000" cy="461665"/>
          </a:xfrm>
          <a:prstGeom prst="rect">
            <a:avLst/>
          </a:prstGeom>
          <a:noFill/>
        </p:spPr>
        <p:txBody>
          <a:bodyPr wrap="square" rtlCol="0">
            <a:spAutoFit/>
          </a:bodyPr>
          <a:lstStyle/>
          <a:p>
            <a:pPr algn="ctr"/>
            <a:r>
              <a:rPr lang="en-US" sz="2400" dirty="0">
                <a:latin typeface="Calibri"/>
                <a:cs typeface="Calibri"/>
              </a:rPr>
              <a:t>Do the optimal action</a:t>
            </a:r>
          </a:p>
        </p:txBody>
      </p:sp>
      <p:sp>
        <p:nvSpPr>
          <p:cNvPr id="44" name="TextBox 43"/>
          <p:cNvSpPr txBox="1"/>
          <p:nvPr/>
        </p:nvSpPr>
        <p:spPr>
          <a:xfrm>
            <a:off x="6629400" y="1290935"/>
            <a:ext cx="3810000" cy="461665"/>
          </a:xfrm>
          <a:prstGeom prst="rect">
            <a:avLst/>
          </a:prstGeom>
          <a:noFill/>
        </p:spPr>
        <p:txBody>
          <a:bodyPr wrap="square" rtlCol="0">
            <a:spAutoFit/>
          </a:bodyPr>
          <a:lstStyle/>
          <a:p>
            <a:pPr algn="ctr"/>
            <a:r>
              <a:rPr lang="en-US" sz="2400" dirty="0">
                <a:latin typeface="Calibri"/>
                <a:cs typeface="Calibri"/>
              </a:rPr>
              <a:t>Do what </a:t>
            </a:r>
            <a:r>
              <a:rPr lang="en-US" sz="2400" dirty="0">
                <a:latin typeface="Calibri"/>
                <a:cs typeface="Calibri"/>
                <a:sym typeface="Symbol" pitchFamily="18" charset="2"/>
              </a:rPr>
              <a:t></a:t>
            </a:r>
            <a:r>
              <a:rPr lang="en-US" sz="2400" dirty="0">
                <a:latin typeface="Calibri"/>
                <a:cs typeface="Calibri"/>
              </a:rPr>
              <a:t> says to do</a:t>
            </a:r>
          </a:p>
        </p:txBody>
      </p:sp>
    </p:spTree>
    <p:extLst>
      <p:ext uri="{BB962C8B-B14F-4D97-AF65-F5344CB8AC3E}">
        <p14:creationId xmlns:p14="http://schemas.microsoft.com/office/powerpoint/2010/main" val="1879496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r>
              <a:rPr lang="en-US">
                <a:latin typeface="Calibri"/>
                <a:cs typeface="Calibri"/>
              </a:rPr>
              <a:t>Utilities for a Fixed Policy</a:t>
            </a:r>
          </a:p>
        </p:txBody>
      </p:sp>
      <p:sp>
        <p:nvSpPr>
          <p:cNvPr id="1727491" name="Rectangle 3"/>
          <p:cNvSpPr>
            <a:spLocks noGrp="1" noChangeArrowheads="1"/>
          </p:cNvSpPr>
          <p:nvPr>
            <p:ph idx="1"/>
          </p:nvPr>
        </p:nvSpPr>
        <p:spPr>
          <a:xfrm>
            <a:off x="457200" y="1447800"/>
            <a:ext cx="8229600" cy="4525963"/>
          </a:xfrm>
        </p:spPr>
        <p:txBody>
          <a:bodyPr/>
          <a:lstStyle/>
          <a:p>
            <a:r>
              <a:rPr lang="en-US" sz="2400" dirty="0">
                <a:latin typeface="Calibri"/>
                <a:cs typeface="Calibri"/>
              </a:rPr>
              <a:t>Another basic operation: compute the utility of a state s under a fixed (generally non-optimal) policy</a:t>
            </a:r>
          </a:p>
          <a:p>
            <a:endParaRPr lang="en-US" sz="2400" dirty="0">
              <a:latin typeface="Calibri"/>
              <a:cs typeface="Calibri"/>
            </a:endParaRPr>
          </a:p>
          <a:p>
            <a:r>
              <a:rPr lang="en-US" sz="2400" dirty="0">
                <a:latin typeface="Calibri"/>
                <a:cs typeface="Calibri"/>
              </a:rPr>
              <a:t>Define the utility of a state s, under a fixed policy </a:t>
            </a:r>
            <a:r>
              <a:rPr lang="en-US" sz="2400" dirty="0">
                <a:latin typeface="Calibri"/>
                <a:cs typeface="Calibri"/>
                <a:sym typeface="Symbol" pitchFamily="18" charset="2"/>
              </a:rPr>
              <a:t></a:t>
            </a:r>
            <a:r>
              <a:rPr lang="en-US" sz="2400" dirty="0">
                <a:latin typeface="Calibri"/>
                <a:cs typeface="Calibri"/>
              </a:rPr>
              <a:t>:</a:t>
            </a:r>
          </a:p>
          <a:p>
            <a:pPr lvl="1">
              <a:buFont typeface="Wingdings" pitchFamily="2" charset="2"/>
              <a:buNone/>
            </a:pPr>
            <a:r>
              <a:rPr lang="en-US" sz="2000" dirty="0">
                <a:latin typeface="Calibri"/>
                <a:cs typeface="Calibri"/>
              </a:rPr>
              <a:t>V</a:t>
            </a:r>
            <a:r>
              <a:rPr lang="en-US" sz="2000" baseline="30000" dirty="0">
                <a:latin typeface="Calibri"/>
                <a:cs typeface="Calibri"/>
                <a:sym typeface="Symbol" pitchFamily="18" charset="2"/>
              </a:rPr>
              <a:t></a:t>
            </a:r>
            <a:r>
              <a:rPr lang="en-US" sz="2000" dirty="0">
                <a:latin typeface="Calibri"/>
                <a:cs typeface="Calibri"/>
              </a:rPr>
              <a:t>(s) = expected total discounted rewards starting in s and following </a:t>
            </a:r>
            <a:r>
              <a:rPr lang="en-US" sz="2000" dirty="0">
                <a:latin typeface="Calibri"/>
                <a:cs typeface="Calibri"/>
                <a:sym typeface="Symbol" pitchFamily="18" charset="2"/>
              </a:rPr>
              <a:t></a:t>
            </a:r>
            <a:endParaRPr lang="en-US" sz="2000" dirty="0">
              <a:latin typeface="Calibri"/>
              <a:cs typeface="Calibri"/>
            </a:endParaRPr>
          </a:p>
          <a:p>
            <a:endParaRPr lang="en-US" sz="2400" dirty="0">
              <a:latin typeface="Calibri"/>
              <a:cs typeface="Calibri"/>
            </a:endParaRPr>
          </a:p>
          <a:p>
            <a:r>
              <a:rPr lang="en-US" sz="2400" dirty="0">
                <a:latin typeface="Calibri"/>
                <a:cs typeface="Calibri"/>
              </a:rPr>
              <a:t>Recursive relation (one-step look-ahead / Bellman equation):</a:t>
            </a:r>
          </a:p>
        </p:txBody>
      </p:sp>
      <p:pic>
        <p:nvPicPr>
          <p:cNvPr id="61" name="Picture 60" descr="txp_fig"/>
          <p:cNvPicPr>
            <a:picLocks noChangeAspect="1"/>
          </p:cNvPicPr>
          <p:nvPr>
            <p:custDataLst>
              <p:tags r:id="rId1"/>
            </p:custDataLst>
          </p:nvPr>
        </p:nvPicPr>
        <p:blipFill>
          <a:blip r:embed="rId4" cstate="print"/>
          <a:stretch>
            <a:fillRect/>
          </a:stretch>
        </p:blipFill>
        <p:spPr bwMode="auto">
          <a:xfrm>
            <a:off x="1158868" y="4800600"/>
            <a:ext cx="7070738" cy="645824"/>
          </a:xfrm>
          <a:prstGeom prst="rect">
            <a:avLst/>
          </a:prstGeom>
          <a:noFill/>
          <a:ln/>
          <a:effectLst/>
        </p:spPr>
      </p:pic>
      <p:grpSp>
        <p:nvGrpSpPr>
          <p:cNvPr id="46" name="Group 45"/>
          <p:cNvGrpSpPr>
            <a:grpSpLocks/>
          </p:cNvGrpSpPr>
          <p:nvPr/>
        </p:nvGrpSpPr>
        <p:grpSpPr bwMode="auto">
          <a:xfrm>
            <a:off x="9068238" y="1600200"/>
            <a:ext cx="2590362" cy="2754586"/>
            <a:chOff x="2400" y="1401"/>
            <a:chExt cx="1183" cy="1258"/>
          </a:xfrm>
        </p:grpSpPr>
        <p:sp>
          <p:nvSpPr>
            <p:cNvPr id="47" name="AutoShape 5"/>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sz="2400">
                <a:latin typeface="Calibri"/>
                <a:cs typeface="Calibri"/>
              </a:endParaRPr>
            </a:p>
          </p:txBody>
        </p:sp>
        <p:sp>
          <p:nvSpPr>
            <p:cNvPr id="48" name="Line 9"/>
            <p:cNvSpPr>
              <a:spLocks noChangeShapeType="1"/>
            </p:cNvSpPr>
            <p:nvPr/>
          </p:nvSpPr>
          <p:spPr bwMode="auto">
            <a:xfrm flipH="1">
              <a:off x="2916" y="1617"/>
              <a:ext cx="232" cy="361"/>
            </a:xfrm>
            <a:prstGeom prst="line">
              <a:avLst/>
            </a:prstGeom>
            <a:noFill/>
            <a:ln w="28575">
              <a:solidFill>
                <a:srgbClr val="C00000"/>
              </a:solidFill>
              <a:round/>
              <a:headEnd/>
              <a:tailEnd type="triangle" w="med" len="med"/>
            </a:ln>
          </p:spPr>
          <p:txBody>
            <a:bodyPr/>
            <a:lstStyle/>
            <a:p>
              <a:endParaRPr lang="en-US" sz="2400">
                <a:latin typeface="Calibri"/>
                <a:cs typeface="Calibri"/>
              </a:endParaRPr>
            </a:p>
          </p:txBody>
        </p:sp>
        <p:sp>
          <p:nvSpPr>
            <p:cNvPr id="49" name="Oval 11"/>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sz="2400">
                <a:latin typeface="Calibri"/>
                <a:cs typeface="Calibri"/>
              </a:endParaRPr>
            </a:p>
          </p:txBody>
        </p:sp>
        <p:grpSp>
          <p:nvGrpSpPr>
            <p:cNvPr id="50" name="Group 12"/>
            <p:cNvGrpSpPr>
              <a:grpSpLocks/>
            </p:cNvGrpSpPr>
            <p:nvPr/>
          </p:nvGrpSpPr>
          <p:grpSpPr bwMode="auto">
            <a:xfrm>
              <a:off x="2400" y="2107"/>
              <a:ext cx="1057" cy="386"/>
              <a:chOff x="1536" y="2400"/>
              <a:chExt cx="1584" cy="624"/>
            </a:xfrm>
          </p:grpSpPr>
          <p:sp>
            <p:nvSpPr>
              <p:cNvPr id="57" name="Line 13"/>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58" name="Line 14"/>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59" name="Line 15"/>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sz="2400">
                  <a:latin typeface="Calibri"/>
                  <a:cs typeface="Calibri"/>
                </a:endParaRPr>
              </a:p>
            </p:txBody>
          </p:sp>
          <p:sp>
            <p:nvSpPr>
              <p:cNvPr id="60" name="Line 16"/>
              <p:cNvSpPr>
                <a:spLocks noChangeShapeType="1"/>
              </p:cNvSpPr>
              <p:nvPr/>
            </p:nvSpPr>
            <p:spPr bwMode="auto">
              <a:xfrm>
                <a:off x="2312" y="2400"/>
                <a:ext cx="280" cy="624"/>
              </a:xfrm>
              <a:prstGeom prst="line">
                <a:avLst/>
              </a:prstGeom>
              <a:noFill/>
              <a:ln w="28575">
                <a:solidFill>
                  <a:schemeClr val="tx1"/>
                </a:solidFill>
                <a:round/>
                <a:headEnd/>
                <a:tailEnd type="triangle" w="med" len="med"/>
              </a:ln>
            </p:spPr>
            <p:txBody>
              <a:bodyPr/>
              <a:lstStyle/>
              <a:p>
                <a:endParaRPr lang="en-US" sz="2400">
                  <a:latin typeface="Calibri"/>
                  <a:cs typeface="Calibri"/>
                </a:endParaRPr>
              </a:p>
            </p:txBody>
          </p:sp>
        </p:grpSp>
        <p:sp>
          <p:nvSpPr>
            <p:cNvPr id="51" name="Text Box 17"/>
            <p:cNvSpPr txBox="1">
              <a:spLocks noChangeArrowheads="1"/>
            </p:cNvSpPr>
            <p:nvPr/>
          </p:nvSpPr>
          <p:spPr bwMode="auto">
            <a:xfrm>
              <a:off x="3096" y="1680"/>
              <a:ext cx="373" cy="211"/>
            </a:xfrm>
            <a:prstGeom prst="rect">
              <a:avLst/>
            </a:prstGeom>
            <a:noFill/>
            <a:ln w="9525">
              <a:noFill/>
              <a:miter lim="800000"/>
              <a:headEnd/>
              <a:tailEnd/>
            </a:ln>
          </p:spPr>
          <p:txBody>
            <a:bodyPr wrap="square">
              <a:spAutoFit/>
            </a:bodyPr>
            <a:lstStyle/>
            <a:p>
              <a:pPr>
                <a:spcBef>
                  <a:spcPct val="50000"/>
                </a:spcBef>
              </a:pPr>
              <a:r>
                <a:rPr lang="en-US" sz="2400" dirty="0">
                  <a:solidFill>
                    <a:srgbClr val="C00000"/>
                  </a:solidFill>
                  <a:latin typeface="Calibri"/>
                  <a:cs typeface="Calibri"/>
                  <a:sym typeface="Symbol" pitchFamily="18" charset="2"/>
                </a:rPr>
                <a:t>(s</a:t>
              </a:r>
              <a:r>
                <a:rPr lang="en-US" sz="2400" dirty="0">
                  <a:solidFill>
                    <a:srgbClr val="C00000"/>
                  </a:solidFill>
                  <a:latin typeface="Calibri"/>
                  <a:cs typeface="Calibri"/>
                </a:rPr>
                <a:t>)</a:t>
              </a:r>
            </a:p>
          </p:txBody>
        </p:sp>
        <p:sp>
          <p:nvSpPr>
            <p:cNvPr id="52" name="Text Box 18"/>
            <p:cNvSpPr txBox="1">
              <a:spLocks noChangeArrowheads="1"/>
            </p:cNvSpPr>
            <p:nvPr/>
          </p:nvSpPr>
          <p:spPr bwMode="auto">
            <a:xfrm>
              <a:off x="3216" y="1401"/>
              <a:ext cx="129" cy="211"/>
            </a:xfrm>
            <a:prstGeom prst="rect">
              <a:avLst/>
            </a:prstGeom>
            <a:noFill/>
            <a:ln w="9525">
              <a:noFill/>
              <a:miter lim="800000"/>
              <a:headEnd/>
              <a:tailEnd/>
            </a:ln>
          </p:spPr>
          <p:txBody>
            <a:bodyPr>
              <a:spAutoFit/>
            </a:bodyPr>
            <a:lstStyle/>
            <a:p>
              <a:pPr>
                <a:spcBef>
                  <a:spcPct val="50000"/>
                </a:spcBef>
              </a:pPr>
              <a:r>
                <a:rPr lang="en-US" sz="2400" dirty="0">
                  <a:solidFill>
                    <a:srgbClr val="0000FF"/>
                  </a:solidFill>
                  <a:latin typeface="Calibri"/>
                  <a:cs typeface="Calibri"/>
                </a:rPr>
                <a:t>s</a:t>
              </a:r>
            </a:p>
          </p:txBody>
        </p:sp>
        <p:sp>
          <p:nvSpPr>
            <p:cNvPr id="53" name="Text Box 19"/>
            <p:cNvSpPr txBox="1">
              <a:spLocks noChangeArrowheads="1"/>
            </p:cNvSpPr>
            <p:nvPr/>
          </p:nvSpPr>
          <p:spPr bwMode="auto">
            <a:xfrm>
              <a:off x="3024" y="1920"/>
              <a:ext cx="559" cy="211"/>
            </a:xfrm>
            <a:prstGeom prst="rect">
              <a:avLst/>
            </a:prstGeom>
            <a:noFill/>
            <a:ln w="9525">
              <a:noFill/>
              <a:miter lim="800000"/>
              <a:headEnd/>
              <a:tailEnd/>
            </a:ln>
          </p:spPr>
          <p:txBody>
            <a:bodyPr>
              <a:spAutoFit/>
            </a:bodyPr>
            <a:lstStyle/>
            <a:p>
              <a:pPr>
                <a:spcBef>
                  <a:spcPct val="50000"/>
                </a:spcBef>
              </a:pPr>
              <a:r>
                <a:rPr lang="en-US" sz="2400" dirty="0">
                  <a:solidFill>
                    <a:srgbClr val="008000"/>
                  </a:solidFill>
                  <a:latin typeface="Calibri"/>
                  <a:cs typeface="Calibri"/>
                </a:rPr>
                <a:t>s, </a:t>
              </a:r>
              <a:r>
                <a:rPr lang="en-US" sz="2400" dirty="0">
                  <a:solidFill>
                    <a:srgbClr val="008000"/>
                  </a:solidFill>
                  <a:latin typeface="Calibri"/>
                  <a:cs typeface="Calibri"/>
                  <a:sym typeface="Symbol" pitchFamily="18" charset="2"/>
                </a:rPr>
                <a:t>(s</a:t>
              </a:r>
              <a:r>
                <a:rPr lang="en-US" sz="2400" dirty="0">
                  <a:solidFill>
                    <a:srgbClr val="008000"/>
                  </a:solidFill>
                  <a:latin typeface="Calibri"/>
                  <a:cs typeface="Calibri"/>
                </a:rPr>
                <a:t>)</a:t>
              </a:r>
            </a:p>
          </p:txBody>
        </p:sp>
        <p:sp>
          <p:nvSpPr>
            <p:cNvPr id="54" name="Text Box 20"/>
            <p:cNvSpPr txBox="1">
              <a:spLocks noChangeArrowheads="1"/>
            </p:cNvSpPr>
            <p:nvPr/>
          </p:nvSpPr>
          <p:spPr bwMode="auto">
            <a:xfrm>
              <a:off x="2435" y="2271"/>
              <a:ext cx="661" cy="211"/>
            </a:xfrm>
            <a:prstGeom prst="rect">
              <a:avLst/>
            </a:prstGeom>
            <a:noFill/>
            <a:ln w="9525">
              <a:noFill/>
              <a:miter lim="800000"/>
              <a:headEnd/>
              <a:tailEnd/>
            </a:ln>
          </p:spPr>
          <p:txBody>
            <a:bodyPr wrap="square">
              <a:spAutoFit/>
            </a:bodyPr>
            <a:lstStyle/>
            <a:p>
              <a:pPr>
                <a:spcBef>
                  <a:spcPct val="50000"/>
                </a:spcBef>
              </a:pPr>
              <a:r>
                <a:rPr lang="en-US" sz="2400" dirty="0">
                  <a:latin typeface="Calibri"/>
                  <a:cs typeface="Calibri"/>
                </a:rPr>
                <a:t>s,</a:t>
              </a:r>
              <a:r>
                <a:rPr lang="en-US" sz="2400" dirty="0">
                  <a:latin typeface="Calibri"/>
                  <a:cs typeface="Calibri"/>
                  <a:sym typeface="Symbol" pitchFamily="18" charset="2"/>
                </a:rPr>
                <a:t> (s</a:t>
              </a:r>
              <a:r>
                <a:rPr lang="en-US" sz="2400" dirty="0">
                  <a:latin typeface="Calibri"/>
                  <a:cs typeface="Calibri"/>
                </a:rPr>
                <a:t>),s</a:t>
              </a:r>
              <a:r>
                <a:rPr lang="ja-JP" altLang="en-US" sz="2400">
                  <a:latin typeface="Calibri"/>
                  <a:cs typeface="Calibri"/>
                </a:rPr>
                <a:t>’</a:t>
              </a:r>
              <a:endParaRPr lang="en-US" sz="2400" dirty="0">
                <a:latin typeface="Calibri"/>
                <a:cs typeface="Calibri"/>
              </a:endParaRPr>
            </a:p>
          </p:txBody>
        </p:sp>
        <p:sp>
          <p:nvSpPr>
            <p:cNvPr id="55" name="AutoShape 21"/>
            <p:cNvSpPr>
              <a:spLocks noChangeArrowheads="1"/>
            </p:cNvSpPr>
            <p:nvPr/>
          </p:nvSpPr>
          <p:spPr bwMode="auto">
            <a:xfrm>
              <a:off x="3019" y="2499"/>
              <a:ext cx="154" cy="123"/>
            </a:xfrm>
            <a:prstGeom prst="triangle">
              <a:avLst>
                <a:gd name="adj" fmla="val 50000"/>
              </a:avLst>
            </a:prstGeom>
            <a:solidFill>
              <a:srgbClr val="0000FF"/>
            </a:solidFill>
            <a:ln w="9525">
              <a:solidFill>
                <a:schemeClr val="tx1"/>
              </a:solidFill>
              <a:miter lim="800000"/>
              <a:headEnd/>
              <a:tailEnd/>
            </a:ln>
          </p:spPr>
          <p:txBody>
            <a:bodyPr wrap="none" anchor="ctr"/>
            <a:lstStyle/>
            <a:p>
              <a:pPr algn="r" rtl="1"/>
              <a:endParaRPr lang="en-US" sz="2400">
                <a:latin typeface="Calibri"/>
                <a:cs typeface="Calibri"/>
              </a:endParaRPr>
            </a:p>
          </p:txBody>
        </p:sp>
        <p:sp>
          <p:nvSpPr>
            <p:cNvPr id="56" name="Text Box 22"/>
            <p:cNvSpPr txBox="1">
              <a:spLocks noChangeArrowheads="1"/>
            </p:cNvSpPr>
            <p:nvPr/>
          </p:nvSpPr>
          <p:spPr bwMode="auto">
            <a:xfrm>
              <a:off x="3096" y="2448"/>
              <a:ext cx="331" cy="211"/>
            </a:xfrm>
            <a:prstGeom prst="rect">
              <a:avLst/>
            </a:prstGeom>
            <a:noFill/>
            <a:ln w="9525">
              <a:noFill/>
              <a:miter lim="800000"/>
              <a:headEnd/>
              <a:tailEnd/>
            </a:ln>
          </p:spPr>
          <p:txBody>
            <a:bodyPr wrap="square">
              <a:spAutoFit/>
            </a:bodyPr>
            <a:lstStyle/>
            <a:p>
              <a:pPr algn="r" rtl="1">
                <a:spcBef>
                  <a:spcPct val="50000"/>
                </a:spcBef>
              </a:pPr>
              <a:r>
                <a:rPr lang="en-US" sz="2400" dirty="0">
                  <a:solidFill>
                    <a:srgbClr val="0000FF"/>
                  </a:solidFill>
                  <a:latin typeface="Calibri"/>
                  <a:cs typeface="Calibri"/>
                </a:rPr>
                <a:t>s</a:t>
              </a:r>
              <a:r>
                <a:rPr lang="ja-JP" altLang="en-US" sz="2400">
                  <a:solidFill>
                    <a:srgbClr val="0000FF"/>
                  </a:solidFill>
                  <a:latin typeface="Calibri"/>
                  <a:cs typeface="Calibri"/>
                </a:rPr>
                <a:t>’</a:t>
              </a:r>
              <a:endParaRPr lang="en-US" sz="2400" dirty="0">
                <a:solidFill>
                  <a:srgbClr val="0000FF"/>
                </a:solidFill>
                <a:latin typeface="Calibri"/>
                <a:cs typeface="Calibri"/>
              </a:endParaRPr>
            </a:p>
          </p:txBody>
        </p:sp>
      </p:grpSp>
    </p:spTree>
    <p:extLst>
      <p:ext uri="{BB962C8B-B14F-4D97-AF65-F5344CB8AC3E}">
        <p14:creationId xmlns:p14="http://schemas.microsoft.com/office/powerpoint/2010/main" val="1883376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27491">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alibri"/>
                <a:cs typeface="Calibri"/>
              </a:rPr>
              <a:t>Example: Policy Evaluation</a:t>
            </a:r>
          </a:p>
        </p:txBody>
      </p:sp>
      <p:sp>
        <p:nvSpPr>
          <p:cNvPr id="5" name="TextBox 4"/>
          <p:cNvSpPr txBox="1"/>
          <p:nvPr/>
        </p:nvSpPr>
        <p:spPr>
          <a:xfrm>
            <a:off x="1447800" y="1290935"/>
            <a:ext cx="3810000" cy="461665"/>
          </a:xfrm>
          <a:prstGeom prst="rect">
            <a:avLst/>
          </a:prstGeom>
          <a:noFill/>
        </p:spPr>
        <p:txBody>
          <a:bodyPr wrap="square" rtlCol="0">
            <a:spAutoFit/>
          </a:bodyPr>
          <a:lstStyle/>
          <a:p>
            <a:pPr algn="ctr"/>
            <a:r>
              <a:rPr lang="en-US" sz="2400" dirty="0">
                <a:latin typeface="Calibri"/>
                <a:cs typeface="Calibri"/>
              </a:rPr>
              <a:t>Always Go Right</a:t>
            </a:r>
          </a:p>
        </p:txBody>
      </p:sp>
      <p:sp>
        <p:nvSpPr>
          <p:cNvPr id="6" name="TextBox 5"/>
          <p:cNvSpPr txBox="1"/>
          <p:nvPr/>
        </p:nvSpPr>
        <p:spPr>
          <a:xfrm>
            <a:off x="6910387" y="1290935"/>
            <a:ext cx="3810000" cy="461665"/>
          </a:xfrm>
          <a:prstGeom prst="rect">
            <a:avLst/>
          </a:prstGeom>
          <a:noFill/>
        </p:spPr>
        <p:txBody>
          <a:bodyPr wrap="square" rtlCol="0">
            <a:spAutoFit/>
          </a:bodyPr>
          <a:lstStyle/>
          <a:p>
            <a:pPr algn="ctr"/>
            <a:r>
              <a:rPr lang="en-US" sz="2400" dirty="0">
                <a:latin typeface="Calibri"/>
                <a:cs typeface="Calibri"/>
              </a:rPr>
              <a:t>Always Go Forward</a:t>
            </a:r>
          </a:p>
        </p:txBody>
      </p:sp>
      <p:pic>
        <p:nvPicPr>
          <p:cNvPr id="11"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378427" y="1219200"/>
            <a:ext cx="4592932" cy="4562475"/>
          </a:xfrm>
          <a:prstGeom prst="rect">
            <a:avLst/>
          </a:prstGeom>
          <a:noFill/>
        </p:spPr>
      </p:pic>
      <p:pic>
        <p:nvPicPr>
          <p:cNvPr id="46082"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067023" y="1219200"/>
            <a:ext cx="4647754" cy="4562475"/>
          </a:xfrm>
          <a:prstGeom prst="rect">
            <a:avLst/>
          </a:prstGeom>
          <a:noFill/>
        </p:spPr>
      </p:pic>
    </p:spTree>
    <p:extLst>
      <p:ext uri="{BB962C8B-B14F-4D97-AF65-F5344CB8AC3E}">
        <p14:creationId xmlns:p14="http://schemas.microsoft.com/office/powerpoint/2010/main" val="1206278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608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1828800" y="1828800"/>
            <a:ext cx="3048000" cy="40386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10" name="Rectangle 9"/>
          <p:cNvSpPr/>
          <p:nvPr/>
        </p:nvSpPr>
        <p:spPr>
          <a:xfrm>
            <a:off x="7262750" y="1828800"/>
            <a:ext cx="3048000" cy="40386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 name="Title 1"/>
          <p:cNvSpPr>
            <a:spLocks noGrp="1"/>
          </p:cNvSpPr>
          <p:nvPr>
            <p:ph type="title"/>
          </p:nvPr>
        </p:nvSpPr>
        <p:spPr/>
        <p:txBody>
          <a:bodyPr/>
          <a:lstStyle/>
          <a:p>
            <a:r>
              <a:rPr lang="en-US" dirty="0">
                <a:latin typeface="Calibri"/>
                <a:cs typeface="Calibri"/>
              </a:rPr>
              <a:t>Example: Policy Evaluation</a:t>
            </a:r>
          </a:p>
        </p:txBody>
      </p:sp>
      <p:sp>
        <p:nvSpPr>
          <p:cNvPr id="5" name="TextBox 4"/>
          <p:cNvSpPr txBox="1"/>
          <p:nvPr/>
        </p:nvSpPr>
        <p:spPr>
          <a:xfrm>
            <a:off x="1447800" y="1290935"/>
            <a:ext cx="3810000" cy="461665"/>
          </a:xfrm>
          <a:prstGeom prst="rect">
            <a:avLst/>
          </a:prstGeom>
          <a:noFill/>
        </p:spPr>
        <p:txBody>
          <a:bodyPr wrap="square" rtlCol="0">
            <a:spAutoFit/>
          </a:bodyPr>
          <a:lstStyle/>
          <a:p>
            <a:pPr algn="ctr"/>
            <a:r>
              <a:rPr lang="en-US" sz="2400" dirty="0">
                <a:latin typeface="Calibri"/>
                <a:cs typeface="Calibri"/>
              </a:rPr>
              <a:t>Always Go Right</a:t>
            </a:r>
          </a:p>
        </p:txBody>
      </p:sp>
      <p:sp>
        <p:nvSpPr>
          <p:cNvPr id="6" name="TextBox 5"/>
          <p:cNvSpPr txBox="1"/>
          <p:nvPr/>
        </p:nvSpPr>
        <p:spPr>
          <a:xfrm>
            <a:off x="6910387" y="1290935"/>
            <a:ext cx="3810000" cy="461665"/>
          </a:xfrm>
          <a:prstGeom prst="rect">
            <a:avLst/>
          </a:prstGeom>
          <a:noFill/>
        </p:spPr>
        <p:txBody>
          <a:bodyPr wrap="square" rtlCol="0">
            <a:spAutoFit/>
          </a:bodyPr>
          <a:lstStyle/>
          <a:p>
            <a:pPr algn="ctr"/>
            <a:r>
              <a:rPr lang="en-US" sz="2400" dirty="0">
                <a:latin typeface="Calibri"/>
                <a:cs typeface="Calibri"/>
              </a:rPr>
              <a:t>Always Go Forward</a:t>
            </a:r>
          </a:p>
        </p:txBody>
      </p:sp>
      <p:pic>
        <p:nvPicPr>
          <p:cNvPr id="8"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305" t="8813" r="71526" b="32430"/>
          <a:stretch/>
        </p:blipFill>
        <p:spPr bwMode="auto">
          <a:xfrm>
            <a:off x="7262750" y="1828800"/>
            <a:ext cx="3068664" cy="402955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9" name="Picture 2"/>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7500" t="16271" r="67839" b="25876"/>
          <a:stretch/>
        </p:blipFill>
        <p:spPr bwMode="auto">
          <a:xfrm>
            <a:off x="1858254" y="1852550"/>
            <a:ext cx="3006671" cy="396756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3780833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r>
              <a:rPr lang="en-US">
                <a:latin typeface="Calibri"/>
                <a:cs typeface="Calibri"/>
              </a:rPr>
              <a:t>Policy Evaluation</a:t>
            </a:r>
          </a:p>
        </p:txBody>
      </p:sp>
      <p:sp>
        <p:nvSpPr>
          <p:cNvPr id="1728515" name="Rectangle 3"/>
          <p:cNvSpPr>
            <a:spLocks noGrp="1" noChangeArrowheads="1"/>
          </p:cNvSpPr>
          <p:nvPr>
            <p:ph idx="1"/>
          </p:nvPr>
        </p:nvSpPr>
        <p:spPr/>
        <p:txBody>
          <a:bodyPr>
            <a:normAutofit fontScale="92500" lnSpcReduction="20000"/>
          </a:bodyPr>
          <a:lstStyle/>
          <a:p>
            <a:pPr>
              <a:lnSpc>
                <a:spcPct val="80000"/>
              </a:lnSpc>
            </a:pPr>
            <a:r>
              <a:rPr lang="en-US" sz="2400" dirty="0">
                <a:latin typeface="Calibri"/>
                <a:cs typeface="Calibri"/>
              </a:rPr>
              <a:t>How do we calculate the V’s for a fixed policy </a:t>
            </a:r>
            <a:r>
              <a:rPr lang="en-US" sz="2400" dirty="0">
                <a:latin typeface="Calibri"/>
                <a:cs typeface="Calibri"/>
                <a:sym typeface="Symbol" pitchFamily="18" charset="2"/>
              </a:rPr>
              <a:t></a:t>
            </a:r>
            <a:r>
              <a:rPr lang="en-US" sz="2400" dirty="0">
                <a:latin typeface="Calibri"/>
                <a:cs typeface="Calibri"/>
              </a:rPr>
              <a:t>?</a:t>
            </a:r>
          </a:p>
          <a:p>
            <a:pPr>
              <a:lnSpc>
                <a:spcPct val="80000"/>
              </a:lnSpc>
            </a:pPr>
            <a:endParaRPr lang="en-US" sz="2400" dirty="0">
              <a:latin typeface="Calibri"/>
              <a:cs typeface="Calibri"/>
            </a:endParaRPr>
          </a:p>
          <a:p>
            <a:pPr>
              <a:lnSpc>
                <a:spcPct val="80000"/>
              </a:lnSpc>
            </a:pPr>
            <a:r>
              <a:rPr lang="en-US" sz="2400" dirty="0">
                <a:latin typeface="Calibri"/>
                <a:cs typeface="Calibri"/>
              </a:rPr>
              <a:t>Idea 1: Turn recursive Bellman equations into updates</a:t>
            </a:r>
          </a:p>
          <a:p>
            <a:pPr>
              <a:lnSpc>
                <a:spcPct val="80000"/>
              </a:lnSpc>
              <a:buNone/>
            </a:pPr>
            <a:r>
              <a:rPr lang="en-US" sz="2400" dirty="0">
                <a:latin typeface="Calibri"/>
                <a:cs typeface="Calibri"/>
              </a:rPr>
              <a:t>	(like value iteration)</a:t>
            </a:r>
          </a:p>
          <a:p>
            <a:pPr>
              <a:lnSpc>
                <a:spcPct val="80000"/>
              </a:lnSpc>
            </a:pPr>
            <a:endParaRPr lang="en-US" sz="2400" dirty="0">
              <a:latin typeface="Calibri"/>
              <a:cs typeface="Calibri"/>
            </a:endParaRPr>
          </a:p>
          <a:p>
            <a:pPr>
              <a:lnSpc>
                <a:spcPct val="80000"/>
              </a:lnSpc>
            </a:pPr>
            <a:endParaRPr lang="en-US" sz="2400" dirty="0">
              <a:latin typeface="Calibri"/>
              <a:cs typeface="Calibri"/>
            </a:endParaRPr>
          </a:p>
          <a:p>
            <a:pPr>
              <a:lnSpc>
                <a:spcPct val="80000"/>
              </a:lnSpc>
            </a:pPr>
            <a:endParaRPr lang="en-US" sz="3600" dirty="0">
              <a:latin typeface="Calibri"/>
              <a:cs typeface="Calibri"/>
            </a:endParaRPr>
          </a:p>
          <a:p>
            <a:pPr>
              <a:lnSpc>
                <a:spcPct val="80000"/>
              </a:lnSpc>
            </a:pPr>
            <a:endParaRPr lang="en-US" sz="3600" dirty="0">
              <a:latin typeface="Calibri"/>
              <a:cs typeface="Calibri"/>
            </a:endParaRPr>
          </a:p>
          <a:p>
            <a:pPr>
              <a:lnSpc>
                <a:spcPct val="80000"/>
              </a:lnSpc>
            </a:pPr>
            <a:endParaRPr lang="en-US" sz="2400" dirty="0">
              <a:latin typeface="Calibri"/>
              <a:cs typeface="Calibri"/>
            </a:endParaRPr>
          </a:p>
          <a:p>
            <a:pPr>
              <a:lnSpc>
                <a:spcPct val="80000"/>
              </a:lnSpc>
            </a:pPr>
            <a:r>
              <a:rPr lang="en-US" sz="2400" dirty="0">
                <a:latin typeface="Calibri"/>
                <a:cs typeface="Calibri"/>
              </a:rPr>
              <a:t>Efficiency: O(S</a:t>
            </a:r>
            <a:r>
              <a:rPr lang="en-US" sz="2400" baseline="30000" dirty="0">
                <a:latin typeface="Calibri"/>
                <a:cs typeface="Calibri"/>
              </a:rPr>
              <a:t>2</a:t>
            </a:r>
            <a:r>
              <a:rPr lang="en-US" sz="2400" dirty="0">
                <a:latin typeface="Calibri"/>
                <a:cs typeface="Calibri"/>
              </a:rPr>
              <a:t>) per iteration</a:t>
            </a:r>
          </a:p>
          <a:p>
            <a:pPr>
              <a:lnSpc>
                <a:spcPct val="80000"/>
              </a:lnSpc>
            </a:pPr>
            <a:endParaRPr lang="en-US" sz="2400" dirty="0">
              <a:latin typeface="Calibri"/>
              <a:cs typeface="Calibri"/>
            </a:endParaRPr>
          </a:p>
          <a:p>
            <a:pPr>
              <a:lnSpc>
                <a:spcPct val="80000"/>
              </a:lnSpc>
            </a:pPr>
            <a:r>
              <a:rPr lang="en-US" sz="2400" dirty="0">
                <a:latin typeface="Calibri"/>
                <a:cs typeface="Calibri"/>
              </a:rPr>
              <a:t>Idea 2: Without the maxes, the Bellman equations are just a linear system</a:t>
            </a:r>
          </a:p>
          <a:p>
            <a:pPr lvl="1">
              <a:lnSpc>
                <a:spcPct val="80000"/>
              </a:lnSpc>
            </a:pPr>
            <a:r>
              <a:rPr lang="en-US" sz="2000" dirty="0">
                <a:latin typeface="Calibri"/>
                <a:cs typeface="Calibri"/>
              </a:rPr>
              <a:t>Solve with </a:t>
            </a:r>
            <a:r>
              <a:rPr lang="en-US" sz="2000" dirty="0" err="1">
                <a:latin typeface="Calibri"/>
                <a:cs typeface="Calibri"/>
              </a:rPr>
              <a:t>Matlab</a:t>
            </a:r>
            <a:r>
              <a:rPr lang="en-US" sz="2000" dirty="0">
                <a:latin typeface="Calibri"/>
                <a:cs typeface="Calibri"/>
              </a:rPr>
              <a:t> (or your favorite linear system solver)</a:t>
            </a:r>
          </a:p>
        </p:txBody>
      </p:sp>
      <p:pic>
        <p:nvPicPr>
          <p:cNvPr id="24" name="Picture 23" descr="txp_fig"/>
          <p:cNvPicPr>
            <a:picLocks noChangeAspect="1"/>
          </p:cNvPicPr>
          <p:nvPr>
            <p:custDataLst>
              <p:tags r:id="rId1"/>
            </p:custDataLst>
          </p:nvPr>
        </p:nvPicPr>
        <p:blipFill>
          <a:blip r:embed="rId5" cstate="print"/>
          <a:stretch>
            <a:fillRect/>
          </a:stretch>
        </p:blipFill>
        <p:spPr bwMode="auto">
          <a:xfrm>
            <a:off x="1300125" y="3560370"/>
            <a:ext cx="7416560" cy="645897"/>
          </a:xfrm>
          <a:prstGeom prst="rect">
            <a:avLst/>
          </a:prstGeom>
          <a:noFill/>
          <a:ln/>
          <a:effectLst/>
        </p:spPr>
      </p:pic>
      <p:pic>
        <p:nvPicPr>
          <p:cNvPr id="7" name="Picture 6" descr="txp_fig"/>
          <p:cNvPicPr>
            <a:picLocks noChangeAspect="1"/>
          </p:cNvPicPr>
          <p:nvPr>
            <p:custDataLst>
              <p:tags r:id="rId2"/>
            </p:custDataLst>
          </p:nvPr>
        </p:nvPicPr>
        <p:blipFill>
          <a:blip r:embed="rId6" cstate="print"/>
          <a:stretch>
            <a:fillRect/>
          </a:stretch>
        </p:blipFill>
        <p:spPr bwMode="auto">
          <a:xfrm>
            <a:off x="1330016" y="2950770"/>
            <a:ext cx="1502078" cy="330692"/>
          </a:xfrm>
          <a:prstGeom prst="rect">
            <a:avLst/>
          </a:prstGeom>
          <a:noFill/>
          <a:ln/>
          <a:effectLst/>
        </p:spPr>
      </p:pic>
      <p:grpSp>
        <p:nvGrpSpPr>
          <p:cNvPr id="9" name="Group 8"/>
          <p:cNvGrpSpPr>
            <a:grpSpLocks/>
          </p:cNvGrpSpPr>
          <p:nvPr/>
        </p:nvGrpSpPr>
        <p:grpSpPr bwMode="auto">
          <a:xfrm>
            <a:off x="9144438" y="1371600"/>
            <a:ext cx="2590362" cy="2754586"/>
            <a:chOff x="2400" y="1401"/>
            <a:chExt cx="1183" cy="1258"/>
          </a:xfrm>
        </p:grpSpPr>
        <p:sp>
          <p:nvSpPr>
            <p:cNvPr id="10" name="AutoShape 5"/>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sz="2400">
                <a:latin typeface="Calibri"/>
                <a:cs typeface="Calibri"/>
              </a:endParaRPr>
            </a:p>
          </p:txBody>
        </p:sp>
        <p:sp>
          <p:nvSpPr>
            <p:cNvPr id="11" name="Line 9"/>
            <p:cNvSpPr>
              <a:spLocks noChangeShapeType="1"/>
            </p:cNvSpPr>
            <p:nvPr/>
          </p:nvSpPr>
          <p:spPr bwMode="auto">
            <a:xfrm flipH="1">
              <a:off x="2916" y="1617"/>
              <a:ext cx="232" cy="361"/>
            </a:xfrm>
            <a:prstGeom prst="line">
              <a:avLst/>
            </a:prstGeom>
            <a:noFill/>
            <a:ln w="28575">
              <a:solidFill>
                <a:srgbClr val="C00000"/>
              </a:solidFill>
              <a:round/>
              <a:headEnd/>
              <a:tailEnd type="triangle" w="med" len="med"/>
            </a:ln>
          </p:spPr>
          <p:txBody>
            <a:bodyPr/>
            <a:lstStyle/>
            <a:p>
              <a:endParaRPr lang="en-US" sz="2400">
                <a:latin typeface="Calibri"/>
                <a:cs typeface="Calibri"/>
              </a:endParaRPr>
            </a:p>
          </p:txBody>
        </p:sp>
        <p:sp>
          <p:nvSpPr>
            <p:cNvPr id="12" name="Oval 11"/>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sz="2400">
                <a:latin typeface="Calibri"/>
                <a:cs typeface="Calibri"/>
              </a:endParaRPr>
            </a:p>
          </p:txBody>
        </p:sp>
        <p:grpSp>
          <p:nvGrpSpPr>
            <p:cNvPr id="13" name="Group 12"/>
            <p:cNvGrpSpPr>
              <a:grpSpLocks/>
            </p:cNvGrpSpPr>
            <p:nvPr/>
          </p:nvGrpSpPr>
          <p:grpSpPr bwMode="auto">
            <a:xfrm>
              <a:off x="2400" y="2107"/>
              <a:ext cx="1057" cy="386"/>
              <a:chOff x="1536" y="2400"/>
              <a:chExt cx="1584" cy="624"/>
            </a:xfrm>
          </p:grpSpPr>
          <p:sp>
            <p:nvSpPr>
              <p:cNvPr id="20" name="Line 13"/>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21" name="Line 14"/>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22" name="Line 15"/>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sz="2400">
                  <a:latin typeface="Calibri"/>
                  <a:cs typeface="Calibri"/>
                </a:endParaRPr>
              </a:p>
            </p:txBody>
          </p:sp>
          <p:sp>
            <p:nvSpPr>
              <p:cNvPr id="23" name="Line 16"/>
              <p:cNvSpPr>
                <a:spLocks noChangeShapeType="1"/>
              </p:cNvSpPr>
              <p:nvPr/>
            </p:nvSpPr>
            <p:spPr bwMode="auto">
              <a:xfrm>
                <a:off x="2312" y="2400"/>
                <a:ext cx="280" cy="624"/>
              </a:xfrm>
              <a:prstGeom prst="line">
                <a:avLst/>
              </a:prstGeom>
              <a:noFill/>
              <a:ln w="28575">
                <a:solidFill>
                  <a:schemeClr val="tx1"/>
                </a:solidFill>
                <a:round/>
                <a:headEnd/>
                <a:tailEnd type="triangle" w="med" len="med"/>
              </a:ln>
            </p:spPr>
            <p:txBody>
              <a:bodyPr/>
              <a:lstStyle/>
              <a:p>
                <a:endParaRPr lang="en-US" sz="2400">
                  <a:latin typeface="Calibri"/>
                  <a:cs typeface="Calibri"/>
                </a:endParaRPr>
              </a:p>
            </p:txBody>
          </p:sp>
        </p:grpSp>
        <p:sp>
          <p:nvSpPr>
            <p:cNvPr id="14" name="Text Box 17"/>
            <p:cNvSpPr txBox="1">
              <a:spLocks noChangeArrowheads="1"/>
            </p:cNvSpPr>
            <p:nvPr/>
          </p:nvSpPr>
          <p:spPr bwMode="auto">
            <a:xfrm>
              <a:off x="3096" y="1680"/>
              <a:ext cx="373" cy="211"/>
            </a:xfrm>
            <a:prstGeom prst="rect">
              <a:avLst/>
            </a:prstGeom>
            <a:noFill/>
            <a:ln w="9525">
              <a:noFill/>
              <a:miter lim="800000"/>
              <a:headEnd/>
              <a:tailEnd/>
            </a:ln>
          </p:spPr>
          <p:txBody>
            <a:bodyPr wrap="square">
              <a:spAutoFit/>
            </a:bodyPr>
            <a:lstStyle/>
            <a:p>
              <a:pPr>
                <a:spcBef>
                  <a:spcPct val="50000"/>
                </a:spcBef>
              </a:pPr>
              <a:r>
                <a:rPr lang="en-US" sz="2400" dirty="0">
                  <a:solidFill>
                    <a:srgbClr val="C00000"/>
                  </a:solidFill>
                  <a:latin typeface="Calibri"/>
                  <a:cs typeface="Calibri"/>
                  <a:sym typeface="Symbol" pitchFamily="18" charset="2"/>
                </a:rPr>
                <a:t>(s</a:t>
              </a:r>
              <a:r>
                <a:rPr lang="en-US" sz="2400" dirty="0">
                  <a:solidFill>
                    <a:srgbClr val="C00000"/>
                  </a:solidFill>
                  <a:latin typeface="Calibri"/>
                  <a:cs typeface="Calibri"/>
                </a:rPr>
                <a:t>)</a:t>
              </a:r>
            </a:p>
          </p:txBody>
        </p:sp>
        <p:sp>
          <p:nvSpPr>
            <p:cNvPr id="15" name="Text Box 18"/>
            <p:cNvSpPr txBox="1">
              <a:spLocks noChangeArrowheads="1"/>
            </p:cNvSpPr>
            <p:nvPr/>
          </p:nvSpPr>
          <p:spPr bwMode="auto">
            <a:xfrm>
              <a:off x="3216" y="1401"/>
              <a:ext cx="129" cy="211"/>
            </a:xfrm>
            <a:prstGeom prst="rect">
              <a:avLst/>
            </a:prstGeom>
            <a:noFill/>
            <a:ln w="9525">
              <a:noFill/>
              <a:miter lim="800000"/>
              <a:headEnd/>
              <a:tailEnd/>
            </a:ln>
          </p:spPr>
          <p:txBody>
            <a:bodyPr>
              <a:spAutoFit/>
            </a:bodyPr>
            <a:lstStyle/>
            <a:p>
              <a:pPr>
                <a:spcBef>
                  <a:spcPct val="50000"/>
                </a:spcBef>
              </a:pPr>
              <a:r>
                <a:rPr lang="en-US" sz="2400" dirty="0">
                  <a:solidFill>
                    <a:srgbClr val="0000FF"/>
                  </a:solidFill>
                  <a:latin typeface="Calibri"/>
                  <a:cs typeface="Calibri"/>
                </a:rPr>
                <a:t>s</a:t>
              </a:r>
            </a:p>
          </p:txBody>
        </p:sp>
        <p:sp>
          <p:nvSpPr>
            <p:cNvPr id="16" name="Text Box 19"/>
            <p:cNvSpPr txBox="1">
              <a:spLocks noChangeArrowheads="1"/>
            </p:cNvSpPr>
            <p:nvPr/>
          </p:nvSpPr>
          <p:spPr bwMode="auto">
            <a:xfrm>
              <a:off x="3024" y="1920"/>
              <a:ext cx="559" cy="211"/>
            </a:xfrm>
            <a:prstGeom prst="rect">
              <a:avLst/>
            </a:prstGeom>
            <a:noFill/>
            <a:ln w="9525">
              <a:noFill/>
              <a:miter lim="800000"/>
              <a:headEnd/>
              <a:tailEnd/>
            </a:ln>
          </p:spPr>
          <p:txBody>
            <a:bodyPr>
              <a:spAutoFit/>
            </a:bodyPr>
            <a:lstStyle/>
            <a:p>
              <a:pPr>
                <a:spcBef>
                  <a:spcPct val="50000"/>
                </a:spcBef>
              </a:pPr>
              <a:r>
                <a:rPr lang="en-US" sz="2400" dirty="0">
                  <a:solidFill>
                    <a:srgbClr val="008000"/>
                  </a:solidFill>
                  <a:latin typeface="Calibri"/>
                  <a:cs typeface="Calibri"/>
                </a:rPr>
                <a:t>s, </a:t>
              </a:r>
              <a:r>
                <a:rPr lang="en-US" sz="2400" dirty="0">
                  <a:solidFill>
                    <a:srgbClr val="008000"/>
                  </a:solidFill>
                  <a:latin typeface="Calibri"/>
                  <a:cs typeface="Calibri"/>
                  <a:sym typeface="Symbol" pitchFamily="18" charset="2"/>
                </a:rPr>
                <a:t>(s</a:t>
              </a:r>
              <a:r>
                <a:rPr lang="en-US" sz="2400" dirty="0">
                  <a:solidFill>
                    <a:srgbClr val="008000"/>
                  </a:solidFill>
                  <a:latin typeface="Calibri"/>
                  <a:cs typeface="Calibri"/>
                </a:rPr>
                <a:t>)</a:t>
              </a:r>
            </a:p>
          </p:txBody>
        </p:sp>
        <p:sp>
          <p:nvSpPr>
            <p:cNvPr id="17" name="Text Box 20"/>
            <p:cNvSpPr txBox="1">
              <a:spLocks noChangeArrowheads="1"/>
            </p:cNvSpPr>
            <p:nvPr/>
          </p:nvSpPr>
          <p:spPr bwMode="auto">
            <a:xfrm>
              <a:off x="2435" y="2271"/>
              <a:ext cx="661" cy="211"/>
            </a:xfrm>
            <a:prstGeom prst="rect">
              <a:avLst/>
            </a:prstGeom>
            <a:noFill/>
            <a:ln w="9525">
              <a:noFill/>
              <a:miter lim="800000"/>
              <a:headEnd/>
              <a:tailEnd/>
            </a:ln>
          </p:spPr>
          <p:txBody>
            <a:bodyPr wrap="square">
              <a:spAutoFit/>
            </a:bodyPr>
            <a:lstStyle/>
            <a:p>
              <a:pPr>
                <a:spcBef>
                  <a:spcPct val="50000"/>
                </a:spcBef>
              </a:pPr>
              <a:r>
                <a:rPr lang="en-US" sz="2400" dirty="0">
                  <a:latin typeface="Calibri"/>
                  <a:cs typeface="Calibri"/>
                </a:rPr>
                <a:t>s,</a:t>
              </a:r>
              <a:r>
                <a:rPr lang="en-US" sz="2400" dirty="0">
                  <a:latin typeface="Calibri"/>
                  <a:cs typeface="Calibri"/>
                  <a:sym typeface="Symbol" pitchFamily="18" charset="2"/>
                </a:rPr>
                <a:t> (s</a:t>
              </a:r>
              <a:r>
                <a:rPr lang="en-US" sz="2400" dirty="0">
                  <a:latin typeface="Calibri"/>
                  <a:cs typeface="Calibri"/>
                </a:rPr>
                <a:t>),s</a:t>
              </a:r>
              <a:r>
                <a:rPr lang="ja-JP" altLang="en-US" sz="2400">
                  <a:latin typeface="Calibri"/>
                  <a:cs typeface="Calibri"/>
                </a:rPr>
                <a:t>’</a:t>
              </a:r>
              <a:endParaRPr lang="en-US" sz="2400" dirty="0">
                <a:latin typeface="Calibri"/>
                <a:cs typeface="Calibri"/>
              </a:endParaRPr>
            </a:p>
          </p:txBody>
        </p:sp>
        <p:sp>
          <p:nvSpPr>
            <p:cNvPr id="18" name="AutoShape 21"/>
            <p:cNvSpPr>
              <a:spLocks noChangeArrowheads="1"/>
            </p:cNvSpPr>
            <p:nvPr/>
          </p:nvSpPr>
          <p:spPr bwMode="auto">
            <a:xfrm>
              <a:off x="3019" y="2499"/>
              <a:ext cx="154" cy="123"/>
            </a:xfrm>
            <a:prstGeom prst="triangle">
              <a:avLst>
                <a:gd name="adj" fmla="val 50000"/>
              </a:avLst>
            </a:prstGeom>
            <a:solidFill>
              <a:srgbClr val="0000FF"/>
            </a:solidFill>
            <a:ln w="9525">
              <a:solidFill>
                <a:schemeClr val="tx1"/>
              </a:solidFill>
              <a:miter lim="800000"/>
              <a:headEnd/>
              <a:tailEnd/>
            </a:ln>
          </p:spPr>
          <p:txBody>
            <a:bodyPr wrap="none" anchor="ctr"/>
            <a:lstStyle/>
            <a:p>
              <a:pPr algn="r" rtl="1"/>
              <a:endParaRPr lang="en-US" sz="2400">
                <a:latin typeface="Calibri"/>
                <a:cs typeface="Calibri"/>
              </a:endParaRPr>
            </a:p>
          </p:txBody>
        </p:sp>
        <p:sp>
          <p:nvSpPr>
            <p:cNvPr id="19" name="Text Box 22"/>
            <p:cNvSpPr txBox="1">
              <a:spLocks noChangeArrowheads="1"/>
            </p:cNvSpPr>
            <p:nvPr/>
          </p:nvSpPr>
          <p:spPr bwMode="auto">
            <a:xfrm>
              <a:off x="3096" y="2448"/>
              <a:ext cx="331" cy="211"/>
            </a:xfrm>
            <a:prstGeom prst="rect">
              <a:avLst/>
            </a:prstGeom>
            <a:noFill/>
            <a:ln w="9525">
              <a:noFill/>
              <a:miter lim="800000"/>
              <a:headEnd/>
              <a:tailEnd/>
            </a:ln>
          </p:spPr>
          <p:txBody>
            <a:bodyPr wrap="square">
              <a:spAutoFit/>
            </a:bodyPr>
            <a:lstStyle/>
            <a:p>
              <a:pPr algn="r" rtl="1">
                <a:spcBef>
                  <a:spcPct val="50000"/>
                </a:spcBef>
              </a:pPr>
              <a:r>
                <a:rPr lang="en-US" sz="2400" dirty="0">
                  <a:solidFill>
                    <a:srgbClr val="0000FF"/>
                  </a:solidFill>
                  <a:latin typeface="Calibri"/>
                  <a:cs typeface="Calibri"/>
                </a:rPr>
                <a:t>s</a:t>
              </a:r>
              <a:r>
                <a:rPr lang="ja-JP" altLang="en-US" sz="2400">
                  <a:solidFill>
                    <a:srgbClr val="0000FF"/>
                  </a:solidFill>
                  <a:latin typeface="Calibri"/>
                  <a:cs typeface="Calibri"/>
                </a:rPr>
                <a:t>’</a:t>
              </a:r>
              <a:endParaRPr lang="en-US" sz="2400" dirty="0">
                <a:solidFill>
                  <a:srgbClr val="0000FF"/>
                </a:solidFill>
                <a:latin typeface="Calibri"/>
                <a:cs typeface="Calibri"/>
              </a:endParaRPr>
            </a:p>
          </p:txBody>
        </p:sp>
      </p:grpSp>
    </p:spTree>
    <p:extLst>
      <p:ext uri="{BB962C8B-B14F-4D97-AF65-F5344CB8AC3E}">
        <p14:creationId xmlns:p14="http://schemas.microsoft.com/office/powerpoint/2010/main" val="848918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2851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2851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28515">
                                            <p:txEl>
                                              <p:pRg st="9" end="9"/>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728515">
                                            <p:txEl>
                                              <p:pRg st="11" end="1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728515">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Policy Extraction</a:t>
            </a:r>
          </a:p>
        </p:txBody>
      </p:sp>
      <p:pic>
        <p:nvPicPr>
          <p:cNvPr id="45059"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787998" y="1295950"/>
            <a:ext cx="6660802" cy="5232887"/>
          </a:xfrm>
          <a:prstGeom prst="rect">
            <a:avLst/>
          </a:prstGeom>
          <a:noFill/>
        </p:spPr>
      </p:pic>
    </p:spTree>
    <p:extLst>
      <p:ext uri="{BB962C8B-B14F-4D97-AF65-F5344CB8AC3E}">
        <p14:creationId xmlns:p14="http://schemas.microsoft.com/office/powerpoint/2010/main" val="38858426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r>
              <a:rPr lang="en-US" dirty="0"/>
              <a:t>Computing Actions from Values</a:t>
            </a:r>
          </a:p>
        </p:txBody>
      </p:sp>
      <p:sp>
        <p:nvSpPr>
          <p:cNvPr id="1733635" name="Rectangle 3"/>
          <p:cNvSpPr>
            <a:spLocks noGrp="1" noChangeArrowheads="1"/>
          </p:cNvSpPr>
          <p:nvPr>
            <p:ph idx="1"/>
          </p:nvPr>
        </p:nvSpPr>
        <p:spPr/>
        <p:txBody>
          <a:bodyPr>
            <a:normAutofit lnSpcReduction="10000"/>
          </a:bodyPr>
          <a:lstStyle/>
          <a:p>
            <a:r>
              <a:rPr lang="en-US" sz="2800" dirty="0"/>
              <a:t>Let’s imagine we have the optimal values V*(s)</a:t>
            </a:r>
          </a:p>
          <a:p>
            <a:pPr marL="342882" lvl="1" indent="-342882">
              <a:buClr>
                <a:schemeClr val="accent2"/>
              </a:buClr>
            </a:pPr>
            <a:endParaRPr lang="en-US" sz="2000" dirty="0"/>
          </a:p>
          <a:p>
            <a:r>
              <a:rPr lang="en-US" sz="2800" dirty="0"/>
              <a:t>How should we act?</a:t>
            </a:r>
          </a:p>
          <a:p>
            <a:pPr lvl="1"/>
            <a:r>
              <a:rPr lang="en-US" sz="2400" dirty="0"/>
              <a:t>It’s not obvious!</a:t>
            </a:r>
          </a:p>
          <a:p>
            <a:pPr lvl="1"/>
            <a:endParaRPr lang="en-US" sz="2000" dirty="0"/>
          </a:p>
          <a:p>
            <a:r>
              <a:rPr lang="en-US" sz="2800" dirty="0"/>
              <a:t>We need to do a mini-</a:t>
            </a:r>
            <a:r>
              <a:rPr lang="en-US" sz="2800" dirty="0" err="1"/>
              <a:t>expectimax</a:t>
            </a:r>
            <a:r>
              <a:rPr lang="en-US" sz="2800" dirty="0"/>
              <a:t> (one step)</a:t>
            </a:r>
          </a:p>
          <a:p>
            <a:pPr lvl="1"/>
            <a:endParaRPr lang="en-US" sz="2000" dirty="0"/>
          </a:p>
          <a:p>
            <a:pPr lvl="1"/>
            <a:endParaRPr lang="en-US" sz="2000" dirty="0"/>
          </a:p>
          <a:p>
            <a:pPr lvl="1"/>
            <a:endParaRPr lang="en-US" sz="2000" dirty="0"/>
          </a:p>
          <a:p>
            <a:pPr lvl="1"/>
            <a:endParaRPr lang="en-US" sz="2000" dirty="0"/>
          </a:p>
          <a:p>
            <a:r>
              <a:rPr lang="en-US" sz="2800" dirty="0"/>
              <a:t>This is called </a:t>
            </a:r>
            <a:r>
              <a:rPr lang="en-US" sz="2800" dirty="0">
                <a:solidFill>
                  <a:srgbClr val="C00000"/>
                </a:solidFill>
              </a:rPr>
              <a:t>policy extraction</a:t>
            </a:r>
            <a:r>
              <a:rPr lang="en-US" sz="2800" dirty="0"/>
              <a:t>, since it gets the policy implied by the values</a:t>
            </a:r>
          </a:p>
          <a:p>
            <a:pPr lvl="1"/>
            <a:endParaRPr lang="en-US" sz="2400" dirty="0"/>
          </a:p>
          <a:p>
            <a:pPr lvl="1"/>
            <a:endParaRPr lang="en-US" sz="2400" dirty="0"/>
          </a:p>
          <a:p>
            <a:pPr lvl="1"/>
            <a:endParaRPr lang="en-US" sz="2400" dirty="0"/>
          </a:p>
          <a:p>
            <a:pPr lvl="1"/>
            <a:endParaRPr lang="en-US" sz="2400" dirty="0"/>
          </a:p>
        </p:txBody>
      </p:sp>
      <p:pic>
        <p:nvPicPr>
          <p:cNvPr id="8" name="Picture 7" descr="txp_fig"/>
          <p:cNvPicPr>
            <a:picLocks noChangeAspect="1"/>
          </p:cNvPicPr>
          <p:nvPr>
            <p:custDataLst>
              <p:tags r:id="rId1"/>
            </p:custDataLst>
          </p:nvPr>
        </p:nvPicPr>
        <p:blipFill>
          <a:blip r:embed="rId5" cstate="print"/>
          <a:stretch>
            <a:fillRect/>
          </a:stretch>
        </p:blipFill>
        <p:spPr bwMode="auto">
          <a:xfrm>
            <a:off x="2805143" y="4135080"/>
            <a:ext cx="6392197" cy="685800"/>
          </a:xfrm>
          <a:prstGeom prst="rect">
            <a:avLst/>
          </a:prstGeom>
          <a:noFill/>
          <a:ln/>
          <a:effectLst/>
        </p:spPr>
      </p:pic>
      <p:pic>
        <p:nvPicPr>
          <p:cNvPr id="10" name="Picture 3"/>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10975" t="22147" r="62711" b="41695"/>
          <a:stretch/>
        </p:blipFill>
        <p:spPr bwMode="auto">
          <a:xfrm>
            <a:off x="8544401" y="926065"/>
            <a:ext cx="3647599" cy="28194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3" name="Picture 12" descr="txp_fig"/>
          <p:cNvPicPr>
            <a:picLocks noChangeAspect="1"/>
          </p:cNvPicPr>
          <p:nvPr>
            <p:custDataLst>
              <p:tags r:id="rId2"/>
            </p:custDataLst>
          </p:nvPr>
        </p:nvPicPr>
        <p:blipFill>
          <a:blip r:embed="rId7" cstate="print"/>
          <a:stretch>
            <a:fillRect/>
          </a:stretch>
        </p:blipFill>
        <p:spPr bwMode="auto">
          <a:xfrm>
            <a:off x="1421525" y="4310602"/>
            <a:ext cx="1195552" cy="334755"/>
          </a:xfrm>
          <a:prstGeom prst="rect">
            <a:avLst/>
          </a:prstGeom>
          <a:noFill/>
          <a:ln/>
          <a:effectLst/>
        </p:spPr>
      </p:pic>
    </p:spTree>
    <p:extLst>
      <p:ext uri="{BB962C8B-B14F-4D97-AF65-F5344CB8AC3E}">
        <p14:creationId xmlns:p14="http://schemas.microsoft.com/office/powerpoint/2010/main" val="372875315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3363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3363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33635">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73363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r>
              <a:rPr lang="en-US" dirty="0"/>
              <a:t>Computing Actions from Q-Values</a:t>
            </a:r>
          </a:p>
        </p:txBody>
      </p:sp>
      <p:sp>
        <p:nvSpPr>
          <p:cNvPr id="1733635" name="Rectangle 3"/>
          <p:cNvSpPr>
            <a:spLocks noGrp="1" noChangeArrowheads="1"/>
          </p:cNvSpPr>
          <p:nvPr>
            <p:ph idx="1"/>
          </p:nvPr>
        </p:nvSpPr>
        <p:spPr/>
        <p:txBody>
          <a:bodyPr>
            <a:normAutofit lnSpcReduction="10000"/>
          </a:bodyPr>
          <a:lstStyle/>
          <a:p>
            <a:r>
              <a:rPr lang="en-US" sz="2800" dirty="0"/>
              <a:t>Let’s imagine we have the optimal q-values:</a:t>
            </a:r>
          </a:p>
          <a:p>
            <a:endParaRPr lang="en-US" sz="2800" dirty="0"/>
          </a:p>
          <a:p>
            <a:r>
              <a:rPr lang="en-US" sz="2800" dirty="0"/>
              <a:t>How should we act?</a:t>
            </a:r>
          </a:p>
          <a:p>
            <a:pPr lvl="1"/>
            <a:r>
              <a:rPr lang="en-US" sz="2400" dirty="0"/>
              <a:t>Completely trivial to decide!</a:t>
            </a:r>
          </a:p>
          <a:p>
            <a:endParaRPr lang="en-US" sz="2800" dirty="0"/>
          </a:p>
          <a:p>
            <a:pPr lvl="1"/>
            <a:endParaRPr lang="en-US" sz="2400" dirty="0"/>
          </a:p>
          <a:p>
            <a:pPr lvl="1"/>
            <a:endParaRPr lang="en-US" sz="2400" dirty="0"/>
          </a:p>
          <a:p>
            <a:pPr lvl="1"/>
            <a:endParaRPr lang="en-US" sz="2400" dirty="0"/>
          </a:p>
          <a:p>
            <a:pPr lvl="1"/>
            <a:endParaRPr lang="en-US" sz="2400" dirty="0"/>
          </a:p>
          <a:p>
            <a:r>
              <a:rPr lang="en-US" sz="2800" dirty="0"/>
              <a:t>Important lesson: actions are easier to select from q-values than values!</a:t>
            </a:r>
          </a:p>
          <a:p>
            <a:pPr lvl="1"/>
            <a:endParaRPr lang="en-US" sz="2400" dirty="0"/>
          </a:p>
          <a:p>
            <a:pPr lvl="1"/>
            <a:endParaRPr lang="en-US" sz="2400" dirty="0"/>
          </a:p>
          <a:p>
            <a:pPr lvl="1"/>
            <a:endParaRPr lang="en-US" sz="2400" dirty="0"/>
          </a:p>
        </p:txBody>
      </p:sp>
      <p:pic>
        <p:nvPicPr>
          <p:cNvPr id="10" name="Picture 2"/>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9541" t="20051" r="58223" b="36486"/>
          <a:stretch/>
        </p:blipFill>
        <p:spPr bwMode="auto">
          <a:xfrm>
            <a:off x="7772209" y="1137177"/>
            <a:ext cx="4557346" cy="345624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4" name="Picture 13" descr="txp_fig"/>
          <p:cNvPicPr>
            <a:picLocks noChangeAspect="1"/>
          </p:cNvPicPr>
          <p:nvPr>
            <p:custDataLst>
              <p:tags r:id="rId1"/>
            </p:custDataLst>
          </p:nvPr>
        </p:nvPicPr>
        <p:blipFill>
          <a:blip r:embed="rId6" cstate="print"/>
          <a:stretch>
            <a:fillRect/>
          </a:stretch>
        </p:blipFill>
        <p:spPr bwMode="auto">
          <a:xfrm>
            <a:off x="3199872" y="3781300"/>
            <a:ext cx="2438928" cy="478221"/>
          </a:xfrm>
          <a:prstGeom prst="rect">
            <a:avLst/>
          </a:prstGeom>
          <a:noFill/>
          <a:ln/>
          <a:effectLst/>
        </p:spPr>
      </p:pic>
      <p:pic>
        <p:nvPicPr>
          <p:cNvPr id="12" name="Picture 11" descr="txp_fig"/>
          <p:cNvPicPr>
            <a:picLocks noChangeAspect="1"/>
          </p:cNvPicPr>
          <p:nvPr>
            <p:custDataLst>
              <p:tags r:id="rId2"/>
            </p:custDataLst>
          </p:nvPr>
        </p:nvPicPr>
        <p:blipFill>
          <a:blip r:embed="rId7" cstate="print"/>
          <a:stretch>
            <a:fillRect/>
          </a:stretch>
        </p:blipFill>
        <p:spPr bwMode="auto">
          <a:xfrm>
            <a:off x="1813955" y="3768968"/>
            <a:ext cx="1195552" cy="334755"/>
          </a:xfrm>
          <a:prstGeom prst="rect">
            <a:avLst/>
          </a:prstGeom>
          <a:noFill/>
          <a:ln/>
          <a:effectLst/>
        </p:spPr>
      </p:pic>
    </p:spTree>
    <p:extLst>
      <p:ext uri="{BB962C8B-B14F-4D97-AF65-F5344CB8AC3E}">
        <p14:creationId xmlns:p14="http://schemas.microsoft.com/office/powerpoint/2010/main" val="47358866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3363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3363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73363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Policy Iteration</a:t>
            </a:r>
          </a:p>
        </p:txBody>
      </p:sp>
      <p:pic>
        <p:nvPicPr>
          <p:cNvPr id="44034"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582862" y="1448320"/>
            <a:ext cx="7018338" cy="4599534"/>
          </a:xfrm>
          <a:prstGeom prst="rect">
            <a:avLst/>
          </a:prstGeom>
          <a:noFill/>
        </p:spPr>
      </p:pic>
    </p:spTree>
    <p:extLst>
      <p:ext uri="{BB962C8B-B14F-4D97-AF65-F5344CB8AC3E}">
        <p14:creationId xmlns:p14="http://schemas.microsoft.com/office/powerpoint/2010/main" val="35994544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Oval 69">
            <a:extLst>
              <a:ext uri="{FF2B5EF4-FFF2-40B4-BE49-F238E27FC236}">
                <a16:creationId xmlns:a16="http://schemas.microsoft.com/office/drawing/2014/main" id="{7EF6AE24-9B5D-5F48-93E7-14DA4A52C25B}"/>
              </a:ext>
            </a:extLst>
          </p:cNvPr>
          <p:cNvSpPr/>
          <p:nvPr/>
        </p:nvSpPr>
        <p:spPr>
          <a:xfrm>
            <a:off x="5338168" y="5171579"/>
            <a:ext cx="504825" cy="504825"/>
          </a:xfrm>
          <a:prstGeom prst="ellipse">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A562C067-79F4-C843-A2F5-02226B3045DE}"/>
              </a:ext>
            </a:extLst>
          </p:cNvPr>
          <p:cNvSpPr/>
          <p:nvPr/>
        </p:nvSpPr>
        <p:spPr>
          <a:xfrm>
            <a:off x="3518719" y="2082159"/>
            <a:ext cx="632397" cy="632397"/>
          </a:xfrm>
          <a:prstGeom prst="ellipse">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7664E13-4AF8-044D-9B57-F8C9D2A92989}"/>
              </a:ext>
            </a:extLst>
          </p:cNvPr>
          <p:cNvSpPr>
            <a:spLocks noGrp="1"/>
          </p:cNvSpPr>
          <p:nvPr>
            <p:ph type="title"/>
          </p:nvPr>
        </p:nvSpPr>
        <p:spPr/>
        <p:txBody>
          <a:bodyPr/>
          <a:lstStyle/>
          <a:p>
            <a:r>
              <a:rPr lang="en-US" dirty="0"/>
              <a:t>Navigating an Asteroid Field</a:t>
            </a:r>
          </a:p>
        </p:txBody>
      </p:sp>
      <p:sp>
        <p:nvSpPr>
          <p:cNvPr id="36" name="Content Placeholder 35">
            <a:extLst>
              <a:ext uri="{FF2B5EF4-FFF2-40B4-BE49-F238E27FC236}">
                <a16:creationId xmlns:a16="http://schemas.microsoft.com/office/drawing/2014/main" id="{83FF81B6-353D-F74E-8C64-67854A7ED442}"/>
              </a:ext>
            </a:extLst>
          </p:cNvPr>
          <p:cNvSpPr>
            <a:spLocks noGrp="1"/>
          </p:cNvSpPr>
          <p:nvPr>
            <p:ph sz="half" idx="1"/>
          </p:nvPr>
        </p:nvSpPr>
        <p:spPr/>
        <p:txBody>
          <a:bodyPr/>
          <a:lstStyle/>
          <a:p>
            <a:r>
              <a:rPr lang="en-US" dirty="0"/>
              <a:t>For action sequence </a:t>
            </a:r>
          </a:p>
          <a:p>
            <a:pPr algn="ctr"/>
            <a:r>
              <a:rPr lang="en-US" dirty="0"/>
              <a:t>[</a:t>
            </a:r>
            <a:r>
              <a:rPr lang="en-US" i="1" dirty="0"/>
              <a:t>Up, Up, Right, Right, Right</a:t>
            </a:r>
            <a:r>
              <a:rPr lang="en-US" dirty="0"/>
              <a:t>], </a:t>
            </a:r>
          </a:p>
          <a:p>
            <a:r>
              <a:rPr lang="en-US" dirty="0"/>
              <a:t>what’s the probability that the millennium falcon reaches the intended goal? </a:t>
            </a:r>
          </a:p>
        </p:txBody>
      </p:sp>
      <p:sp>
        <p:nvSpPr>
          <p:cNvPr id="87" name="TextBox 86">
            <a:extLst>
              <a:ext uri="{FF2B5EF4-FFF2-40B4-BE49-F238E27FC236}">
                <a16:creationId xmlns:a16="http://schemas.microsoft.com/office/drawing/2014/main" id="{145228C1-4197-6D4F-BEF0-85A5E127FA42}"/>
              </a:ext>
            </a:extLst>
          </p:cNvPr>
          <p:cNvSpPr txBox="1"/>
          <p:nvPr/>
        </p:nvSpPr>
        <p:spPr>
          <a:xfrm>
            <a:off x="6765984" y="6042130"/>
            <a:ext cx="316112" cy="369332"/>
          </a:xfrm>
          <a:prstGeom prst="rect">
            <a:avLst/>
          </a:prstGeom>
          <a:noFill/>
        </p:spPr>
        <p:txBody>
          <a:bodyPr wrap="none" rtlCol="0">
            <a:spAutoFit/>
          </a:bodyPr>
          <a:lstStyle/>
          <a:p>
            <a:r>
              <a:rPr lang="en-US" dirty="0"/>
              <a:t>1</a:t>
            </a:r>
          </a:p>
        </p:txBody>
      </p:sp>
      <p:sp>
        <p:nvSpPr>
          <p:cNvPr id="88" name="TextBox 87">
            <a:extLst>
              <a:ext uri="{FF2B5EF4-FFF2-40B4-BE49-F238E27FC236}">
                <a16:creationId xmlns:a16="http://schemas.microsoft.com/office/drawing/2014/main" id="{F62FC5C0-709E-BB4E-BCC8-799F3BA9B16A}"/>
              </a:ext>
            </a:extLst>
          </p:cNvPr>
          <p:cNvSpPr txBox="1"/>
          <p:nvPr/>
        </p:nvSpPr>
        <p:spPr>
          <a:xfrm>
            <a:off x="8010050" y="6040506"/>
            <a:ext cx="316112" cy="369332"/>
          </a:xfrm>
          <a:prstGeom prst="rect">
            <a:avLst/>
          </a:prstGeom>
          <a:noFill/>
        </p:spPr>
        <p:txBody>
          <a:bodyPr wrap="none" rtlCol="0">
            <a:spAutoFit/>
          </a:bodyPr>
          <a:lstStyle/>
          <a:p>
            <a:r>
              <a:rPr lang="en-US" dirty="0"/>
              <a:t>2</a:t>
            </a:r>
          </a:p>
        </p:txBody>
      </p:sp>
      <p:sp>
        <p:nvSpPr>
          <p:cNvPr id="89" name="TextBox 88">
            <a:extLst>
              <a:ext uri="{FF2B5EF4-FFF2-40B4-BE49-F238E27FC236}">
                <a16:creationId xmlns:a16="http://schemas.microsoft.com/office/drawing/2014/main" id="{5562E0BB-142A-1545-B844-B9456E7F3F91}"/>
              </a:ext>
            </a:extLst>
          </p:cNvPr>
          <p:cNvSpPr txBox="1"/>
          <p:nvPr/>
        </p:nvSpPr>
        <p:spPr>
          <a:xfrm>
            <a:off x="9254116" y="6053089"/>
            <a:ext cx="316112" cy="369332"/>
          </a:xfrm>
          <a:prstGeom prst="rect">
            <a:avLst/>
          </a:prstGeom>
          <a:noFill/>
        </p:spPr>
        <p:txBody>
          <a:bodyPr wrap="none" rtlCol="0">
            <a:spAutoFit/>
          </a:bodyPr>
          <a:lstStyle/>
          <a:p>
            <a:r>
              <a:rPr lang="en-US" dirty="0"/>
              <a:t>3</a:t>
            </a:r>
          </a:p>
        </p:txBody>
      </p:sp>
      <p:sp>
        <p:nvSpPr>
          <p:cNvPr id="90" name="TextBox 89">
            <a:extLst>
              <a:ext uri="{FF2B5EF4-FFF2-40B4-BE49-F238E27FC236}">
                <a16:creationId xmlns:a16="http://schemas.microsoft.com/office/drawing/2014/main" id="{DD599B05-4CDF-4F48-AC4B-A905844794CC}"/>
              </a:ext>
            </a:extLst>
          </p:cNvPr>
          <p:cNvSpPr txBox="1"/>
          <p:nvPr/>
        </p:nvSpPr>
        <p:spPr>
          <a:xfrm>
            <a:off x="10498182" y="6051465"/>
            <a:ext cx="316112" cy="369332"/>
          </a:xfrm>
          <a:prstGeom prst="rect">
            <a:avLst/>
          </a:prstGeom>
          <a:noFill/>
        </p:spPr>
        <p:txBody>
          <a:bodyPr wrap="none" rtlCol="0">
            <a:spAutoFit/>
          </a:bodyPr>
          <a:lstStyle/>
          <a:p>
            <a:r>
              <a:rPr lang="en-US" dirty="0"/>
              <a:t>4</a:t>
            </a:r>
          </a:p>
        </p:txBody>
      </p:sp>
      <p:sp>
        <p:nvSpPr>
          <p:cNvPr id="91" name="TextBox 90">
            <a:extLst>
              <a:ext uri="{FF2B5EF4-FFF2-40B4-BE49-F238E27FC236}">
                <a16:creationId xmlns:a16="http://schemas.microsoft.com/office/drawing/2014/main" id="{8CF6042F-C503-654C-A7D7-A937C7DA96E6}"/>
              </a:ext>
            </a:extLst>
          </p:cNvPr>
          <p:cNvSpPr txBox="1"/>
          <p:nvPr/>
        </p:nvSpPr>
        <p:spPr>
          <a:xfrm>
            <a:off x="5933414" y="5183012"/>
            <a:ext cx="316112" cy="369332"/>
          </a:xfrm>
          <a:prstGeom prst="rect">
            <a:avLst/>
          </a:prstGeom>
          <a:noFill/>
        </p:spPr>
        <p:txBody>
          <a:bodyPr wrap="none" rtlCol="0">
            <a:spAutoFit/>
          </a:bodyPr>
          <a:lstStyle/>
          <a:p>
            <a:r>
              <a:rPr lang="en-US" dirty="0"/>
              <a:t>1</a:t>
            </a:r>
          </a:p>
        </p:txBody>
      </p:sp>
      <p:sp>
        <p:nvSpPr>
          <p:cNvPr id="92" name="TextBox 91">
            <a:extLst>
              <a:ext uri="{FF2B5EF4-FFF2-40B4-BE49-F238E27FC236}">
                <a16:creationId xmlns:a16="http://schemas.microsoft.com/office/drawing/2014/main" id="{0BD35F00-0DA7-4D4E-BC17-5B61E488A39E}"/>
              </a:ext>
            </a:extLst>
          </p:cNvPr>
          <p:cNvSpPr txBox="1"/>
          <p:nvPr/>
        </p:nvSpPr>
        <p:spPr>
          <a:xfrm>
            <a:off x="5925264" y="3875790"/>
            <a:ext cx="316112" cy="369332"/>
          </a:xfrm>
          <a:prstGeom prst="rect">
            <a:avLst/>
          </a:prstGeom>
          <a:noFill/>
        </p:spPr>
        <p:txBody>
          <a:bodyPr wrap="none" rtlCol="0">
            <a:spAutoFit/>
          </a:bodyPr>
          <a:lstStyle/>
          <a:p>
            <a:r>
              <a:rPr lang="en-US" dirty="0"/>
              <a:t>2</a:t>
            </a:r>
          </a:p>
        </p:txBody>
      </p:sp>
      <p:sp>
        <p:nvSpPr>
          <p:cNvPr id="93" name="TextBox 92">
            <a:extLst>
              <a:ext uri="{FF2B5EF4-FFF2-40B4-BE49-F238E27FC236}">
                <a16:creationId xmlns:a16="http://schemas.microsoft.com/office/drawing/2014/main" id="{DEF87A9B-2F65-6A48-860C-9F38C97DB77E}"/>
              </a:ext>
            </a:extLst>
          </p:cNvPr>
          <p:cNvSpPr txBox="1"/>
          <p:nvPr/>
        </p:nvSpPr>
        <p:spPr>
          <a:xfrm>
            <a:off x="5918274" y="2609046"/>
            <a:ext cx="316112" cy="369332"/>
          </a:xfrm>
          <a:prstGeom prst="rect">
            <a:avLst/>
          </a:prstGeom>
          <a:noFill/>
        </p:spPr>
        <p:txBody>
          <a:bodyPr wrap="none" rtlCol="0">
            <a:spAutoFit/>
          </a:bodyPr>
          <a:lstStyle/>
          <a:p>
            <a:r>
              <a:rPr lang="en-US" dirty="0"/>
              <a:t>3</a:t>
            </a:r>
          </a:p>
        </p:txBody>
      </p:sp>
      <p:sp>
        <p:nvSpPr>
          <p:cNvPr id="29" name="TextBox 28">
            <a:extLst>
              <a:ext uri="{FF2B5EF4-FFF2-40B4-BE49-F238E27FC236}">
                <a16:creationId xmlns:a16="http://schemas.microsoft.com/office/drawing/2014/main" id="{B65F4E63-A38D-3C46-AA3C-CAF7C3150C9A}"/>
              </a:ext>
            </a:extLst>
          </p:cNvPr>
          <p:cNvSpPr txBox="1"/>
          <p:nvPr/>
        </p:nvSpPr>
        <p:spPr>
          <a:xfrm>
            <a:off x="709223" y="4333223"/>
            <a:ext cx="2061783" cy="369332"/>
          </a:xfrm>
          <a:prstGeom prst="rect">
            <a:avLst/>
          </a:prstGeom>
          <a:noFill/>
        </p:spPr>
        <p:txBody>
          <a:bodyPr wrap="none" rtlCol="0">
            <a:spAutoFit/>
          </a:bodyPr>
          <a:lstStyle/>
          <a:p>
            <a:r>
              <a:rPr lang="en-US" dirty="0"/>
              <a:t>Transition Model:</a:t>
            </a:r>
          </a:p>
        </p:txBody>
      </p:sp>
      <p:grpSp>
        <p:nvGrpSpPr>
          <p:cNvPr id="30" name="Group 29">
            <a:extLst>
              <a:ext uri="{FF2B5EF4-FFF2-40B4-BE49-F238E27FC236}">
                <a16:creationId xmlns:a16="http://schemas.microsoft.com/office/drawing/2014/main" id="{D660ACAB-2D90-1246-BF9B-1580CD6E12F5}"/>
              </a:ext>
            </a:extLst>
          </p:cNvPr>
          <p:cNvGrpSpPr/>
          <p:nvPr/>
        </p:nvGrpSpPr>
        <p:grpSpPr>
          <a:xfrm>
            <a:off x="3562880" y="4438331"/>
            <a:ext cx="2294023" cy="2084847"/>
            <a:chOff x="2933150" y="2176100"/>
            <a:chExt cx="2294023" cy="2084847"/>
          </a:xfrm>
        </p:grpSpPr>
        <p:sp>
          <p:nvSpPr>
            <p:cNvPr id="31" name="Rectangle 30">
              <a:extLst>
                <a:ext uri="{FF2B5EF4-FFF2-40B4-BE49-F238E27FC236}">
                  <a16:creationId xmlns:a16="http://schemas.microsoft.com/office/drawing/2014/main" id="{CF0047BF-3AA7-AA42-BFEF-8CA8D6711366}"/>
                </a:ext>
              </a:extLst>
            </p:cNvPr>
            <p:cNvSpPr/>
            <p:nvPr/>
          </p:nvSpPr>
          <p:spPr>
            <a:xfrm>
              <a:off x="2933150" y="2522315"/>
              <a:ext cx="1266918" cy="1266919"/>
            </a:xfrm>
            <a:prstGeom prst="rect">
              <a:avLst/>
            </a:prstGeom>
            <a:blipFill>
              <a:blip r:embed="rId3"/>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p:txBody>
        </p:sp>
        <p:sp>
          <p:nvSpPr>
            <p:cNvPr id="35" name="TextBox 34">
              <a:extLst>
                <a:ext uri="{FF2B5EF4-FFF2-40B4-BE49-F238E27FC236}">
                  <a16:creationId xmlns:a16="http://schemas.microsoft.com/office/drawing/2014/main" id="{F1397CC3-F8BF-F545-9119-455B7E9D3EC2}"/>
                </a:ext>
              </a:extLst>
            </p:cNvPr>
            <p:cNvSpPr txBox="1"/>
            <p:nvPr/>
          </p:nvSpPr>
          <p:spPr>
            <a:xfrm>
              <a:off x="4718700" y="2971108"/>
              <a:ext cx="508473" cy="369332"/>
            </a:xfrm>
            <a:prstGeom prst="rect">
              <a:avLst/>
            </a:prstGeom>
            <a:noFill/>
          </p:spPr>
          <p:txBody>
            <a:bodyPr wrap="none" rtlCol="0">
              <a:spAutoFit/>
            </a:bodyPr>
            <a:lstStyle/>
            <a:p>
              <a:r>
                <a:rPr lang="en-US" dirty="0"/>
                <a:t>0.8</a:t>
              </a:r>
            </a:p>
          </p:txBody>
        </p:sp>
        <p:sp>
          <p:nvSpPr>
            <p:cNvPr id="37" name="TextBox 36">
              <a:extLst>
                <a:ext uri="{FF2B5EF4-FFF2-40B4-BE49-F238E27FC236}">
                  <a16:creationId xmlns:a16="http://schemas.microsoft.com/office/drawing/2014/main" id="{4D0AC9C6-679A-5F47-857F-AA1B08920A13}"/>
                </a:ext>
              </a:extLst>
            </p:cNvPr>
            <p:cNvSpPr txBox="1"/>
            <p:nvPr/>
          </p:nvSpPr>
          <p:spPr>
            <a:xfrm>
              <a:off x="3985638" y="2176100"/>
              <a:ext cx="508473" cy="369332"/>
            </a:xfrm>
            <a:prstGeom prst="rect">
              <a:avLst/>
            </a:prstGeom>
            <a:noFill/>
          </p:spPr>
          <p:txBody>
            <a:bodyPr wrap="none" rtlCol="0">
              <a:spAutoFit/>
            </a:bodyPr>
            <a:lstStyle/>
            <a:p>
              <a:r>
                <a:rPr lang="en-US" dirty="0"/>
                <a:t>0.1</a:t>
              </a:r>
            </a:p>
          </p:txBody>
        </p:sp>
        <p:sp>
          <p:nvSpPr>
            <p:cNvPr id="38" name="TextBox 37">
              <a:extLst>
                <a:ext uri="{FF2B5EF4-FFF2-40B4-BE49-F238E27FC236}">
                  <a16:creationId xmlns:a16="http://schemas.microsoft.com/office/drawing/2014/main" id="{D0320526-45DC-1341-8CA9-F6AC340CC826}"/>
                </a:ext>
              </a:extLst>
            </p:cNvPr>
            <p:cNvSpPr txBox="1"/>
            <p:nvPr/>
          </p:nvSpPr>
          <p:spPr>
            <a:xfrm>
              <a:off x="3990659" y="3891615"/>
              <a:ext cx="508473" cy="369332"/>
            </a:xfrm>
            <a:prstGeom prst="rect">
              <a:avLst/>
            </a:prstGeom>
            <a:noFill/>
          </p:spPr>
          <p:txBody>
            <a:bodyPr wrap="none" rtlCol="0">
              <a:spAutoFit/>
            </a:bodyPr>
            <a:lstStyle/>
            <a:p>
              <a:r>
                <a:rPr lang="en-US" dirty="0"/>
                <a:t>0.1</a:t>
              </a:r>
            </a:p>
          </p:txBody>
        </p:sp>
      </p:grpSp>
      <p:sp>
        <p:nvSpPr>
          <p:cNvPr id="3" name="Rectangle 2">
            <a:extLst>
              <a:ext uri="{FF2B5EF4-FFF2-40B4-BE49-F238E27FC236}">
                <a16:creationId xmlns:a16="http://schemas.microsoft.com/office/drawing/2014/main" id="{F17383F7-74F2-7C4B-9370-D05A883D8725}"/>
              </a:ext>
            </a:extLst>
          </p:cNvPr>
          <p:cNvSpPr/>
          <p:nvPr/>
        </p:nvSpPr>
        <p:spPr>
          <a:xfrm>
            <a:off x="1881358" y="3460109"/>
            <a:ext cx="513282" cy="369332"/>
          </a:xfrm>
          <a:prstGeom prst="rect">
            <a:avLst/>
          </a:prstGeom>
        </p:spPr>
        <p:txBody>
          <a:bodyPr wrap="none">
            <a:spAutoFit/>
          </a:bodyPr>
          <a:lstStyle/>
          <a:p>
            <a:r>
              <a:rPr lang="en-US" b="1" dirty="0"/>
              <a:t>0.8</a:t>
            </a:r>
            <a:endParaRPr lang="en-US" dirty="0"/>
          </a:p>
        </p:txBody>
      </p:sp>
      <p:sp>
        <p:nvSpPr>
          <p:cNvPr id="40" name="Rectangle 39">
            <a:extLst>
              <a:ext uri="{FF2B5EF4-FFF2-40B4-BE49-F238E27FC236}">
                <a16:creationId xmlns:a16="http://schemas.microsoft.com/office/drawing/2014/main" id="{BA4441D7-B8EE-1643-8AB9-73E271ADE39D}"/>
              </a:ext>
            </a:extLst>
          </p:cNvPr>
          <p:cNvSpPr/>
          <p:nvPr/>
        </p:nvSpPr>
        <p:spPr>
          <a:xfrm>
            <a:off x="2279272" y="3462643"/>
            <a:ext cx="697627" cy="369332"/>
          </a:xfrm>
          <a:prstGeom prst="rect">
            <a:avLst/>
          </a:prstGeom>
        </p:spPr>
        <p:txBody>
          <a:bodyPr wrap="none">
            <a:spAutoFit/>
          </a:bodyPr>
          <a:lstStyle/>
          <a:p>
            <a:r>
              <a:rPr lang="en-US" b="1" dirty="0"/>
              <a:t>* 0.8</a:t>
            </a:r>
            <a:endParaRPr lang="en-US" dirty="0"/>
          </a:p>
        </p:txBody>
      </p:sp>
      <p:sp>
        <p:nvSpPr>
          <p:cNvPr id="41" name="Up Arrow 40">
            <a:extLst>
              <a:ext uri="{FF2B5EF4-FFF2-40B4-BE49-F238E27FC236}">
                <a16:creationId xmlns:a16="http://schemas.microsoft.com/office/drawing/2014/main" id="{DAB333E0-714F-D244-88F0-FC6DB2AC3A86}"/>
              </a:ext>
            </a:extLst>
          </p:cNvPr>
          <p:cNvSpPr/>
          <p:nvPr/>
        </p:nvSpPr>
        <p:spPr>
          <a:xfrm rot="5400000">
            <a:off x="4476243" y="4832228"/>
            <a:ext cx="689429" cy="1157533"/>
          </a:xfrm>
          <a:prstGeom prst="up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Left-Right Arrow 41">
            <a:extLst>
              <a:ext uri="{FF2B5EF4-FFF2-40B4-BE49-F238E27FC236}">
                <a16:creationId xmlns:a16="http://schemas.microsoft.com/office/drawing/2014/main" id="{2CAB1ED6-1D7D-6C48-93A9-DCA5D3749B5D}"/>
              </a:ext>
            </a:extLst>
          </p:cNvPr>
          <p:cNvSpPr/>
          <p:nvPr/>
        </p:nvSpPr>
        <p:spPr>
          <a:xfrm rot="5400000">
            <a:off x="3478359" y="5249013"/>
            <a:ext cx="1997687" cy="323964"/>
          </a:xfrm>
          <a:prstGeom prst="lef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87E554E6-4775-FB40-930A-C425F4579361}"/>
              </a:ext>
            </a:extLst>
          </p:cNvPr>
          <p:cNvSpPr/>
          <p:nvPr/>
        </p:nvSpPr>
        <p:spPr>
          <a:xfrm>
            <a:off x="3720214" y="5006283"/>
            <a:ext cx="981359" cy="646331"/>
          </a:xfrm>
          <a:prstGeom prst="rect">
            <a:avLst/>
          </a:prstGeom>
        </p:spPr>
        <p:txBody>
          <a:bodyPr wrap="none">
            <a:spAutoFit/>
          </a:bodyPr>
          <a:lstStyle/>
          <a:p>
            <a:pPr algn="ctr"/>
            <a:r>
              <a:rPr lang="en-US" dirty="0">
                <a:solidFill>
                  <a:schemeClr val="bg1"/>
                </a:solidFill>
              </a:rPr>
              <a:t>Action: </a:t>
            </a:r>
          </a:p>
          <a:p>
            <a:pPr algn="ctr"/>
            <a:r>
              <a:rPr lang="en-US" dirty="0">
                <a:solidFill>
                  <a:schemeClr val="bg1"/>
                </a:solidFill>
              </a:rPr>
              <a:t>Right</a:t>
            </a:r>
          </a:p>
        </p:txBody>
      </p:sp>
      <p:sp>
        <p:nvSpPr>
          <p:cNvPr id="43" name="Rectangle 42">
            <a:extLst>
              <a:ext uri="{FF2B5EF4-FFF2-40B4-BE49-F238E27FC236}">
                <a16:creationId xmlns:a16="http://schemas.microsoft.com/office/drawing/2014/main" id="{CDC3AC34-F013-7940-88A9-2915539CE1C4}"/>
              </a:ext>
            </a:extLst>
          </p:cNvPr>
          <p:cNvSpPr/>
          <p:nvPr/>
        </p:nvSpPr>
        <p:spPr>
          <a:xfrm>
            <a:off x="2827434" y="3460109"/>
            <a:ext cx="697627" cy="369332"/>
          </a:xfrm>
          <a:prstGeom prst="rect">
            <a:avLst/>
          </a:prstGeom>
        </p:spPr>
        <p:txBody>
          <a:bodyPr wrap="none">
            <a:spAutoFit/>
          </a:bodyPr>
          <a:lstStyle/>
          <a:p>
            <a:r>
              <a:rPr lang="en-US" b="1" dirty="0"/>
              <a:t>* 0.8</a:t>
            </a:r>
            <a:endParaRPr lang="en-US" dirty="0"/>
          </a:p>
        </p:txBody>
      </p:sp>
      <p:sp>
        <p:nvSpPr>
          <p:cNvPr id="44" name="Rectangle 43">
            <a:extLst>
              <a:ext uri="{FF2B5EF4-FFF2-40B4-BE49-F238E27FC236}">
                <a16:creationId xmlns:a16="http://schemas.microsoft.com/office/drawing/2014/main" id="{6B6AFA49-9358-B54B-B9D9-0195AB62132A}"/>
              </a:ext>
            </a:extLst>
          </p:cNvPr>
          <p:cNvSpPr/>
          <p:nvPr/>
        </p:nvSpPr>
        <p:spPr>
          <a:xfrm>
            <a:off x="3414792" y="3461632"/>
            <a:ext cx="697627" cy="369332"/>
          </a:xfrm>
          <a:prstGeom prst="rect">
            <a:avLst/>
          </a:prstGeom>
        </p:spPr>
        <p:txBody>
          <a:bodyPr wrap="none">
            <a:spAutoFit/>
          </a:bodyPr>
          <a:lstStyle/>
          <a:p>
            <a:r>
              <a:rPr lang="en-US" b="1" dirty="0"/>
              <a:t>* 0.8</a:t>
            </a:r>
            <a:endParaRPr lang="en-US" dirty="0"/>
          </a:p>
        </p:txBody>
      </p:sp>
      <p:grpSp>
        <p:nvGrpSpPr>
          <p:cNvPr id="46" name="Group 45">
            <a:extLst>
              <a:ext uri="{FF2B5EF4-FFF2-40B4-BE49-F238E27FC236}">
                <a16:creationId xmlns:a16="http://schemas.microsoft.com/office/drawing/2014/main" id="{D4C5EB0F-84B8-E941-B19E-018A23000C10}"/>
              </a:ext>
            </a:extLst>
          </p:cNvPr>
          <p:cNvGrpSpPr/>
          <p:nvPr/>
        </p:nvGrpSpPr>
        <p:grpSpPr>
          <a:xfrm>
            <a:off x="6253247" y="2151925"/>
            <a:ext cx="5100553" cy="3808909"/>
            <a:chOff x="6253247" y="2151925"/>
            <a:chExt cx="5100553" cy="3808909"/>
          </a:xfrm>
        </p:grpSpPr>
        <p:pic>
          <p:nvPicPr>
            <p:cNvPr id="47" name="Picture 2" descr="Starfield Dark – stylish, high-quality wallpaper with fast delivery –  Photowall">
              <a:extLst>
                <a:ext uri="{FF2B5EF4-FFF2-40B4-BE49-F238E27FC236}">
                  <a16:creationId xmlns:a16="http://schemas.microsoft.com/office/drawing/2014/main" id="{1766DB4E-7787-6445-A4E1-5FD02BE9402D}"/>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99572" y="2151925"/>
              <a:ext cx="5054228" cy="3795995"/>
            </a:xfrm>
            <a:prstGeom prst="rect">
              <a:avLst/>
            </a:prstGeom>
            <a:noFill/>
            <a:extLst>
              <a:ext uri="{909E8E84-426E-40DD-AFC4-6F175D3DCCD1}">
                <a14:hiddenFill xmlns:a14="http://schemas.microsoft.com/office/drawing/2010/main">
                  <a:solidFill>
                    <a:srgbClr val="FFFFFF"/>
                  </a:solidFill>
                </a14:hiddenFill>
              </a:ext>
            </a:extLst>
          </p:spPr>
        </p:pic>
        <p:grpSp>
          <p:nvGrpSpPr>
            <p:cNvPr id="48" name="Group 47">
              <a:extLst>
                <a:ext uri="{FF2B5EF4-FFF2-40B4-BE49-F238E27FC236}">
                  <a16:creationId xmlns:a16="http://schemas.microsoft.com/office/drawing/2014/main" id="{372ADEEE-B51E-8A42-A90C-984D5F682A95}"/>
                </a:ext>
              </a:extLst>
            </p:cNvPr>
            <p:cNvGrpSpPr/>
            <p:nvPr/>
          </p:nvGrpSpPr>
          <p:grpSpPr>
            <a:xfrm>
              <a:off x="6253247" y="2160077"/>
              <a:ext cx="5067674" cy="3800757"/>
              <a:chOff x="6456556" y="2714547"/>
              <a:chExt cx="3657600" cy="2743201"/>
            </a:xfrm>
            <a:solidFill>
              <a:schemeClr val="tx1"/>
            </a:solidFill>
          </p:grpSpPr>
          <p:sp>
            <p:nvSpPr>
              <p:cNvPr id="55" name="Rectangle 54">
                <a:extLst>
                  <a:ext uri="{FF2B5EF4-FFF2-40B4-BE49-F238E27FC236}">
                    <a16:creationId xmlns:a16="http://schemas.microsoft.com/office/drawing/2014/main" id="{A74977E5-404B-1C43-AEB9-AF9B618924E9}"/>
                  </a:ext>
                </a:extLst>
              </p:cNvPr>
              <p:cNvSpPr/>
              <p:nvPr/>
            </p:nvSpPr>
            <p:spPr>
              <a:xfrm>
                <a:off x="7364899" y="3635183"/>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p>
            </p:txBody>
          </p:sp>
          <p:sp>
            <p:nvSpPr>
              <p:cNvPr id="56" name="Rectangle 55">
                <a:extLst>
                  <a:ext uri="{FF2B5EF4-FFF2-40B4-BE49-F238E27FC236}">
                    <a16:creationId xmlns:a16="http://schemas.microsoft.com/office/drawing/2014/main" id="{1293F0AC-C8D1-F34B-96D7-A6C167C55D5D}"/>
                  </a:ext>
                </a:extLst>
              </p:cNvPr>
              <p:cNvSpPr/>
              <p:nvPr/>
            </p:nvSpPr>
            <p:spPr>
              <a:xfrm>
                <a:off x="9197683" y="2714547"/>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Rectangle 56">
                <a:extLst>
                  <a:ext uri="{FF2B5EF4-FFF2-40B4-BE49-F238E27FC236}">
                    <a16:creationId xmlns:a16="http://schemas.microsoft.com/office/drawing/2014/main" id="{D7101688-3E69-E54C-A900-0E3863581EC4}"/>
                  </a:ext>
                </a:extLst>
              </p:cNvPr>
              <p:cNvSpPr/>
              <p:nvPr/>
            </p:nvSpPr>
            <p:spPr>
              <a:xfrm>
                <a:off x="7370344" y="2714547"/>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Rectangle 57">
                <a:extLst>
                  <a:ext uri="{FF2B5EF4-FFF2-40B4-BE49-F238E27FC236}">
                    <a16:creationId xmlns:a16="http://schemas.microsoft.com/office/drawing/2014/main" id="{6A533502-7E33-6C45-88E8-4F60E4E2B4D7}"/>
                  </a:ext>
                </a:extLst>
              </p:cNvPr>
              <p:cNvSpPr/>
              <p:nvPr/>
            </p:nvSpPr>
            <p:spPr>
              <a:xfrm>
                <a:off x="8285356" y="27145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6753FF74-AFD1-4545-A203-4E440EDB9CED}"/>
                  </a:ext>
                </a:extLst>
              </p:cNvPr>
              <p:cNvSpPr/>
              <p:nvPr/>
            </p:nvSpPr>
            <p:spPr>
              <a:xfrm>
                <a:off x="6456556" y="36289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Rectangle 59">
                <a:extLst>
                  <a:ext uri="{FF2B5EF4-FFF2-40B4-BE49-F238E27FC236}">
                    <a16:creationId xmlns:a16="http://schemas.microsoft.com/office/drawing/2014/main" id="{B4A3D1F3-B099-3841-8EE9-28FF1244699C}"/>
                  </a:ext>
                </a:extLst>
              </p:cNvPr>
              <p:cNvSpPr/>
              <p:nvPr/>
            </p:nvSpPr>
            <p:spPr>
              <a:xfrm>
                <a:off x="6457592" y="2714547"/>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Rectangle 60">
                <a:extLst>
                  <a:ext uri="{FF2B5EF4-FFF2-40B4-BE49-F238E27FC236}">
                    <a16:creationId xmlns:a16="http://schemas.microsoft.com/office/drawing/2014/main" id="{94EEA486-769C-5440-BCC5-3C75330D6F18}"/>
                  </a:ext>
                </a:extLst>
              </p:cNvPr>
              <p:cNvSpPr/>
              <p:nvPr/>
            </p:nvSpPr>
            <p:spPr>
              <a:xfrm>
                <a:off x="8285356" y="36289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Rectangle 61">
                <a:extLst>
                  <a:ext uri="{FF2B5EF4-FFF2-40B4-BE49-F238E27FC236}">
                    <a16:creationId xmlns:a16="http://schemas.microsoft.com/office/drawing/2014/main" id="{40B24995-71E4-5A4A-B837-3141094EADC7}"/>
                  </a:ext>
                </a:extLst>
              </p:cNvPr>
              <p:cNvSpPr/>
              <p:nvPr/>
            </p:nvSpPr>
            <p:spPr>
              <a:xfrm>
                <a:off x="9199756" y="36289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440A9F92-4F3C-D145-8DEC-82017484A120}"/>
                  </a:ext>
                </a:extLst>
              </p:cNvPr>
              <p:cNvSpPr/>
              <p:nvPr/>
            </p:nvSpPr>
            <p:spPr>
              <a:xfrm>
                <a:off x="64565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C101C580-5F24-FC48-9A1A-0FBF14DA792B}"/>
                  </a:ext>
                </a:extLst>
              </p:cNvPr>
              <p:cNvSpPr/>
              <p:nvPr/>
            </p:nvSpPr>
            <p:spPr>
              <a:xfrm>
                <a:off x="73709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Rectangle 64">
                <a:extLst>
                  <a:ext uri="{FF2B5EF4-FFF2-40B4-BE49-F238E27FC236}">
                    <a16:creationId xmlns:a16="http://schemas.microsoft.com/office/drawing/2014/main" id="{7E97384C-D666-084A-A323-0ACB72A65FCC}"/>
                  </a:ext>
                </a:extLst>
              </p:cNvPr>
              <p:cNvSpPr/>
              <p:nvPr/>
            </p:nvSpPr>
            <p:spPr>
              <a:xfrm>
                <a:off x="82853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Rectangle 65">
                <a:extLst>
                  <a:ext uri="{FF2B5EF4-FFF2-40B4-BE49-F238E27FC236}">
                    <a16:creationId xmlns:a16="http://schemas.microsoft.com/office/drawing/2014/main" id="{04C85C23-6248-7043-A6D0-FDBA8C98B2E6}"/>
                  </a:ext>
                </a:extLst>
              </p:cNvPr>
              <p:cNvSpPr/>
              <p:nvPr/>
            </p:nvSpPr>
            <p:spPr>
              <a:xfrm>
                <a:off x="91997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49" name="Picture 48">
              <a:extLst>
                <a:ext uri="{FF2B5EF4-FFF2-40B4-BE49-F238E27FC236}">
                  <a16:creationId xmlns:a16="http://schemas.microsoft.com/office/drawing/2014/main" id="{7C8C4475-F45D-5842-B936-FCC2B6B11C4A}"/>
                </a:ext>
              </a:extLst>
            </p:cNvPr>
            <p:cNvPicPr>
              <a:picLocks noChangeAspect="1"/>
            </p:cNvPicPr>
            <p:nvPr/>
          </p:nvPicPr>
          <p:blipFill>
            <a:blip r:embed="rId5"/>
            <a:stretch>
              <a:fillRect/>
            </a:stretch>
          </p:blipFill>
          <p:spPr>
            <a:xfrm>
              <a:off x="10165337" y="3636708"/>
              <a:ext cx="941527" cy="826430"/>
            </a:xfrm>
            <a:prstGeom prst="rect">
              <a:avLst/>
            </a:prstGeom>
          </p:spPr>
        </p:pic>
        <p:sp>
          <p:nvSpPr>
            <p:cNvPr id="50" name="Rectangle 49">
              <a:extLst>
                <a:ext uri="{FF2B5EF4-FFF2-40B4-BE49-F238E27FC236}">
                  <a16:creationId xmlns:a16="http://schemas.microsoft.com/office/drawing/2014/main" id="{CDF7627A-01EE-964A-8C24-D5EA0399C738}"/>
                </a:ext>
              </a:extLst>
            </p:cNvPr>
            <p:cNvSpPr/>
            <p:nvPr/>
          </p:nvSpPr>
          <p:spPr>
            <a:xfrm>
              <a:off x="10787652" y="3506633"/>
              <a:ext cx="431528" cy="369332"/>
            </a:xfrm>
            <a:prstGeom prst="rect">
              <a:avLst/>
            </a:prstGeom>
            <a:solidFill>
              <a:schemeClr val="accent2"/>
            </a:solidFill>
            <a:ln w="38100">
              <a:solidFill>
                <a:schemeClr val="accent1">
                  <a:shade val="50000"/>
                </a:schemeClr>
              </a:solidFill>
            </a:ln>
          </p:spPr>
          <p:txBody>
            <a:bodyPr wrap="none">
              <a:spAutoFit/>
            </a:bodyPr>
            <a:lstStyle/>
            <a:p>
              <a:r>
                <a:rPr lang="en-US" dirty="0"/>
                <a:t>–1</a:t>
              </a:r>
            </a:p>
          </p:txBody>
        </p:sp>
        <p:pic>
          <p:nvPicPr>
            <p:cNvPr id="51" name="Picture 50">
              <a:extLst>
                <a:ext uri="{FF2B5EF4-FFF2-40B4-BE49-F238E27FC236}">
                  <a16:creationId xmlns:a16="http://schemas.microsoft.com/office/drawing/2014/main" id="{5F836B19-89AB-E94F-B8F1-B240904EE03C}"/>
                </a:ext>
              </a:extLst>
            </p:cNvPr>
            <p:cNvPicPr>
              <a:picLocks noChangeAspect="1"/>
            </p:cNvPicPr>
            <p:nvPr/>
          </p:nvPicPr>
          <p:blipFill>
            <a:blip r:embed="rId5"/>
            <a:stretch>
              <a:fillRect/>
            </a:stretch>
          </p:blipFill>
          <p:spPr>
            <a:xfrm>
              <a:off x="7576993" y="3732787"/>
              <a:ext cx="968790" cy="850360"/>
            </a:xfrm>
            <a:prstGeom prst="rect">
              <a:avLst/>
            </a:prstGeom>
          </p:spPr>
        </p:pic>
        <p:sp>
          <p:nvSpPr>
            <p:cNvPr id="52" name="Rectangle 51">
              <a:extLst>
                <a:ext uri="{FF2B5EF4-FFF2-40B4-BE49-F238E27FC236}">
                  <a16:creationId xmlns:a16="http://schemas.microsoft.com/office/drawing/2014/main" id="{FB2CF849-D516-2C4F-A223-0D34C80B2D5F}"/>
                </a:ext>
              </a:extLst>
            </p:cNvPr>
            <p:cNvSpPr/>
            <p:nvPr/>
          </p:nvSpPr>
          <p:spPr>
            <a:xfrm>
              <a:off x="8224245" y="3506633"/>
              <a:ext cx="431528" cy="369332"/>
            </a:xfrm>
            <a:prstGeom prst="rect">
              <a:avLst/>
            </a:prstGeom>
            <a:solidFill>
              <a:schemeClr val="accent2"/>
            </a:solidFill>
            <a:ln w="38100">
              <a:solidFill>
                <a:schemeClr val="accent1">
                  <a:shade val="50000"/>
                </a:schemeClr>
              </a:solidFill>
            </a:ln>
          </p:spPr>
          <p:txBody>
            <a:bodyPr wrap="none">
              <a:spAutoFit/>
            </a:bodyPr>
            <a:lstStyle/>
            <a:p>
              <a:r>
                <a:rPr lang="en-US" dirty="0"/>
                <a:t>–1</a:t>
              </a:r>
            </a:p>
          </p:txBody>
        </p:sp>
        <p:pic>
          <p:nvPicPr>
            <p:cNvPr id="53" name="Picture 52">
              <a:extLst>
                <a:ext uri="{FF2B5EF4-FFF2-40B4-BE49-F238E27FC236}">
                  <a16:creationId xmlns:a16="http://schemas.microsoft.com/office/drawing/2014/main" id="{E6FE83E5-752C-B34C-9878-3EF70AA47599}"/>
                </a:ext>
              </a:extLst>
            </p:cNvPr>
            <p:cNvPicPr>
              <a:picLocks noChangeAspect="1"/>
            </p:cNvPicPr>
            <p:nvPr/>
          </p:nvPicPr>
          <p:blipFill>
            <a:blip r:embed="rId6"/>
            <a:stretch>
              <a:fillRect/>
            </a:stretch>
          </p:blipFill>
          <p:spPr>
            <a:xfrm>
              <a:off x="10104965" y="2252033"/>
              <a:ext cx="1153898" cy="1153898"/>
            </a:xfrm>
            <a:prstGeom prst="rect">
              <a:avLst/>
            </a:prstGeom>
          </p:spPr>
        </p:pic>
        <p:sp>
          <p:nvSpPr>
            <p:cNvPr id="54" name="Rectangle 53">
              <a:extLst>
                <a:ext uri="{FF2B5EF4-FFF2-40B4-BE49-F238E27FC236}">
                  <a16:creationId xmlns:a16="http://schemas.microsoft.com/office/drawing/2014/main" id="{4F43790F-9DE6-954B-AB9D-1768B2CC109F}"/>
                </a:ext>
              </a:extLst>
            </p:cNvPr>
            <p:cNvSpPr/>
            <p:nvPr/>
          </p:nvSpPr>
          <p:spPr>
            <a:xfrm>
              <a:off x="10787652" y="2239714"/>
              <a:ext cx="447558" cy="369332"/>
            </a:xfrm>
            <a:prstGeom prst="rect">
              <a:avLst/>
            </a:prstGeom>
            <a:solidFill>
              <a:schemeClr val="accent5"/>
            </a:solidFill>
            <a:ln w="38100">
              <a:solidFill>
                <a:schemeClr val="accent1">
                  <a:shade val="50000"/>
                </a:schemeClr>
              </a:solidFill>
            </a:ln>
          </p:spPr>
          <p:txBody>
            <a:bodyPr wrap="none">
              <a:spAutoFit/>
            </a:bodyPr>
            <a:lstStyle/>
            <a:p>
              <a:r>
                <a:rPr lang="en-US" dirty="0"/>
                <a:t>+1</a:t>
              </a:r>
            </a:p>
          </p:txBody>
        </p:sp>
      </p:grpSp>
      <p:pic>
        <p:nvPicPr>
          <p:cNvPr id="68" name="Picture 67">
            <a:extLst>
              <a:ext uri="{FF2B5EF4-FFF2-40B4-BE49-F238E27FC236}">
                <a16:creationId xmlns:a16="http://schemas.microsoft.com/office/drawing/2014/main" id="{C62111B3-2966-6E42-8449-F757BD4CE77C}"/>
              </a:ext>
            </a:extLst>
          </p:cNvPr>
          <p:cNvPicPr>
            <a:picLocks noChangeAspect="1"/>
          </p:cNvPicPr>
          <p:nvPr/>
        </p:nvPicPr>
        <p:blipFill>
          <a:blip r:embed="rId7"/>
          <a:stretch>
            <a:fillRect/>
          </a:stretch>
        </p:blipFill>
        <p:spPr>
          <a:xfrm rot="5400000">
            <a:off x="8898550" y="2263436"/>
            <a:ext cx="1043985" cy="1241006"/>
          </a:xfrm>
          <a:prstGeom prst="rect">
            <a:avLst/>
          </a:prstGeom>
        </p:spPr>
      </p:pic>
    </p:spTree>
    <p:extLst>
      <p:ext uri="{BB962C8B-B14F-4D97-AF65-F5344CB8AC3E}">
        <p14:creationId xmlns:p14="http://schemas.microsoft.com/office/powerpoint/2010/main" val="31671027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alibri"/>
                <a:cs typeface="Calibri"/>
              </a:rPr>
              <a:t>Problems with Value Iteration</a:t>
            </a:r>
          </a:p>
        </p:txBody>
      </p:sp>
      <p:sp>
        <p:nvSpPr>
          <p:cNvPr id="3" name="Content Placeholder 2"/>
          <p:cNvSpPr>
            <a:spLocks noGrp="1"/>
          </p:cNvSpPr>
          <p:nvPr>
            <p:ph idx="1"/>
          </p:nvPr>
        </p:nvSpPr>
        <p:spPr/>
        <p:txBody>
          <a:bodyPr/>
          <a:lstStyle/>
          <a:p>
            <a:r>
              <a:rPr lang="en-US" sz="2800" dirty="0">
                <a:latin typeface="Calibri"/>
                <a:cs typeface="Calibri"/>
              </a:rPr>
              <a:t>Value iteration repeats the Bellman updates:</a:t>
            </a:r>
          </a:p>
          <a:p>
            <a:endParaRPr lang="en-US" sz="2800" dirty="0">
              <a:latin typeface="Calibri"/>
              <a:cs typeface="Calibri"/>
            </a:endParaRPr>
          </a:p>
          <a:p>
            <a:endParaRPr lang="en-US" sz="2800" dirty="0">
              <a:latin typeface="Calibri"/>
              <a:cs typeface="Calibri"/>
            </a:endParaRPr>
          </a:p>
          <a:p>
            <a:endParaRPr lang="en-US" sz="2800" dirty="0">
              <a:latin typeface="Calibri"/>
              <a:cs typeface="Calibri"/>
            </a:endParaRPr>
          </a:p>
          <a:p>
            <a:r>
              <a:rPr lang="en-US" sz="2800" dirty="0">
                <a:latin typeface="Calibri"/>
                <a:cs typeface="Calibri"/>
              </a:rPr>
              <a:t>Problem 1: It’s slow – O(S</a:t>
            </a:r>
            <a:r>
              <a:rPr lang="en-US" sz="2800" baseline="30000" dirty="0">
                <a:latin typeface="Calibri"/>
                <a:cs typeface="Calibri"/>
              </a:rPr>
              <a:t>2</a:t>
            </a:r>
            <a:r>
              <a:rPr lang="en-US" sz="2800" dirty="0">
                <a:latin typeface="Calibri"/>
                <a:cs typeface="Calibri"/>
              </a:rPr>
              <a:t>A) per iteration</a:t>
            </a:r>
          </a:p>
          <a:p>
            <a:endParaRPr lang="en-US" sz="2800" dirty="0">
              <a:latin typeface="Calibri"/>
              <a:cs typeface="Calibri"/>
            </a:endParaRPr>
          </a:p>
          <a:p>
            <a:r>
              <a:rPr lang="en-US" sz="2800" dirty="0">
                <a:latin typeface="Calibri"/>
                <a:cs typeface="Calibri"/>
              </a:rPr>
              <a:t>Problem 2: The “max” at each state rarely changes</a:t>
            </a:r>
          </a:p>
          <a:p>
            <a:endParaRPr lang="en-US" sz="2800" dirty="0">
              <a:latin typeface="Calibri"/>
              <a:cs typeface="Calibri"/>
            </a:endParaRPr>
          </a:p>
          <a:p>
            <a:r>
              <a:rPr lang="en-US" sz="2800" dirty="0">
                <a:latin typeface="Calibri"/>
                <a:cs typeface="Calibri"/>
              </a:rPr>
              <a:t>Problem 3: The policy often converges long before the values</a:t>
            </a:r>
          </a:p>
          <a:p>
            <a:pPr lvl="1"/>
            <a:endParaRPr lang="en-US" sz="2400" dirty="0">
              <a:latin typeface="Calibri"/>
              <a:cs typeface="Calibri"/>
            </a:endParaRPr>
          </a:p>
          <a:p>
            <a:endParaRPr lang="en-US" sz="2400" dirty="0">
              <a:latin typeface="Calibri"/>
              <a:cs typeface="Calibri"/>
            </a:endParaRPr>
          </a:p>
        </p:txBody>
      </p:sp>
      <p:pic>
        <p:nvPicPr>
          <p:cNvPr id="5" name="Picture 4" descr="txp_fig"/>
          <p:cNvPicPr>
            <a:picLocks noChangeAspect="1"/>
          </p:cNvPicPr>
          <p:nvPr>
            <p:custDataLst>
              <p:tags r:id="rId1"/>
            </p:custDataLst>
          </p:nvPr>
        </p:nvPicPr>
        <p:blipFill>
          <a:blip r:embed="rId4" cstate="print"/>
          <a:stretch>
            <a:fillRect/>
          </a:stretch>
        </p:blipFill>
        <p:spPr bwMode="auto">
          <a:xfrm>
            <a:off x="1066801" y="2362200"/>
            <a:ext cx="6629400" cy="630314"/>
          </a:xfrm>
          <a:prstGeom prst="rect">
            <a:avLst/>
          </a:prstGeom>
          <a:noFill/>
          <a:ln/>
          <a:effectLst/>
        </p:spPr>
      </p:pic>
      <p:grpSp>
        <p:nvGrpSpPr>
          <p:cNvPr id="6" name="Group 5"/>
          <p:cNvGrpSpPr>
            <a:grpSpLocks/>
          </p:cNvGrpSpPr>
          <p:nvPr/>
        </p:nvGrpSpPr>
        <p:grpSpPr bwMode="auto">
          <a:xfrm>
            <a:off x="8534400" y="1447800"/>
            <a:ext cx="3048000" cy="2754586"/>
            <a:chOff x="2400" y="1401"/>
            <a:chExt cx="1392" cy="1258"/>
          </a:xfrm>
        </p:grpSpPr>
        <p:sp>
          <p:nvSpPr>
            <p:cNvPr id="7" name="AutoShape 5"/>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sz="2400">
                <a:latin typeface="Calibri"/>
                <a:cs typeface="Calibri"/>
              </a:endParaRPr>
            </a:p>
          </p:txBody>
        </p:sp>
        <p:grpSp>
          <p:nvGrpSpPr>
            <p:cNvPr id="8" name="Group 6"/>
            <p:cNvGrpSpPr>
              <a:grpSpLocks/>
            </p:cNvGrpSpPr>
            <p:nvPr/>
          </p:nvGrpSpPr>
          <p:grpSpPr bwMode="auto">
            <a:xfrm>
              <a:off x="2529" y="1617"/>
              <a:ext cx="1263" cy="361"/>
              <a:chOff x="1584" y="1680"/>
              <a:chExt cx="2352" cy="336"/>
            </a:xfrm>
          </p:grpSpPr>
          <p:sp>
            <p:nvSpPr>
              <p:cNvPr id="21" name="Line 7"/>
              <p:cNvSpPr>
                <a:spLocks noChangeShapeType="1"/>
              </p:cNvSpPr>
              <p:nvPr/>
            </p:nvSpPr>
            <p:spPr bwMode="auto">
              <a:xfrm flipH="1">
                <a:off x="1584" y="1680"/>
                <a:ext cx="1152" cy="336"/>
              </a:xfrm>
              <a:prstGeom prst="line">
                <a:avLst/>
              </a:prstGeom>
              <a:noFill/>
              <a:ln w="28575">
                <a:solidFill>
                  <a:srgbClr val="C00000"/>
                </a:solidFill>
                <a:prstDash val="solid"/>
                <a:round/>
                <a:headEnd/>
                <a:tailEnd type="triangle" w="med" len="med"/>
              </a:ln>
            </p:spPr>
            <p:txBody>
              <a:bodyPr/>
              <a:lstStyle/>
              <a:p>
                <a:endParaRPr lang="en-US" sz="2400">
                  <a:latin typeface="Calibri"/>
                  <a:cs typeface="Calibri"/>
                </a:endParaRPr>
              </a:p>
            </p:txBody>
          </p:sp>
          <p:sp>
            <p:nvSpPr>
              <p:cNvPr id="22" name="Line 8"/>
              <p:cNvSpPr>
                <a:spLocks noChangeShapeType="1"/>
              </p:cNvSpPr>
              <p:nvPr/>
            </p:nvSpPr>
            <p:spPr bwMode="auto">
              <a:xfrm>
                <a:off x="2736" y="1680"/>
                <a:ext cx="1200" cy="288"/>
              </a:xfrm>
              <a:prstGeom prst="line">
                <a:avLst/>
              </a:prstGeom>
              <a:noFill/>
              <a:ln w="28575">
                <a:solidFill>
                  <a:srgbClr val="C00000"/>
                </a:solidFill>
                <a:prstDash val="solid"/>
                <a:round/>
                <a:headEnd/>
                <a:tailEnd type="triangle" w="med" len="med"/>
              </a:ln>
            </p:spPr>
            <p:txBody>
              <a:bodyPr/>
              <a:lstStyle/>
              <a:p>
                <a:endParaRPr lang="en-US" sz="2400">
                  <a:latin typeface="Calibri"/>
                  <a:cs typeface="Calibri"/>
                </a:endParaRPr>
              </a:p>
            </p:txBody>
          </p:sp>
          <p:sp>
            <p:nvSpPr>
              <p:cNvPr id="23" name="Line 9"/>
              <p:cNvSpPr>
                <a:spLocks noChangeShapeType="1"/>
              </p:cNvSpPr>
              <p:nvPr/>
            </p:nvSpPr>
            <p:spPr bwMode="auto">
              <a:xfrm flipH="1">
                <a:off x="2304" y="1680"/>
                <a:ext cx="432" cy="336"/>
              </a:xfrm>
              <a:prstGeom prst="line">
                <a:avLst/>
              </a:prstGeom>
              <a:noFill/>
              <a:ln w="28575">
                <a:solidFill>
                  <a:srgbClr val="C00000"/>
                </a:solidFill>
                <a:prstDash val="solid"/>
                <a:round/>
                <a:headEnd/>
                <a:tailEnd type="triangle" w="med" len="med"/>
              </a:ln>
            </p:spPr>
            <p:txBody>
              <a:bodyPr/>
              <a:lstStyle/>
              <a:p>
                <a:endParaRPr lang="en-US" sz="2400">
                  <a:latin typeface="Calibri"/>
                  <a:cs typeface="Calibri"/>
                </a:endParaRPr>
              </a:p>
            </p:txBody>
          </p:sp>
          <p:sp>
            <p:nvSpPr>
              <p:cNvPr id="24" name="Line 10"/>
              <p:cNvSpPr>
                <a:spLocks noChangeShapeType="1"/>
              </p:cNvSpPr>
              <p:nvPr/>
            </p:nvSpPr>
            <p:spPr bwMode="auto">
              <a:xfrm>
                <a:off x="2736" y="1680"/>
                <a:ext cx="432" cy="288"/>
              </a:xfrm>
              <a:prstGeom prst="line">
                <a:avLst/>
              </a:prstGeom>
              <a:noFill/>
              <a:ln w="28575">
                <a:solidFill>
                  <a:srgbClr val="C00000"/>
                </a:solidFill>
                <a:prstDash val="solid"/>
                <a:round/>
                <a:headEnd/>
                <a:tailEnd type="triangle" w="med" len="med"/>
              </a:ln>
            </p:spPr>
            <p:txBody>
              <a:bodyPr/>
              <a:lstStyle/>
              <a:p>
                <a:endParaRPr lang="en-US" sz="2400">
                  <a:latin typeface="Calibri"/>
                  <a:cs typeface="Calibri"/>
                </a:endParaRPr>
              </a:p>
            </p:txBody>
          </p:sp>
        </p:grpSp>
        <p:sp>
          <p:nvSpPr>
            <p:cNvPr id="9" name="Oval 11"/>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sz="2400">
                <a:latin typeface="Calibri"/>
                <a:cs typeface="Calibri"/>
              </a:endParaRPr>
            </a:p>
          </p:txBody>
        </p:sp>
        <p:grpSp>
          <p:nvGrpSpPr>
            <p:cNvPr id="10" name="Group 12"/>
            <p:cNvGrpSpPr>
              <a:grpSpLocks/>
            </p:cNvGrpSpPr>
            <p:nvPr/>
          </p:nvGrpSpPr>
          <p:grpSpPr bwMode="auto">
            <a:xfrm>
              <a:off x="2400" y="2107"/>
              <a:ext cx="1057" cy="386"/>
              <a:chOff x="1536" y="2400"/>
              <a:chExt cx="1584" cy="624"/>
            </a:xfrm>
          </p:grpSpPr>
          <p:sp>
            <p:nvSpPr>
              <p:cNvPr id="17" name="Line 13"/>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18" name="Line 14"/>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19" name="Line 15"/>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sz="2400">
                  <a:latin typeface="Calibri"/>
                  <a:cs typeface="Calibri"/>
                </a:endParaRPr>
              </a:p>
            </p:txBody>
          </p:sp>
          <p:sp>
            <p:nvSpPr>
              <p:cNvPr id="20" name="Line 16"/>
              <p:cNvSpPr>
                <a:spLocks noChangeShapeType="1"/>
              </p:cNvSpPr>
              <p:nvPr/>
            </p:nvSpPr>
            <p:spPr bwMode="auto">
              <a:xfrm>
                <a:off x="2312" y="2400"/>
                <a:ext cx="280" cy="624"/>
              </a:xfrm>
              <a:prstGeom prst="line">
                <a:avLst/>
              </a:prstGeom>
              <a:noFill/>
              <a:ln w="28575">
                <a:solidFill>
                  <a:schemeClr val="tx1"/>
                </a:solidFill>
                <a:round/>
                <a:headEnd/>
                <a:tailEnd type="triangle" w="med" len="med"/>
              </a:ln>
            </p:spPr>
            <p:txBody>
              <a:bodyPr/>
              <a:lstStyle/>
              <a:p>
                <a:endParaRPr lang="en-US" sz="2400">
                  <a:latin typeface="Calibri"/>
                  <a:cs typeface="Calibri"/>
                </a:endParaRPr>
              </a:p>
            </p:txBody>
          </p:sp>
        </p:grpSp>
        <p:sp>
          <p:nvSpPr>
            <p:cNvPr id="11" name="Text Box 17"/>
            <p:cNvSpPr txBox="1">
              <a:spLocks noChangeArrowheads="1"/>
            </p:cNvSpPr>
            <p:nvPr/>
          </p:nvSpPr>
          <p:spPr bwMode="auto">
            <a:xfrm>
              <a:off x="3061" y="1680"/>
              <a:ext cx="129" cy="211"/>
            </a:xfrm>
            <a:prstGeom prst="rect">
              <a:avLst/>
            </a:prstGeom>
            <a:noFill/>
            <a:ln w="9525">
              <a:noFill/>
              <a:miter lim="800000"/>
              <a:headEnd/>
              <a:tailEnd/>
            </a:ln>
          </p:spPr>
          <p:txBody>
            <a:bodyPr>
              <a:spAutoFit/>
            </a:bodyPr>
            <a:lstStyle/>
            <a:p>
              <a:pPr>
                <a:spcBef>
                  <a:spcPct val="50000"/>
                </a:spcBef>
              </a:pPr>
              <a:r>
                <a:rPr lang="en-US" sz="2400" dirty="0">
                  <a:solidFill>
                    <a:srgbClr val="C00000"/>
                  </a:solidFill>
                  <a:latin typeface="Calibri"/>
                  <a:cs typeface="Calibri"/>
                </a:rPr>
                <a:t>a</a:t>
              </a:r>
            </a:p>
          </p:txBody>
        </p:sp>
        <p:sp>
          <p:nvSpPr>
            <p:cNvPr id="12" name="Text Box 18"/>
            <p:cNvSpPr txBox="1">
              <a:spLocks noChangeArrowheads="1"/>
            </p:cNvSpPr>
            <p:nvPr/>
          </p:nvSpPr>
          <p:spPr bwMode="auto">
            <a:xfrm>
              <a:off x="3216" y="1401"/>
              <a:ext cx="129" cy="211"/>
            </a:xfrm>
            <a:prstGeom prst="rect">
              <a:avLst/>
            </a:prstGeom>
            <a:noFill/>
            <a:ln w="9525">
              <a:noFill/>
              <a:miter lim="800000"/>
              <a:headEnd/>
              <a:tailEnd/>
            </a:ln>
          </p:spPr>
          <p:txBody>
            <a:bodyPr>
              <a:spAutoFit/>
            </a:bodyPr>
            <a:lstStyle/>
            <a:p>
              <a:pPr>
                <a:spcBef>
                  <a:spcPct val="50000"/>
                </a:spcBef>
              </a:pPr>
              <a:r>
                <a:rPr lang="en-US" sz="2400" dirty="0">
                  <a:solidFill>
                    <a:srgbClr val="0000FF"/>
                  </a:solidFill>
                  <a:latin typeface="Calibri"/>
                  <a:cs typeface="Calibri"/>
                </a:rPr>
                <a:t>s</a:t>
              </a:r>
            </a:p>
          </p:txBody>
        </p:sp>
        <p:sp>
          <p:nvSpPr>
            <p:cNvPr id="13" name="Text Box 19"/>
            <p:cNvSpPr txBox="1">
              <a:spLocks noChangeArrowheads="1"/>
            </p:cNvSpPr>
            <p:nvPr/>
          </p:nvSpPr>
          <p:spPr bwMode="auto">
            <a:xfrm>
              <a:off x="3024" y="1920"/>
              <a:ext cx="559" cy="211"/>
            </a:xfrm>
            <a:prstGeom prst="rect">
              <a:avLst/>
            </a:prstGeom>
            <a:noFill/>
            <a:ln w="9525">
              <a:noFill/>
              <a:miter lim="800000"/>
              <a:headEnd/>
              <a:tailEnd/>
            </a:ln>
          </p:spPr>
          <p:txBody>
            <a:bodyPr>
              <a:spAutoFit/>
            </a:bodyPr>
            <a:lstStyle/>
            <a:p>
              <a:pPr>
                <a:spcBef>
                  <a:spcPct val="50000"/>
                </a:spcBef>
              </a:pPr>
              <a:r>
                <a:rPr lang="en-US" sz="2400" dirty="0">
                  <a:solidFill>
                    <a:srgbClr val="008000"/>
                  </a:solidFill>
                  <a:latin typeface="Calibri"/>
                  <a:cs typeface="Calibri"/>
                </a:rPr>
                <a:t>s, a</a:t>
              </a:r>
            </a:p>
          </p:txBody>
        </p:sp>
        <p:sp>
          <p:nvSpPr>
            <p:cNvPr id="14" name="Text Box 20"/>
            <p:cNvSpPr txBox="1">
              <a:spLocks noChangeArrowheads="1"/>
            </p:cNvSpPr>
            <p:nvPr/>
          </p:nvSpPr>
          <p:spPr bwMode="auto">
            <a:xfrm>
              <a:off x="2609" y="2261"/>
              <a:ext cx="504" cy="211"/>
            </a:xfrm>
            <a:prstGeom prst="rect">
              <a:avLst/>
            </a:prstGeom>
            <a:noFill/>
            <a:ln w="9525">
              <a:noFill/>
              <a:miter lim="800000"/>
              <a:headEnd/>
              <a:tailEnd/>
            </a:ln>
          </p:spPr>
          <p:txBody>
            <a:bodyPr>
              <a:spAutoFit/>
            </a:bodyPr>
            <a:lstStyle/>
            <a:p>
              <a:pPr>
                <a:spcBef>
                  <a:spcPct val="50000"/>
                </a:spcBef>
              </a:pPr>
              <a:r>
                <a:rPr lang="en-US" sz="2400" dirty="0" err="1">
                  <a:latin typeface="Calibri"/>
                  <a:cs typeface="Calibri"/>
                </a:rPr>
                <a:t>s,a,s</a:t>
              </a:r>
              <a:r>
                <a:rPr lang="ja-JP" altLang="en-US" sz="2400">
                  <a:latin typeface="Calibri"/>
                  <a:cs typeface="Calibri"/>
                </a:rPr>
                <a:t>’</a:t>
              </a:r>
              <a:endParaRPr lang="en-US" sz="2400" dirty="0">
                <a:latin typeface="Calibri"/>
                <a:cs typeface="Calibri"/>
              </a:endParaRPr>
            </a:p>
          </p:txBody>
        </p:sp>
        <p:sp>
          <p:nvSpPr>
            <p:cNvPr id="15" name="AutoShape 21"/>
            <p:cNvSpPr>
              <a:spLocks noChangeArrowheads="1"/>
            </p:cNvSpPr>
            <p:nvPr/>
          </p:nvSpPr>
          <p:spPr bwMode="auto">
            <a:xfrm>
              <a:off x="3019" y="2499"/>
              <a:ext cx="154" cy="123"/>
            </a:xfrm>
            <a:prstGeom prst="triangle">
              <a:avLst>
                <a:gd name="adj" fmla="val 50000"/>
              </a:avLst>
            </a:prstGeom>
            <a:solidFill>
              <a:srgbClr val="0000FF"/>
            </a:solidFill>
            <a:ln w="9525">
              <a:solidFill>
                <a:schemeClr val="tx1"/>
              </a:solidFill>
              <a:miter lim="800000"/>
              <a:headEnd/>
              <a:tailEnd/>
            </a:ln>
          </p:spPr>
          <p:txBody>
            <a:bodyPr wrap="none" anchor="ctr"/>
            <a:lstStyle/>
            <a:p>
              <a:pPr algn="r" rtl="1"/>
              <a:endParaRPr lang="en-US" sz="2400">
                <a:latin typeface="Calibri"/>
                <a:cs typeface="Calibri"/>
              </a:endParaRPr>
            </a:p>
          </p:txBody>
        </p:sp>
        <p:sp>
          <p:nvSpPr>
            <p:cNvPr id="16" name="Text Box 22"/>
            <p:cNvSpPr txBox="1">
              <a:spLocks noChangeArrowheads="1"/>
            </p:cNvSpPr>
            <p:nvPr/>
          </p:nvSpPr>
          <p:spPr bwMode="auto">
            <a:xfrm>
              <a:off x="3096" y="2448"/>
              <a:ext cx="331" cy="211"/>
            </a:xfrm>
            <a:prstGeom prst="rect">
              <a:avLst/>
            </a:prstGeom>
            <a:noFill/>
            <a:ln w="9525">
              <a:noFill/>
              <a:miter lim="800000"/>
              <a:headEnd/>
              <a:tailEnd/>
            </a:ln>
          </p:spPr>
          <p:txBody>
            <a:bodyPr wrap="square">
              <a:spAutoFit/>
            </a:bodyPr>
            <a:lstStyle/>
            <a:p>
              <a:pPr algn="r" rtl="1">
                <a:spcBef>
                  <a:spcPct val="50000"/>
                </a:spcBef>
              </a:pPr>
              <a:r>
                <a:rPr lang="en-US" sz="2400" dirty="0">
                  <a:solidFill>
                    <a:srgbClr val="0000FF"/>
                  </a:solidFill>
                  <a:latin typeface="Calibri"/>
                  <a:cs typeface="Calibri"/>
                </a:rPr>
                <a:t>s</a:t>
              </a:r>
              <a:r>
                <a:rPr lang="ja-JP" altLang="en-US" sz="2400">
                  <a:solidFill>
                    <a:srgbClr val="0000FF"/>
                  </a:solidFill>
                  <a:latin typeface="Calibri"/>
                  <a:cs typeface="Calibri"/>
                </a:rPr>
                <a:t>’</a:t>
              </a:r>
              <a:endParaRPr lang="en-US" sz="2400" dirty="0">
                <a:solidFill>
                  <a:srgbClr val="0000FF"/>
                </a:solidFill>
                <a:latin typeface="Calibri"/>
                <a:cs typeface="Calibri"/>
              </a:endParaRPr>
            </a:p>
          </p:txBody>
        </p:sp>
      </p:grpSp>
      <p:sp>
        <p:nvSpPr>
          <p:cNvPr id="25" name="Text Box 28"/>
          <p:cNvSpPr txBox="1">
            <a:spLocks noChangeArrowheads="1"/>
          </p:cNvSpPr>
          <p:nvPr/>
        </p:nvSpPr>
        <p:spPr bwMode="auto">
          <a:xfrm>
            <a:off x="9067800" y="6411913"/>
            <a:ext cx="3048000" cy="369332"/>
          </a:xfrm>
          <a:prstGeom prst="rect">
            <a:avLst/>
          </a:prstGeom>
          <a:noFill/>
          <a:ln w="9525">
            <a:noFill/>
            <a:miter lim="800000"/>
            <a:headEnd/>
            <a:tailEnd/>
          </a:ln>
        </p:spPr>
        <p:txBody>
          <a:bodyPr>
            <a:spAutoFit/>
          </a:bodyPr>
          <a:lstStyle/>
          <a:p>
            <a:pPr algn="r">
              <a:spcBef>
                <a:spcPct val="50000"/>
              </a:spcBef>
            </a:pPr>
            <a:r>
              <a:rPr lang="en-US" dirty="0">
                <a:solidFill>
                  <a:srgbClr val="CC0000"/>
                </a:solidFill>
                <a:latin typeface="Calibri"/>
                <a:cs typeface="Calibri"/>
              </a:rPr>
              <a:t>[Demo: value iteration (L9D2)]</a:t>
            </a:r>
          </a:p>
        </p:txBody>
      </p:sp>
    </p:spTree>
    <p:extLst>
      <p:ext uri="{BB962C8B-B14F-4D97-AF65-F5344CB8AC3E}">
        <p14:creationId xmlns:p14="http://schemas.microsoft.com/office/powerpoint/2010/main" val="1304089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k=0</a:t>
            </a:r>
          </a:p>
        </p:txBody>
      </p:sp>
      <p:sp>
        <p:nvSpPr>
          <p:cNvPr id="5" name="TextBox 4"/>
          <p:cNvSpPr txBox="1"/>
          <p:nvPr/>
        </p:nvSpPr>
        <p:spPr>
          <a:xfrm>
            <a:off x="9906000" y="5567020"/>
            <a:ext cx="2286000" cy="923330"/>
          </a:xfrm>
          <a:prstGeom prst="rect">
            <a:avLst/>
          </a:prstGeom>
          <a:noFill/>
        </p:spPr>
        <p:txBody>
          <a:bodyPr wrap="square" rtlCol="0">
            <a:spAutoFit/>
          </a:bodyPr>
          <a:lstStyle/>
          <a:p>
            <a:r>
              <a:rPr lang="en-US" dirty="0">
                <a:latin typeface="Calibri"/>
                <a:cs typeface="Calibri"/>
              </a:rPr>
              <a:t>Noise = 0.2</a:t>
            </a:r>
          </a:p>
          <a:p>
            <a:r>
              <a:rPr lang="en-US" dirty="0">
                <a:latin typeface="Calibri"/>
                <a:cs typeface="Calibri"/>
              </a:rPr>
              <a:t>Discount = 0.9</a:t>
            </a:r>
          </a:p>
          <a:p>
            <a:r>
              <a:rPr lang="en-US" dirty="0">
                <a:latin typeface="Calibri"/>
                <a:cs typeface="Calibri"/>
              </a:rPr>
              <a:t>Living reward = 0</a:t>
            </a:r>
          </a:p>
        </p:txBody>
      </p:sp>
      <p:pic>
        <p:nvPicPr>
          <p:cNvPr id="6" name="Picture 5">
            <a:extLst>
              <a:ext uri="{FF2B5EF4-FFF2-40B4-BE49-F238E27FC236}">
                <a16:creationId xmlns:a16="http://schemas.microsoft.com/office/drawing/2014/main" id="{B1C75248-8B74-4B56-AFD7-67022FA11914}"/>
              </a:ext>
            </a:extLst>
          </p:cNvPr>
          <p:cNvPicPr>
            <a:picLocks noChangeAspect="1"/>
          </p:cNvPicPr>
          <p:nvPr/>
        </p:nvPicPr>
        <p:blipFill>
          <a:blip r:embed="rId3"/>
          <a:stretch>
            <a:fillRect/>
          </a:stretch>
        </p:blipFill>
        <p:spPr>
          <a:xfrm>
            <a:off x="1580507" y="1253134"/>
            <a:ext cx="4345010" cy="4279997"/>
          </a:xfrm>
          <a:prstGeom prst="rect">
            <a:avLst/>
          </a:prstGeom>
        </p:spPr>
      </p:pic>
      <p:pic>
        <p:nvPicPr>
          <p:cNvPr id="10" name="Picture 9">
            <a:extLst>
              <a:ext uri="{FF2B5EF4-FFF2-40B4-BE49-F238E27FC236}">
                <a16:creationId xmlns:a16="http://schemas.microsoft.com/office/drawing/2014/main" id="{E0951AEF-6474-4D73-8FDF-E9B01D800D55}"/>
              </a:ext>
            </a:extLst>
          </p:cNvPr>
          <p:cNvPicPr>
            <a:picLocks noChangeAspect="1"/>
          </p:cNvPicPr>
          <p:nvPr/>
        </p:nvPicPr>
        <p:blipFill>
          <a:blip r:embed="rId4"/>
          <a:stretch>
            <a:fillRect/>
          </a:stretch>
        </p:blipFill>
        <p:spPr>
          <a:xfrm>
            <a:off x="6266485" y="1253134"/>
            <a:ext cx="4367122" cy="4279997"/>
          </a:xfrm>
          <a:prstGeom prst="rect">
            <a:avLst/>
          </a:prstGeom>
        </p:spPr>
      </p:pic>
    </p:spTree>
    <p:extLst>
      <p:ext uri="{BB962C8B-B14F-4D97-AF65-F5344CB8AC3E}">
        <p14:creationId xmlns:p14="http://schemas.microsoft.com/office/powerpoint/2010/main" val="193763701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k=1</a:t>
            </a:r>
          </a:p>
        </p:txBody>
      </p:sp>
      <p:sp>
        <p:nvSpPr>
          <p:cNvPr id="5" name="TextBox 4"/>
          <p:cNvSpPr txBox="1"/>
          <p:nvPr/>
        </p:nvSpPr>
        <p:spPr>
          <a:xfrm>
            <a:off x="9906000" y="5567020"/>
            <a:ext cx="2286000" cy="923330"/>
          </a:xfrm>
          <a:prstGeom prst="rect">
            <a:avLst/>
          </a:prstGeom>
          <a:noFill/>
        </p:spPr>
        <p:txBody>
          <a:bodyPr wrap="square" rtlCol="0">
            <a:spAutoFit/>
          </a:bodyPr>
          <a:lstStyle/>
          <a:p>
            <a:r>
              <a:rPr lang="en-US" dirty="0">
                <a:latin typeface="Calibri"/>
                <a:cs typeface="Calibri"/>
              </a:rPr>
              <a:t>Noise = 0.2</a:t>
            </a:r>
          </a:p>
          <a:p>
            <a:r>
              <a:rPr lang="en-US" dirty="0">
                <a:latin typeface="Calibri"/>
                <a:cs typeface="Calibri"/>
              </a:rPr>
              <a:t>Discount = 0.9</a:t>
            </a:r>
          </a:p>
          <a:p>
            <a:r>
              <a:rPr lang="en-US" dirty="0">
                <a:latin typeface="Calibri"/>
                <a:cs typeface="Calibri"/>
              </a:rPr>
              <a:t>Living reward = 0</a:t>
            </a:r>
          </a:p>
        </p:txBody>
      </p:sp>
      <p:pic>
        <p:nvPicPr>
          <p:cNvPr id="6" name="Picture 5">
            <a:extLst>
              <a:ext uri="{FF2B5EF4-FFF2-40B4-BE49-F238E27FC236}">
                <a16:creationId xmlns:a16="http://schemas.microsoft.com/office/drawing/2014/main" id="{B1C75248-8B74-4B56-AFD7-67022FA11914}"/>
              </a:ext>
            </a:extLst>
          </p:cNvPr>
          <p:cNvPicPr>
            <a:picLocks noChangeAspect="1"/>
          </p:cNvPicPr>
          <p:nvPr/>
        </p:nvPicPr>
        <p:blipFill>
          <a:blip r:embed="rId3"/>
          <a:srcRect/>
          <a:stretch/>
        </p:blipFill>
        <p:spPr>
          <a:xfrm>
            <a:off x="1580507" y="1263970"/>
            <a:ext cx="4345010" cy="4258325"/>
          </a:xfrm>
          <a:prstGeom prst="rect">
            <a:avLst/>
          </a:prstGeom>
        </p:spPr>
      </p:pic>
      <p:pic>
        <p:nvPicPr>
          <p:cNvPr id="10" name="Picture 9">
            <a:extLst>
              <a:ext uri="{FF2B5EF4-FFF2-40B4-BE49-F238E27FC236}">
                <a16:creationId xmlns:a16="http://schemas.microsoft.com/office/drawing/2014/main" id="{E0951AEF-6474-4D73-8FDF-E9B01D800D55}"/>
              </a:ext>
            </a:extLst>
          </p:cNvPr>
          <p:cNvPicPr>
            <a:picLocks noChangeAspect="1"/>
          </p:cNvPicPr>
          <p:nvPr/>
        </p:nvPicPr>
        <p:blipFill>
          <a:blip r:embed="rId4"/>
          <a:srcRect/>
          <a:stretch/>
        </p:blipFill>
        <p:spPr>
          <a:xfrm>
            <a:off x="6272027" y="1253134"/>
            <a:ext cx="4356037" cy="4279997"/>
          </a:xfrm>
          <a:prstGeom prst="rect">
            <a:avLst/>
          </a:prstGeom>
        </p:spPr>
      </p:pic>
    </p:spTree>
    <p:extLst>
      <p:ext uri="{BB962C8B-B14F-4D97-AF65-F5344CB8AC3E}">
        <p14:creationId xmlns:p14="http://schemas.microsoft.com/office/powerpoint/2010/main" val="5300384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k=2</a:t>
            </a:r>
          </a:p>
        </p:txBody>
      </p:sp>
      <p:sp>
        <p:nvSpPr>
          <p:cNvPr id="5" name="TextBox 4"/>
          <p:cNvSpPr txBox="1"/>
          <p:nvPr/>
        </p:nvSpPr>
        <p:spPr>
          <a:xfrm>
            <a:off x="9906000" y="5567020"/>
            <a:ext cx="2286000" cy="923330"/>
          </a:xfrm>
          <a:prstGeom prst="rect">
            <a:avLst/>
          </a:prstGeom>
          <a:noFill/>
        </p:spPr>
        <p:txBody>
          <a:bodyPr wrap="square" rtlCol="0">
            <a:spAutoFit/>
          </a:bodyPr>
          <a:lstStyle/>
          <a:p>
            <a:r>
              <a:rPr lang="en-US" dirty="0">
                <a:latin typeface="Calibri"/>
                <a:cs typeface="Calibri"/>
              </a:rPr>
              <a:t>Noise = 0.2</a:t>
            </a:r>
          </a:p>
          <a:p>
            <a:r>
              <a:rPr lang="en-US" dirty="0">
                <a:latin typeface="Calibri"/>
                <a:cs typeface="Calibri"/>
              </a:rPr>
              <a:t>Discount = 0.9</a:t>
            </a:r>
          </a:p>
          <a:p>
            <a:r>
              <a:rPr lang="en-US" dirty="0">
                <a:latin typeface="Calibri"/>
                <a:cs typeface="Calibri"/>
              </a:rPr>
              <a:t>Living reward = 0</a:t>
            </a:r>
          </a:p>
        </p:txBody>
      </p:sp>
      <p:pic>
        <p:nvPicPr>
          <p:cNvPr id="6" name="Picture 5">
            <a:extLst>
              <a:ext uri="{FF2B5EF4-FFF2-40B4-BE49-F238E27FC236}">
                <a16:creationId xmlns:a16="http://schemas.microsoft.com/office/drawing/2014/main" id="{B1C75248-8B74-4B56-AFD7-67022FA11914}"/>
              </a:ext>
            </a:extLst>
          </p:cNvPr>
          <p:cNvPicPr>
            <a:picLocks noChangeAspect="1"/>
          </p:cNvPicPr>
          <p:nvPr/>
        </p:nvPicPr>
        <p:blipFill>
          <a:blip r:embed="rId3"/>
          <a:srcRect/>
          <a:stretch/>
        </p:blipFill>
        <p:spPr>
          <a:xfrm>
            <a:off x="1580507" y="1263970"/>
            <a:ext cx="4345009" cy="4258325"/>
          </a:xfrm>
          <a:prstGeom prst="rect">
            <a:avLst/>
          </a:prstGeom>
        </p:spPr>
      </p:pic>
      <p:pic>
        <p:nvPicPr>
          <p:cNvPr id="10" name="Picture 9">
            <a:extLst>
              <a:ext uri="{FF2B5EF4-FFF2-40B4-BE49-F238E27FC236}">
                <a16:creationId xmlns:a16="http://schemas.microsoft.com/office/drawing/2014/main" id="{E0951AEF-6474-4D73-8FDF-E9B01D800D55}"/>
              </a:ext>
            </a:extLst>
          </p:cNvPr>
          <p:cNvPicPr>
            <a:picLocks noChangeAspect="1"/>
          </p:cNvPicPr>
          <p:nvPr/>
        </p:nvPicPr>
        <p:blipFill>
          <a:blip r:embed="rId4"/>
          <a:srcRect/>
          <a:stretch/>
        </p:blipFill>
        <p:spPr>
          <a:xfrm>
            <a:off x="6272027" y="1258566"/>
            <a:ext cx="4356037" cy="4269132"/>
          </a:xfrm>
          <a:prstGeom prst="rect">
            <a:avLst/>
          </a:prstGeom>
        </p:spPr>
      </p:pic>
    </p:spTree>
    <p:extLst>
      <p:ext uri="{BB962C8B-B14F-4D97-AF65-F5344CB8AC3E}">
        <p14:creationId xmlns:p14="http://schemas.microsoft.com/office/powerpoint/2010/main" val="144836743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k=3</a:t>
            </a:r>
          </a:p>
        </p:txBody>
      </p:sp>
      <p:sp>
        <p:nvSpPr>
          <p:cNvPr id="5" name="TextBox 4"/>
          <p:cNvSpPr txBox="1"/>
          <p:nvPr/>
        </p:nvSpPr>
        <p:spPr>
          <a:xfrm>
            <a:off x="9906000" y="5567020"/>
            <a:ext cx="2286000" cy="923330"/>
          </a:xfrm>
          <a:prstGeom prst="rect">
            <a:avLst/>
          </a:prstGeom>
          <a:noFill/>
        </p:spPr>
        <p:txBody>
          <a:bodyPr wrap="square" rtlCol="0">
            <a:spAutoFit/>
          </a:bodyPr>
          <a:lstStyle/>
          <a:p>
            <a:r>
              <a:rPr lang="en-US" dirty="0">
                <a:latin typeface="Calibri"/>
                <a:cs typeface="Calibri"/>
              </a:rPr>
              <a:t>Noise = 0.2</a:t>
            </a:r>
          </a:p>
          <a:p>
            <a:r>
              <a:rPr lang="en-US" dirty="0">
                <a:latin typeface="Calibri"/>
                <a:cs typeface="Calibri"/>
              </a:rPr>
              <a:t>Discount = 0.9</a:t>
            </a:r>
          </a:p>
          <a:p>
            <a:r>
              <a:rPr lang="en-US" dirty="0">
                <a:latin typeface="Calibri"/>
                <a:cs typeface="Calibri"/>
              </a:rPr>
              <a:t>Living reward = 0</a:t>
            </a:r>
          </a:p>
        </p:txBody>
      </p:sp>
      <p:pic>
        <p:nvPicPr>
          <p:cNvPr id="6" name="Picture 5">
            <a:extLst>
              <a:ext uri="{FF2B5EF4-FFF2-40B4-BE49-F238E27FC236}">
                <a16:creationId xmlns:a16="http://schemas.microsoft.com/office/drawing/2014/main" id="{B1C75248-8B74-4B56-AFD7-67022FA11914}"/>
              </a:ext>
            </a:extLst>
          </p:cNvPr>
          <p:cNvPicPr>
            <a:picLocks noChangeAspect="1"/>
          </p:cNvPicPr>
          <p:nvPr/>
        </p:nvPicPr>
        <p:blipFill>
          <a:blip r:embed="rId3"/>
          <a:srcRect/>
          <a:stretch/>
        </p:blipFill>
        <p:spPr>
          <a:xfrm>
            <a:off x="1586021" y="1263970"/>
            <a:ext cx="4333980" cy="4258325"/>
          </a:xfrm>
          <a:prstGeom prst="rect">
            <a:avLst/>
          </a:prstGeom>
        </p:spPr>
      </p:pic>
      <p:pic>
        <p:nvPicPr>
          <p:cNvPr id="10" name="Picture 9">
            <a:extLst>
              <a:ext uri="{FF2B5EF4-FFF2-40B4-BE49-F238E27FC236}">
                <a16:creationId xmlns:a16="http://schemas.microsoft.com/office/drawing/2014/main" id="{E0951AEF-6474-4D73-8FDF-E9B01D800D55}"/>
              </a:ext>
            </a:extLst>
          </p:cNvPr>
          <p:cNvPicPr>
            <a:picLocks noChangeAspect="1"/>
          </p:cNvPicPr>
          <p:nvPr/>
        </p:nvPicPr>
        <p:blipFill>
          <a:blip r:embed="rId4"/>
          <a:srcRect/>
          <a:stretch/>
        </p:blipFill>
        <p:spPr>
          <a:xfrm>
            <a:off x="6272027" y="1258566"/>
            <a:ext cx="4356036" cy="4269132"/>
          </a:xfrm>
          <a:prstGeom prst="rect">
            <a:avLst/>
          </a:prstGeom>
        </p:spPr>
      </p:pic>
    </p:spTree>
    <p:extLst>
      <p:ext uri="{BB962C8B-B14F-4D97-AF65-F5344CB8AC3E}">
        <p14:creationId xmlns:p14="http://schemas.microsoft.com/office/powerpoint/2010/main" val="125612204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k=4</a:t>
            </a:r>
          </a:p>
        </p:txBody>
      </p:sp>
      <p:sp>
        <p:nvSpPr>
          <p:cNvPr id="5" name="TextBox 4"/>
          <p:cNvSpPr txBox="1"/>
          <p:nvPr/>
        </p:nvSpPr>
        <p:spPr>
          <a:xfrm>
            <a:off x="9906000" y="5567020"/>
            <a:ext cx="2286000" cy="923330"/>
          </a:xfrm>
          <a:prstGeom prst="rect">
            <a:avLst/>
          </a:prstGeom>
          <a:noFill/>
        </p:spPr>
        <p:txBody>
          <a:bodyPr wrap="square" rtlCol="0">
            <a:spAutoFit/>
          </a:bodyPr>
          <a:lstStyle/>
          <a:p>
            <a:r>
              <a:rPr lang="en-US" dirty="0">
                <a:latin typeface="Calibri"/>
                <a:cs typeface="Calibri"/>
              </a:rPr>
              <a:t>Noise = 0.2</a:t>
            </a:r>
          </a:p>
          <a:p>
            <a:r>
              <a:rPr lang="en-US" dirty="0">
                <a:latin typeface="Calibri"/>
                <a:cs typeface="Calibri"/>
              </a:rPr>
              <a:t>Discount = 0.9</a:t>
            </a:r>
          </a:p>
          <a:p>
            <a:r>
              <a:rPr lang="en-US" dirty="0">
                <a:latin typeface="Calibri"/>
                <a:cs typeface="Calibri"/>
              </a:rPr>
              <a:t>Living reward = 0</a:t>
            </a:r>
          </a:p>
        </p:txBody>
      </p:sp>
      <p:pic>
        <p:nvPicPr>
          <p:cNvPr id="6" name="Picture 5">
            <a:extLst>
              <a:ext uri="{FF2B5EF4-FFF2-40B4-BE49-F238E27FC236}">
                <a16:creationId xmlns:a16="http://schemas.microsoft.com/office/drawing/2014/main" id="{B1C75248-8B74-4B56-AFD7-67022FA11914}"/>
              </a:ext>
            </a:extLst>
          </p:cNvPr>
          <p:cNvPicPr>
            <a:picLocks noChangeAspect="1"/>
          </p:cNvPicPr>
          <p:nvPr/>
        </p:nvPicPr>
        <p:blipFill>
          <a:blip r:embed="rId3"/>
          <a:srcRect/>
          <a:stretch/>
        </p:blipFill>
        <p:spPr>
          <a:xfrm>
            <a:off x="1586021" y="1274779"/>
            <a:ext cx="4333980" cy="4236707"/>
          </a:xfrm>
          <a:prstGeom prst="rect">
            <a:avLst/>
          </a:prstGeom>
        </p:spPr>
      </p:pic>
      <p:pic>
        <p:nvPicPr>
          <p:cNvPr id="10" name="Picture 9">
            <a:extLst>
              <a:ext uri="{FF2B5EF4-FFF2-40B4-BE49-F238E27FC236}">
                <a16:creationId xmlns:a16="http://schemas.microsoft.com/office/drawing/2014/main" id="{E0951AEF-6474-4D73-8FDF-E9B01D800D55}"/>
              </a:ext>
            </a:extLst>
          </p:cNvPr>
          <p:cNvPicPr>
            <a:picLocks noChangeAspect="1"/>
          </p:cNvPicPr>
          <p:nvPr/>
        </p:nvPicPr>
        <p:blipFill>
          <a:blip r:embed="rId4"/>
          <a:srcRect/>
          <a:stretch/>
        </p:blipFill>
        <p:spPr>
          <a:xfrm>
            <a:off x="6272027" y="1258566"/>
            <a:ext cx="4356036" cy="4269131"/>
          </a:xfrm>
          <a:prstGeom prst="rect">
            <a:avLst/>
          </a:prstGeom>
        </p:spPr>
      </p:pic>
    </p:spTree>
    <p:extLst>
      <p:ext uri="{BB962C8B-B14F-4D97-AF65-F5344CB8AC3E}">
        <p14:creationId xmlns:p14="http://schemas.microsoft.com/office/powerpoint/2010/main" val="350771155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k=5</a:t>
            </a:r>
          </a:p>
        </p:txBody>
      </p:sp>
      <p:sp>
        <p:nvSpPr>
          <p:cNvPr id="5" name="TextBox 4"/>
          <p:cNvSpPr txBox="1"/>
          <p:nvPr/>
        </p:nvSpPr>
        <p:spPr>
          <a:xfrm>
            <a:off x="9906000" y="5567020"/>
            <a:ext cx="2286000" cy="923330"/>
          </a:xfrm>
          <a:prstGeom prst="rect">
            <a:avLst/>
          </a:prstGeom>
          <a:noFill/>
        </p:spPr>
        <p:txBody>
          <a:bodyPr wrap="square" rtlCol="0">
            <a:spAutoFit/>
          </a:bodyPr>
          <a:lstStyle/>
          <a:p>
            <a:r>
              <a:rPr lang="en-US" dirty="0">
                <a:latin typeface="Calibri"/>
                <a:cs typeface="Calibri"/>
              </a:rPr>
              <a:t>Noise = 0.2</a:t>
            </a:r>
          </a:p>
          <a:p>
            <a:r>
              <a:rPr lang="en-US" dirty="0">
                <a:latin typeface="Calibri"/>
                <a:cs typeface="Calibri"/>
              </a:rPr>
              <a:t>Discount = 0.9</a:t>
            </a:r>
          </a:p>
          <a:p>
            <a:r>
              <a:rPr lang="en-US" dirty="0">
                <a:latin typeface="Calibri"/>
                <a:cs typeface="Calibri"/>
              </a:rPr>
              <a:t>Living reward = 0</a:t>
            </a:r>
          </a:p>
        </p:txBody>
      </p:sp>
      <p:pic>
        <p:nvPicPr>
          <p:cNvPr id="6" name="Picture 5">
            <a:extLst>
              <a:ext uri="{FF2B5EF4-FFF2-40B4-BE49-F238E27FC236}">
                <a16:creationId xmlns:a16="http://schemas.microsoft.com/office/drawing/2014/main" id="{B1C75248-8B74-4B56-AFD7-67022FA11914}"/>
              </a:ext>
            </a:extLst>
          </p:cNvPr>
          <p:cNvPicPr>
            <a:picLocks noChangeAspect="1"/>
          </p:cNvPicPr>
          <p:nvPr/>
        </p:nvPicPr>
        <p:blipFill>
          <a:blip r:embed="rId3"/>
          <a:srcRect/>
          <a:stretch/>
        </p:blipFill>
        <p:spPr>
          <a:xfrm>
            <a:off x="1591536" y="1274779"/>
            <a:ext cx="4322950" cy="4236707"/>
          </a:xfrm>
          <a:prstGeom prst="rect">
            <a:avLst/>
          </a:prstGeom>
        </p:spPr>
      </p:pic>
      <p:pic>
        <p:nvPicPr>
          <p:cNvPr id="10" name="Picture 9">
            <a:extLst>
              <a:ext uri="{FF2B5EF4-FFF2-40B4-BE49-F238E27FC236}">
                <a16:creationId xmlns:a16="http://schemas.microsoft.com/office/drawing/2014/main" id="{E0951AEF-6474-4D73-8FDF-E9B01D800D55}"/>
              </a:ext>
            </a:extLst>
          </p:cNvPr>
          <p:cNvPicPr>
            <a:picLocks noChangeAspect="1"/>
          </p:cNvPicPr>
          <p:nvPr/>
        </p:nvPicPr>
        <p:blipFill>
          <a:blip r:embed="rId4"/>
          <a:srcRect/>
          <a:stretch/>
        </p:blipFill>
        <p:spPr>
          <a:xfrm>
            <a:off x="6272027" y="1258566"/>
            <a:ext cx="4356035" cy="4269131"/>
          </a:xfrm>
          <a:prstGeom prst="rect">
            <a:avLst/>
          </a:prstGeom>
        </p:spPr>
      </p:pic>
    </p:spTree>
    <p:extLst>
      <p:ext uri="{BB962C8B-B14F-4D97-AF65-F5344CB8AC3E}">
        <p14:creationId xmlns:p14="http://schemas.microsoft.com/office/powerpoint/2010/main" val="385413210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k=6</a:t>
            </a:r>
          </a:p>
        </p:txBody>
      </p:sp>
      <p:sp>
        <p:nvSpPr>
          <p:cNvPr id="5" name="TextBox 4"/>
          <p:cNvSpPr txBox="1"/>
          <p:nvPr/>
        </p:nvSpPr>
        <p:spPr>
          <a:xfrm>
            <a:off x="9906000" y="5567020"/>
            <a:ext cx="2286000" cy="923330"/>
          </a:xfrm>
          <a:prstGeom prst="rect">
            <a:avLst/>
          </a:prstGeom>
          <a:noFill/>
        </p:spPr>
        <p:txBody>
          <a:bodyPr wrap="square" rtlCol="0">
            <a:spAutoFit/>
          </a:bodyPr>
          <a:lstStyle/>
          <a:p>
            <a:r>
              <a:rPr lang="en-US" dirty="0">
                <a:latin typeface="Calibri"/>
                <a:cs typeface="Calibri"/>
              </a:rPr>
              <a:t>Noise = 0.2</a:t>
            </a:r>
          </a:p>
          <a:p>
            <a:r>
              <a:rPr lang="en-US" dirty="0">
                <a:latin typeface="Calibri"/>
                <a:cs typeface="Calibri"/>
              </a:rPr>
              <a:t>Discount = 0.9</a:t>
            </a:r>
          </a:p>
          <a:p>
            <a:r>
              <a:rPr lang="en-US" dirty="0">
                <a:latin typeface="Calibri"/>
                <a:cs typeface="Calibri"/>
              </a:rPr>
              <a:t>Living reward = 0</a:t>
            </a:r>
          </a:p>
        </p:txBody>
      </p:sp>
      <p:pic>
        <p:nvPicPr>
          <p:cNvPr id="6" name="Picture 5">
            <a:extLst>
              <a:ext uri="{FF2B5EF4-FFF2-40B4-BE49-F238E27FC236}">
                <a16:creationId xmlns:a16="http://schemas.microsoft.com/office/drawing/2014/main" id="{B1C75248-8B74-4B56-AFD7-67022FA11914}"/>
              </a:ext>
            </a:extLst>
          </p:cNvPr>
          <p:cNvPicPr>
            <a:picLocks noChangeAspect="1"/>
          </p:cNvPicPr>
          <p:nvPr/>
        </p:nvPicPr>
        <p:blipFill>
          <a:blip r:embed="rId3"/>
          <a:srcRect/>
          <a:stretch/>
        </p:blipFill>
        <p:spPr>
          <a:xfrm>
            <a:off x="1591536" y="1280170"/>
            <a:ext cx="4322950" cy="4225925"/>
          </a:xfrm>
          <a:prstGeom prst="rect">
            <a:avLst/>
          </a:prstGeom>
        </p:spPr>
      </p:pic>
      <p:pic>
        <p:nvPicPr>
          <p:cNvPr id="10" name="Picture 9">
            <a:extLst>
              <a:ext uri="{FF2B5EF4-FFF2-40B4-BE49-F238E27FC236}">
                <a16:creationId xmlns:a16="http://schemas.microsoft.com/office/drawing/2014/main" id="{E0951AEF-6474-4D73-8FDF-E9B01D800D55}"/>
              </a:ext>
            </a:extLst>
          </p:cNvPr>
          <p:cNvPicPr>
            <a:picLocks noChangeAspect="1"/>
          </p:cNvPicPr>
          <p:nvPr/>
        </p:nvPicPr>
        <p:blipFill>
          <a:blip r:embed="rId4"/>
          <a:srcRect/>
          <a:stretch/>
        </p:blipFill>
        <p:spPr>
          <a:xfrm>
            <a:off x="6283055" y="1258566"/>
            <a:ext cx="4333978" cy="4269131"/>
          </a:xfrm>
          <a:prstGeom prst="rect">
            <a:avLst/>
          </a:prstGeom>
        </p:spPr>
      </p:pic>
    </p:spTree>
    <p:extLst>
      <p:ext uri="{BB962C8B-B14F-4D97-AF65-F5344CB8AC3E}">
        <p14:creationId xmlns:p14="http://schemas.microsoft.com/office/powerpoint/2010/main" val="346399615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k=7</a:t>
            </a:r>
          </a:p>
        </p:txBody>
      </p:sp>
      <p:sp>
        <p:nvSpPr>
          <p:cNvPr id="5" name="TextBox 4"/>
          <p:cNvSpPr txBox="1"/>
          <p:nvPr/>
        </p:nvSpPr>
        <p:spPr>
          <a:xfrm>
            <a:off x="9906000" y="5567020"/>
            <a:ext cx="2286000" cy="923330"/>
          </a:xfrm>
          <a:prstGeom prst="rect">
            <a:avLst/>
          </a:prstGeom>
          <a:noFill/>
        </p:spPr>
        <p:txBody>
          <a:bodyPr wrap="square" rtlCol="0">
            <a:spAutoFit/>
          </a:bodyPr>
          <a:lstStyle/>
          <a:p>
            <a:r>
              <a:rPr lang="en-US" dirty="0">
                <a:latin typeface="Calibri"/>
                <a:cs typeface="Calibri"/>
              </a:rPr>
              <a:t>Noise = 0.2</a:t>
            </a:r>
          </a:p>
          <a:p>
            <a:r>
              <a:rPr lang="en-US" dirty="0">
                <a:latin typeface="Calibri"/>
                <a:cs typeface="Calibri"/>
              </a:rPr>
              <a:t>Discount = 0.9</a:t>
            </a:r>
          </a:p>
          <a:p>
            <a:r>
              <a:rPr lang="en-US" dirty="0">
                <a:latin typeface="Calibri"/>
                <a:cs typeface="Calibri"/>
              </a:rPr>
              <a:t>Living reward = 0</a:t>
            </a:r>
          </a:p>
        </p:txBody>
      </p:sp>
      <p:pic>
        <p:nvPicPr>
          <p:cNvPr id="6" name="Picture 5">
            <a:extLst>
              <a:ext uri="{FF2B5EF4-FFF2-40B4-BE49-F238E27FC236}">
                <a16:creationId xmlns:a16="http://schemas.microsoft.com/office/drawing/2014/main" id="{B1C75248-8B74-4B56-AFD7-67022FA11914}"/>
              </a:ext>
            </a:extLst>
          </p:cNvPr>
          <p:cNvPicPr>
            <a:picLocks noChangeAspect="1"/>
          </p:cNvPicPr>
          <p:nvPr/>
        </p:nvPicPr>
        <p:blipFill>
          <a:blip r:embed="rId3"/>
          <a:srcRect/>
          <a:stretch/>
        </p:blipFill>
        <p:spPr>
          <a:xfrm>
            <a:off x="1597036" y="1280170"/>
            <a:ext cx="4311949" cy="4225925"/>
          </a:xfrm>
          <a:prstGeom prst="rect">
            <a:avLst/>
          </a:prstGeom>
        </p:spPr>
      </p:pic>
      <p:pic>
        <p:nvPicPr>
          <p:cNvPr id="10" name="Picture 9">
            <a:extLst>
              <a:ext uri="{FF2B5EF4-FFF2-40B4-BE49-F238E27FC236}">
                <a16:creationId xmlns:a16="http://schemas.microsoft.com/office/drawing/2014/main" id="{E0951AEF-6474-4D73-8FDF-E9B01D800D55}"/>
              </a:ext>
            </a:extLst>
          </p:cNvPr>
          <p:cNvPicPr>
            <a:picLocks noChangeAspect="1"/>
          </p:cNvPicPr>
          <p:nvPr/>
        </p:nvPicPr>
        <p:blipFill>
          <a:blip r:embed="rId4"/>
          <a:srcRect/>
          <a:stretch/>
        </p:blipFill>
        <p:spPr>
          <a:xfrm>
            <a:off x="6283055" y="1269374"/>
            <a:ext cx="4333978" cy="4247514"/>
          </a:xfrm>
          <a:prstGeom prst="rect">
            <a:avLst/>
          </a:prstGeom>
        </p:spPr>
      </p:pic>
    </p:spTree>
    <p:extLst>
      <p:ext uri="{BB962C8B-B14F-4D97-AF65-F5344CB8AC3E}">
        <p14:creationId xmlns:p14="http://schemas.microsoft.com/office/powerpoint/2010/main" val="106165717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k=8</a:t>
            </a:r>
          </a:p>
        </p:txBody>
      </p:sp>
      <p:sp>
        <p:nvSpPr>
          <p:cNvPr id="5" name="TextBox 4"/>
          <p:cNvSpPr txBox="1"/>
          <p:nvPr/>
        </p:nvSpPr>
        <p:spPr>
          <a:xfrm>
            <a:off x="9906000" y="5567020"/>
            <a:ext cx="2286000" cy="923330"/>
          </a:xfrm>
          <a:prstGeom prst="rect">
            <a:avLst/>
          </a:prstGeom>
          <a:noFill/>
        </p:spPr>
        <p:txBody>
          <a:bodyPr wrap="square" rtlCol="0">
            <a:spAutoFit/>
          </a:bodyPr>
          <a:lstStyle/>
          <a:p>
            <a:r>
              <a:rPr lang="en-US" dirty="0">
                <a:latin typeface="Calibri"/>
                <a:cs typeface="Calibri"/>
              </a:rPr>
              <a:t>Noise = 0.2</a:t>
            </a:r>
          </a:p>
          <a:p>
            <a:r>
              <a:rPr lang="en-US" dirty="0">
                <a:latin typeface="Calibri"/>
                <a:cs typeface="Calibri"/>
              </a:rPr>
              <a:t>Discount = 0.9</a:t>
            </a:r>
          </a:p>
          <a:p>
            <a:r>
              <a:rPr lang="en-US" dirty="0">
                <a:latin typeface="Calibri"/>
                <a:cs typeface="Calibri"/>
              </a:rPr>
              <a:t>Living reward = 0</a:t>
            </a:r>
          </a:p>
        </p:txBody>
      </p:sp>
      <p:pic>
        <p:nvPicPr>
          <p:cNvPr id="6" name="Picture 5">
            <a:extLst>
              <a:ext uri="{FF2B5EF4-FFF2-40B4-BE49-F238E27FC236}">
                <a16:creationId xmlns:a16="http://schemas.microsoft.com/office/drawing/2014/main" id="{B1C75248-8B74-4B56-AFD7-67022FA11914}"/>
              </a:ext>
            </a:extLst>
          </p:cNvPr>
          <p:cNvPicPr>
            <a:picLocks noChangeAspect="1"/>
          </p:cNvPicPr>
          <p:nvPr/>
        </p:nvPicPr>
        <p:blipFill>
          <a:blip r:embed="rId3"/>
          <a:srcRect/>
          <a:stretch/>
        </p:blipFill>
        <p:spPr>
          <a:xfrm>
            <a:off x="1597036" y="1280170"/>
            <a:ext cx="4311949" cy="4225924"/>
          </a:xfrm>
          <a:prstGeom prst="rect">
            <a:avLst/>
          </a:prstGeom>
        </p:spPr>
      </p:pic>
      <p:pic>
        <p:nvPicPr>
          <p:cNvPr id="10" name="Picture 9">
            <a:extLst>
              <a:ext uri="{FF2B5EF4-FFF2-40B4-BE49-F238E27FC236}">
                <a16:creationId xmlns:a16="http://schemas.microsoft.com/office/drawing/2014/main" id="{E0951AEF-6474-4D73-8FDF-E9B01D800D55}"/>
              </a:ext>
            </a:extLst>
          </p:cNvPr>
          <p:cNvPicPr>
            <a:picLocks noChangeAspect="1"/>
          </p:cNvPicPr>
          <p:nvPr/>
        </p:nvPicPr>
        <p:blipFill>
          <a:blip r:embed="rId4"/>
          <a:srcRect/>
          <a:stretch/>
        </p:blipFill>
        <p:spPr>
          <a:xfrm>
            <a:off x="6294027" y="1269374"/>
            <a:ext cx="4312033" cy="4247514"/>
          </a:xfrm>
          <a:prstGeom prst="rect">
            <a:avLst/>
          </a:prstGeom>
        </p:spPr>
      </p:pic>
    </p:spTree>
    <p:extLst>
      <p:ext uri="{BB962C8B-B14F-4D97-AF65-F5344CB8AC3E}">
        <p14:creationId xmlns:p14="http://schemas.microsoft.com/office/powerpoint/2010/main" val="14540898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Oval 46">
            <a:extLst>
              <a:ext uri="{FF2B5EF4-FFF2-40B4-BE49-F238E27FC236}">
                <a16:creationId xmlns:a16="http://schemas.microsoft.com/office/drawing/2014/main" id="{62349E7E-5EA2-CB4D-8590-8D3D9FCC797A}"/>
              </a:ext>
            </a:extLst>
          </p:cNvPr>
          <p:cNvSpPr/>
          <p:nvPr/>
        </p:nvSpPr>
        <p:spPr>
          <a:xfrm>
            <a:off x="4223569" y="2082159"/>
            <a:ext cx="632397" cy="632397"/>
          </a:xfrm>
          <a:prstGeom prst="ellipse">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7664E13-4AF8-044D-9B57-F8C9D2A92989}"/>
              </a:ext>
            </a:extLst>
          </p:cNvPr>
          <p:cNvSpPr>
            <a:spLocks noGrp="1"/>
          </p:cNvSpPr>
          <p:nvPr>
            <p:ph type="title"/>
          </p:nvPr>
        </p:nvSpPr>
        <p:spPr/>
        <p:txBody>
          <a:bodyPr/>
          <a:lstStyle/>
          <a:p>
            <a:r>
              <a:rPr lang="en-US" dirty="0"/>
              <a:t>Navigating an Asteroid Field</a:t>
            </a:r>
          </a:p>
        </p:txBody>
      </p:sp>
      <p:sp>
        <p:nvSpPr>
          <p:cNvPr id="36" name="Content Placeholder 35">
            <a:extLst>
              <a:ext uri="{FF2B5EF4-FFF2-40B4-BE49-F238E27FC236}">
                <a16:creationId xmlns:a16="http://schemas.microsoft.com/office/drawing/2014/main" id="{83FF81B6-353D-F74E-8C64-67854A7ED442}"/>
              </a:ext>
            </a:extLst>
          </p:cNvPr>
          <p:cNvSpPr>
            <a:spLocks noGrp="1"/>
          </p:cNvSpPr>
          <p:nvPr>
            <p:ph sz="half" idx="1"/>
          </p:nvPr>
        </p:nvSpPr>
        <p:spPr/>
        <p:txBody>
          <a:bodyPr/>
          <a:lstStyle/>
          <a:p>
            <a:r>
              <a:rPr lang="en-US" dirty="0"/>
              <a:t>For action sequence </a:t>
            </a:r>
          </a:p>
          <a:p>
            <a:pPr algn="ctr"/>
            <a:r>
              <a:rPr lang="en-US" dirty="0"/>
              <a:t>[</a:t>
            </a:r>
            <a:r>
              <a:rPr lang="en-US" i="1" dirty="0"/>
              <a:t>Up, Up, Right, Right, Right</a:t>
            </a:r>
            <a:r>
              <a:rPr lang="en-US" dirty="0"/>
              <a:t>], </a:t>
            </a:r>
          </a:p>
          <a:p>
            <a:r>
              <a:rPr lang="en-US" dirty="0"/>
              <a:t>what’s the probability that the millennium falcon reaches the intended goal? </a:t>
            </a:r>
          </a:p>
        </p:txBody>
      </p:sp>
      <p:sp>
        <p:nvSpPr>
          <p:cNvPr id="87" name="TextBox 86">
            <a:extLst>
              <a:ext uri="{FF2B5EF4-FFF2-40B4-BE49-F238E27FC236}">
                <a16:creationId xmlns:a16="http://schemas.microsoft.com/office/drawing/2014/main" id="{145228C1-4197-6D4F-BEF0-85A5E127FA42}"/>
              </a:ext>
            </a:extLst>
          </p:cNvPr>
          <p:cNvSpPr txBox="1"/>
          <p:nvPr/>
        </p:nvSpPr>
        <p:spPr>
          <a:xfrm>
            <a:off x="6765984" y="6042130"/>
            <a:ext cx="316112" cy="369332"/>
          </a:xfrm>
          <a:prstGeom prst="rect">
            <a:avLst/>
          </a:prstGeom>
          <a:noFill/>
        </p:spPr>
        <p:txBody>
          <a:bodyPr wrap="none" rtlCol="0">
            <a:spAutoFit/>
          </a:bodyPr>
          <a:lstStyle/>
          <a:p>
            <a:r>
              <a:rPr lang="en-US" dirty="0"/>
              <a:t>1</a:t>
            </a:r>
          </a:p>
        </p:txBody>
      </p:sp>
      <p:sp>
        <p:nvSpPr>
          <p:cNvPr id="88" name="TextBox 87">
            <a:extLst>
              <a:ext uri="{FF2B5EF4-FFF2-40B4-BE49-F238E27FC236}">
                <a16:creationId xmlns:a16="http://schemas.microsoft.com/office/drawing/2014/main" id="{F62FC5C0-709E-BB4E-BCC8-799F3BA9B16A}"/>
              </a:ext>
            </a:extLst>
          </p:cNvPr>
          <p:cNvSpPr txBox="1"/>
          <p:nvPr/>
        </p:nvSpPr>
        <p:spPr>
          <a:xfrm>
            <a:off x="8010050" y="6040506"/>
            <a:ext cx="316112" cy="369332"/>
          </a:xfrm>
          <a:prstGeom prst="rect">
            <a:avLst/>
          </a:prstGeom>
          <a:noFill/>
        </p:spPr>
        <p:txBody>
          <a:bodyPr wrap="none" rtlCol="0">
            <a:spAutoFit/>
          </a:bodyPr>
          <a:lstStyle/>
          <a:p>
            <a:r>
              <a:rPr lang="en-US" dirty="0"/>
              <a:t>2</a:t>
            </a:r>
          </a:p>
        </p:txBody>
      </p:sp>
      <p:sp>
        <p:nvSpPr>
          <p:cNvPr id="89" name="TextBox 88">
            <a:extLst>
              <a:ext uri="{FF2B5EF4-FFF2-40B4-BE49-F238E27FC236}">
                <a16:creationId xmlns:a16="http://schemas.microsoft.com/office/drawing/2014/main" id="{5562E0BB-142A-1545-B844-B9456E7F3F91}"/>
              </a:ext>
            </a:extLst>
          </p:cNvPr>
          <p:cNvSpPr txBox="1"/>
          <p:nvPr/>
        </p:nvSpPr>
        <p:spPr>
          <a:xfrm>
            <a:off x="9254116" y="6053089"/>
            <a:ext cx="316112" cy="369332"/>
          </a:xfrm>
          <a:prstGeom prst="rect">
            <a:avLst/>
          </a:prstGeom>
          <a:noFill/>
        </p:spPr>
        <p:txBody>
          <a:bodyPr wrap="none" rtlCol="0">
            <a:spAutoFit/>
          </a:bodyPr>
          <a:lstStyle/>
          <a:p>
            <a:r>
              <a:rPr lang="en-US" dirty="0"/>
              <a:t>3</a:t>
            </a:r>
          </a:p>
        </p:txBody>
      </p:sp>
      <p:sp>
        <p:nvSpPr>
          <p:cNvPr id="90" name="TextBox 89">
            <a:extLst>
              <a:ext uri="{FF2B5EF4-FFF2-40B4-BE49-F238E27FC236}">
                <a16:creationId xmlns:a16="http://schemas.microsoft.com/office/drawing/2014/main" id="{DD599B05-4CDF-4F48-AC4B-A905844794CC}"/>
              </a:ext>
            </a:extLst>
          </p:cNvPr>
          <p:cNvSpPr txBox="1"/>
          <p:nvPr/>
        </p:nvSpPr>
        <p:spPr>
          <a:xfrm>
            <a:off x="10498182" y="6051465"/>
            <a:ext cx="316112" cy="369332"/>
          </a:xfrm>
          <a:prstGeom prst="rect">
            <a:avLst/>
          </a:prstGeom>
          <a:noFill/>
        </p:spPr>
        <p:txBody>
          <a:bodyPr wrap="none" rtlCol="0">
            <a:spAutoFit/>
          </a:bodyPr>
          <a:lstStyle/>
          <a:p>
            <a:r>
              <a:rPr lang="en-US" dirty="0"/>
              <a:t>4</a:t>
            </a:r>
          </a:p>
        </p:txBody>
      </p:sp>
      <p:sp>
        <p:nvSpPr>
          <p:cNvPr id="91" name="TextBox 90">
            <a:extLst>
              <a:ext uri="{FF2B5EF4-FFF2-40B4-BE49-F238E27FC236}">
                <a16:creationId xmlns:a16="http://schemas.microsoft.com/office/drawing/2014/main" id="{8CF6042F-C503-654C-A7D7-A937C7DA96E6}"/>
              </a:ext>
            </a:extLst>
          </p:cNvPr>
          <p:cNvSpPr txBox="1"/>
          <p:nvPr/>
        </p:nvSpPr>
        <p:spPr>
          <a:xfrm>
            <a:off x="5933414" y="5183012"/>
            <a:ext cx="316112" cy="369332"/>
          </a:xfrm>
          <a:prstGeom prst="rect">
            <a:avLst/>
          </a:prstGeom>
          <a:noFill/>
        </p:spPr>
        <p:txBody>
          <a:bodyPr wrap="none" rtlCol="0">
            <a:spAutoFit/>
          </a:bodyPr>
          <a:lstStyle/>
          <a:p>
            <a:r>
              <a:rPr lang="en-US" dirty="0"/>
              <a:t>1</a:t>
            </a:r>
          </a:p>
        </p:txBody>
      </p:sp>
      <p:sp>
        <p:nvSpPr>
          <p:cNvPr id="92" name="TextBox 91">
            <a:extLst>
              <a:ext uri="{FF2B5EF4-FFF2-40B4-BE49-F238E27FC236}">
                <a16:creationId xmlns:a16="http://schemas.microsoft.com/office/drawing/2014/main" id="{0BD35F00-0DA7-4D4E-BC17-5B61E488A39E}"/>
              </a:ext>
            </a:extLst>
          </p:cNvPr>
          <p:cNvSpPr txBox="1"/>
          <p:nvPr/>
        </p:nvSpPr>
        <p:spPr>
          <a:xfrm>
            <a:off x="5925264" y="3875790"/>
            <a:ext cx="316112" cy="369332"/>
          </a:xfrm>
          <a:prstGeom prst="rect">
            <a:avLst/>
          </a:prstGeom>
          <a:noFill/>
        </p:spPr>
        <p:txBody>
          <a:bodyPr wrap="none" rtlCol="0">
            <a:spAutoFit/>
          </a:bodyPr>
          <a:lstStyle/>
          <a:p>
            <a:r>
              <a:rPr lang="en-US" dirty="0"/>
              <a:t>2</a:t>
            </a:r>
          </a:p>
        </p:txBody>
      </p:sp>
      <p:sp>
        <p:nvSpPr>
          <p:cNvPr id="93" name="TextBox 92">
            <a:extLst>
              <a:ext uri="{FF2B5EF4-FFF2-40B4-BE49-F238E27FC236}">
                <a16:creationId xmlns:a16="http://schemas.microsoft.com/office/drawing/2014/main" id="{DEF87A9B-2F65-6A48-860C-9F38C97DB77E}"/>
              </a:ext>
            </a:extLst>
          </p:cNvPr>
          <p:cNvSpPr txBox="1"/>
          <p:nvPr/>
        </p:nvSpPr>
        <p:spPr>
          <a:xfrm>
            <a:off x="5918274" y="2609046"/>
            <a:ext cx="316112" cy="369332"/>
          </a:xfrm>
          <a:prstGeom prst="rect">
            <a:avLst/>
          </a:prstGeom>
          <a:noFill/>
        </p:spPr>
        <p:txBody>
          <a:bodyPr wrap="none" rtlCol="0">
            <a:spAutoFit/>
          </a:bodyPr>
          <a:lstStyle/>
          <a:p>
            <a:r>
              <a:rPr lang="en-US" dirty="0"/>
              <a:t>3</a:t>
            </a:r>
          </a:p>
        </p:txBody>
      </p:sp>
      <p:sp>
        <p:nvSpPr>
          <p:cNvPr id="29" name="TextBox 28">
            <a:extLst>
              <a:ext uri="{FF2B5EF4-FFF2-40B4-BE49-F238E27FC236}">
                <a16:creationId xmlns:a16="http://schemas.microsoft.com/office/drawing/2014/main" id="{B65F4E63-A38D-3C46-AA3C-CAF7C3150C9A}"/>
              </a:ext>
            </a:extLst>
          </p:cNvPr>
          <p:cNvSpPr txBox="1"/>
          <p:nvPr/>
        </p:nvSpPr>
        <p:spPr>
          <a:xfrm>
            <a:off x="709223" y="4333223"/>
            <a:ext cx="2061783" cy="369332"/>
          </a:xfrm>
          <a:prstGeom prst="rect">
            <a:avLst/>
          </a:prstGeom>
          <a:noFill/>
        </p:spPr>
        <p:txBody>
          <a:bodyPr wrap="none" rtlCol="0">
            <a:spAutoFit/>
          </a:bodyPr>
          <a:lstStyle/>
          <a:p>
            <a:r>
              <a:rPr lang="en-US" dirty="0"/>
              <a:t>Transition Model:</a:t>
            </a:r>
          </a:p>
        </p:txBody>
      </p:sp>
      <p:grpSp>
        <p:nvGrpSpPr>
          <p:cNvPr id="30" name="Group 29">
            <a:extLst>
              <a:ext uri="{FF2B5EF4-FFF2-40B4-BE49-F238E27FC236}">
                <a16:creationId xmlns:a16="http://schemas.microsoft.com/office/drawing/2014/main" id="{D660ACAB-2D90-1246-BF9B-1580CD6E12F5}"/>
              </a:ext>
            </a:extLst>
          </p:cNvPr>
          <p:cNvGrpSpPr/>
          <p:nvPr/>
        </p:nvGrpSpPr>
        <p:grpSpPr>
          <a:xfrm>
            <a:off x="3562880" y="4438331"/>
            <a:ext cx="2294023" cy="2084847"/>
            <a:chOff x="2933150" y="2176100"/>
            <a:chExt cx="2294023" cy="2084847"/>
          </a:xfrm>
        </p:grpSpPr>
        <p:sp>
          <p:nvSpPr>
            <p:cNvPr id="31" name="Rectangle 30">
              <a:extLst>
                <a:ext uri="{FF2B5EF4-FFF2-40B4-BE49-F238E27FC236}">
                  <a16:creationId xmlns:a16="http://schemas.microsoft.com/office/drawing/2014/main" id="{CF0047BF-3AA7-AA42-BFEF-8CA8D6711366}"/>
                </a:ext>
              </a:extLst>
            </p:cNvPr>
            <p:cNvSpPr/>
            <p:nvPr/>
          </p:nvSpPr>
          <p:spPr>
            <a:xfrm>
              <a:off x="2933150" y="2522315"/>
              <a:ext cx="1266918" cy="1266919"/>
            </a:xfrm>
            <a:prstGeom prst="rect">
              <a:avLst/>
            </a:prstGeom>
            <a:blipFill>
              <a:blip r:embed="rId3"/>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p:txBody>
        </p:sp>
        <p:sp>
          <p:nvSpPr>
            <p:cNvPr id="35" name="TextBox 34">
              <a:extLst>
                <a:ext uri="{FF2B5EF4-FFF2-40B4-BE49-F238E27FC236}">
                  <a16:creationId xmlns:a16="http://schemas.microsoft.com/office/drawing/2014/main" id="{F1397CC3-F8BF-F545-9119-455B7E9D3EC2}"/>
                </a:ext>
              </a:extLst>
            </p:cNvPr>
            <p:cNvSpPr txBox="1"/>
            <p:nvPr/>
          </p:nvSpPr>
          <p:spPr>
            <a:xfrm>
              <a:off x="4718700" y="2971108"/>
              <a:ext cx="508473" cy="369332"/>
            </a:xfrm>
            <a:prstGeom prst="rect">
              <a:avLst/>
            </a:prstGeom>
            <a:noFill/>
          </p:spPr>
          <p:txBody>
            <a:bodyPr wrap="none" rtlCol="0">
              <a:spAutoFit/>
            </a:bodyPr>
            <a:lstStyle/>
            <a:p>
              <a:r>
                <a:rPr lang="en-US" dirty="0"/>
                <a:t>0.8</a:t>
              </a:r>
            </a:p>
          </p:txBody>
        </p:sp>
        <p:sp>
          <p:nvSpPr>
            <p:cNvPr id="37" name="TextBox 36">
              <a:extLst>
                <a:ext uri="{FF2B5EF4-FFF2-40B4-BE49-F238E27FC236}">
                  <a16:creationId xmlns:a16="http://schemas.microsoft.com/office/drawing/2014/main" id="{4D0AC9C6-679A-5F47-857F-AA1B08920A13}"/>
                </a:ext>
              </a:extLst>
            </p:cNvPr>
            <p:cNvSpPr txBox="1"/>
            <p:nvPr/>
          </p:nvSpPr>
          <p:spPr>
            <a:xfrm>
              <a:off x="3985638" y="2176100"/>
              <a:ext cx="508473" cy="369332"/>
            </a:xfrm>
            <a:prstGeom prst="rect">
              <a:avLst/>
            </a:prstGeom>
            <a:noFill/>
          </p:spPr>
          <p:txBody>
            <a:bodyPr wrap="none" rtlCol="0">
              <a:spAutoFit/>
            </a:bodyPr>
            <a:lstStyle/>
            <a:p>
              <a:r>
                <a:rPr lang="en-US" dirty="0"/>
                <a:t>0.1</a:t>
              </a:r>
            </a:p>
          </p:txBody>
        </p:sp>
        <p:sp>
          <p:nvSpPr>
            <p:cNvPr id="38" name="TextBox 37">
              <a:extLst>
                <a:ext uri="{FF2B5EF4-FFF2-40B4-BE49-F238E27FC236}">
                  <a16:creationId xmlns:a16="http://schemas.microsoft.com/office/drawing/2014/main" id="{D0320526-45DC-1341-8CA9-F6AC340CC826}"/>
                </a:ext>
              </a:extLst>
            </p:cNvPr>
            <p:cNvSpPr txBox="1"/>
            <p:nvPr/>
          </p:nvSpPr>
          <p:spPr>
            <a:xfrm>
              <a:off x="3990659" y="3891615"/>
              <a:ext cx="508473" cy="369332"/>
            </a:xfrm>
            <a:prstGeom prst="rect">
              <a:avLst/>
            </a:prstGeom>
            <a:noFill/>
          </p:spPr>
          <p:txBody>
            <a:bodyPr wrap="none" rtlCol="0">
              <a:spAutoFit/>
            </a:bodyPr>
            <a:lstStyle/>
            <a:p>
              <a:r>
                <a:rPr lang="en-US" dirty="0"/>
                <a:t>0.1</a:t>
              </a:r>
            </a:p>
          </p:txBody>
        </p:sp>
      </p:grpSp>
      <p:sp>
        <p:nvSpPr>
          <p:cNvPr id="3" name="Rectangle 2">
            <a:extLst>
              <a:ext uri="{FF2B5EF4-FFF2-40B4-BE49-F238E27FC236}">
                <a16:creationId xmlns:a16="http://schemas.microsoft.com/office/drawing/2014/main" id="{F17383F7-74F2-7C4B-9370-D05A883D8725}"/>
              </a:ext>
            </a:extLst>
          </p:cNvPr>
          <p:cNvSpPr/>
          <p:nvPr/>
        </p:nvSpPr>
        <p:spPr>
          <a:xfrm>
            <a:off x="1881358" y="3460109"/>
            <a:ext cx="513282" cy="369332"/>
          </a:xfrm>
          <a:prstGeom prst="rect">
            <a:avLst/>
          </a:prstGeom>
        </p:spPr>
        <p:txBody>
          <a:bodyPr wrap="none">
            <a:spAutoFit/>
          </a:bodyPr>
          <a:lstStyle/>
          <a:p>
            <a:r>
              <a:rPr lang="en-US" b="1" dirty="0"/>
              <a:t>0.8</a:t>
            </a:r>
            <a:endParaRPr lang="en-US" dirty="0"/>
          </a:p>
        </p:txBody>
      </p:sp>
      <p:sp>
        <p:nvSpPr>
          <p:cNvPr id="40" name="Rectangle 39">
            <a:extLst>
              <a:ext uri="{FF2B5EF4-FFF2-40B4-BE49-F238E27FC236}">
                <a16:creationId xmlns:a16="http://schemas.microsoft.com/office/drawing/2014/main" id="{BA4441D7-B8EE-1643-8AB9-73E271ADE39D}"/>
              </a:ext>
            </a:extLst>
          </p:cNvPr>
          <p:cNvSpPr/>
          <p:nvPr/>
        </p:nvSpPr>
        <p:spPr>
          <a:xfrm>
            <a:off x="2279272" y="3462643"/>
            <a:ext cx="697627" cy="369332"/>
          </a:xfrm>
          <a:prstGeom prst="rect">
            <a:avLst/>
          </a:prstGeom>
        </p:spPr>
        <p:txBody>
          <a:bodyPr wrap="none">
            <a:spAutoFit/>
          </a:bodyPr>
          <a:lstStyle/>
          <a:p>
            <a:r>
              <a:rPr lang="en-US" b="1" dirty="0"/>
              <a:t>* 0.8</a:t>
            </a:r>
            <a:endParaRPr lang="en-US" dirty="0"/>
          </a:p>
        </p:txBody>
      </p:sp>
      <p:sp>
        <p:nvSpPr>
          <p:cNvPr id="41" name="Up Arrow 40">
            <a:extLst>
              <a:ext uri="{FF2B5EF4-FFF2-40B4-BE49-F238E27FC236}">
                <a16:creationId xmlns:a16="http://schemas.microsoft.com/office/drawing/2014/main" id="{DAB333E0-714F-D244-88F0-FC6DB2AC3A86}"/>
              </a:ext>
            </a:extLst>
          </p:cNvPr>
          <p:cNvSpPr/>
          <p:nvPr/>
        </p:nvSpPr>
        <p:spPr>
          <a:xfrm rot="5400000">
            <a:off x="4476243" y="4832228"/>
            <a:ext cx="689429" cy="1157533"/>
          </a:xfrm>
          <a:prstGeom prst="up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Left-Right Arrow 41">
            <a:extLst>
              <a:ext uri="{FF2B5EF4-FFF2-40B4-BE49-F238E27FC236}">
                <a16:creationId xmlns:a16="http://schemas.microsoft.com/office/drawing/2014/main" id="{2CAB1ED6-1D7D-6C48-93A9-DCA5D3749B5D}"/>
              </a:ext>
            </a:extLst>
          </p:cNvPr>
          <p:cNvSpPr/>
          <p:nvPr/>
        </p:nvSpPr>
        <p:spPr>
          <a:xfrm rot="5400000">
            <a:off x="3478359" y="5249013"/>
            <a:ext cx="1997687" cy="323964"/>
          </a:xfrm>
          <a:prstGeom prst="lef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87E554E6-4775-FB40-930A-C425F4579361}"/>
              </a:ext>
            </a:extLst>
          </p:cNvPr>
          <p:cNvSpPr/>
          <p:nvPr/>
        </p:nvSpPr>
        <p:spPr>
          <a:xfrm>
            <a:off x="3720214" y="5006283"/>
            <a:ext cx="981359" cy="646331"/>
          </a:xfrm>
          <a:prstGeom prst="rect">
            <a:avLst/>
          </a:prstGeom>
        </p:spPr>
        <p:txBody>
          <a:bodyPr wrap="none">
            <a:spAutoFit/>
          </a:bodyPr>
          <a:lstStyle/>
          <a:p>
            <a:pPr algn="ctr"/>
            <a:r>
              <a:rPr lang="en-US" dirty="0">
                <a:solidFill>
                  <a:schemeClr val="bg1"/>
                </a:solidFill>
              </a:rPr>
              <a:t>Action: </a:t>
            </a:r>
          </a:p>
          <a:p>
            <a:pPr algn="ctr"/>
            <a:r>
              <a:rPr lang="en-US" dirty="0">
                <a:solidFill>
                  <a:schemeClr val="bg1"/>
                </a:solidFill>
              </a:rPr>
              <a:t>Right</a:t>
            </a:r>
          </a:p>
        </p:txBody>
      </p:sp>
      <p:sp>
        <p:nvSpPr>
          <p:cNvPr id="43" name="Rectangle 42">
            <a:extLst>
              <a:ext uri="{FF2B5EF4-FFF2-40B4-BE49-F238E27FC236}">
                <a16:creationId xmlns:a16="http://schemas.microsoft.com/office/drawing/2014/main" id="{CDC3AC34-F013-7940-88A9-2915539CE1C4}"/>
              </a:ext>
            </a:extLst>
          </p:cNvPr>
          <p:cNvSpPr/>
          <p:nvPr/>
        </p:nvSpPr>
        <p:spPr>
          <a:xfrm>
            <a:off x="2827434" y="3460109"/>
            <a:ext cx="697627" cy="369332"/>
          </a:xfrm>
          <a:prstGeom prst="rect">
            <a:avLst/>
          </a:prstGeom>
        </p:spPr>
        <p:txBody>
          <a:bodyPr wrap="none">
            <a:spAutoFit/>
          </a:bodyPr>
          <a:lstStyle/>
          <a:p>
            <a:r>
              <a:rPr lang="en-US" b="1" dirty="0"/>
              <a:t>* 0.8</a:t>
            </a:r>
            <a:endParaRPr lang="en-US" dirty="0"/>
          </a:p>
        </p:txBody>
      </p:sp>
      <p:sp>
        <p:nvSpPr>
          <p:cNvPr id="44" name="Rectangle 43">
            <a:extLst>
              <a:ext uri="{FF2B5EF4-FFF2-40B4-BE49-F238E27FC236}">
                <a16:creationId xmlns:a16="http://schemas.microsoft.com/office/drawing/2014/main" id="{6B6AFA49-9358-B54B-B9D9-0195AB62132A}"/>
              </a:ext>
            </a:extLst>
          </p:cNvPr>
          <p:cNvSpPr/>
          <p:nvPr/>
        </p:nvSpPr>
        <p:spPr>
          <a:xfrm>
            <a:off x="3414792" y="3461632"/>
            <a:ext cx="697627" cy="369332"/>
          </a:xfrm>
          <a:prstGeom prst="rect">
            <a:avLst/>
          </a:prstGeom>
        </p:spPr>
        <p:txBody>
          <a:bodyPr wrap="none">
            <a:spAutoFit/>
          </a:bodyPr>
          <a:lstStyle/>
          <a:p>
            <a:r>
              <a:rPr lang="en-US" b="1" dirty="0"/>
              <a:t>* 0.8</a:t>
            </a:r>
            <a:endParaRPr lang="en-US" dirty="0"/>
          </a:p>
        </p:txBody>
      </p:sp>
      <p:sp>
        <p:nvSpPr>
          <p:cNvPr id="45" name="Rectangle 44">
            <a:extLst>
              <a:ext uri="{FF2B5EF4-FFF2-40B4-BE49-F238E27FC236}">
                <a16:creationId xmlns:a16="http://schemas.microsoft.com/office/drawing/2014/main" id="{9498735F-CABA-1D42-AC97-51104BB8C9A5}"/>
              </a:ext>
            </a:extLst>
          </p:cNvPr>
          <p:cNvSpPr/>
          <p:nvPr/>
        </p:nvSpPr>
        <p:spPr>
          <a:xfrm>
            <a:off x="3972184" y="3463155"/>
            <a:ext cx="697627" cy="369332"/>
          </a:xfrm>
          <a:prstGeom prst="rect">
            <a:avLst/>
          </a:prstGeom>
        </p:spPr>
        <p:txBody>
          <a:bodyPr wrap="none">
            <a:spAutoFit/>
          </a:bodyPr>
          <a:lstStyle/>
          <a:p>
            <a:r>
              <a:rPr lang="en-US" b="1" dirty="0"/>
              <a:t>* 0.8</a:t>
            </a:r>
            <a:endParaRPr lang="en-US" dirty="0"/>
          </a:p>
        </p:txBody>
      </p:sp>
      <p:sp>
        <p:nvSpPr>
          <p:cNvPr id="46" name="Rectangle 45">
            <a:extLst>
              <a:ext uri="{FF2B5EF4-FFF2-40B4-BE49-F238E27FC236}">
                <a16:creationId xmlns:a16="http://schemas.microsoft.com/office/drawing/2014/main" id="{76666BA6-35F2-D843-9D17-205DDD99D4C2}"/>
              </a:ext>
            </a:extLst>
          </p:cNvPr>
          <p:cNvSpPr/>
          <p:nvPr/>
        </p:nvSpPr>
        <p:spPr>
          <a:xfrm>
            <a:off x="2668608" y="3843395"/>
            <a:ext cx="1229824" cy="369332"/>
          </a:xfrm>
          <a:prstGeom prst="rect">
            <a:avLst/>
          </a:prstGeom>
        </p:spPr>
        <p:txBody>
          <a:bodyPr wrap="none">
            <a:spAutoFit/>
          </a:bodyPr>
          <a:lstStyle/>
          <a:p>
            <a:r>
              <a:rPr lang="en-US" b="1" dirty="0"/>
              <a:t>= 0.32768</a:t>
            </a:r>
            <a:endParaRPr lang="en-US" dirty="0"/>
          </a:p>
        </p:txBody>
      </p:sp>
      <p:grpSp>
        <p:nvGrpSpPr>
          <p:cNvPr id="48" name="Group 47">
            <a:extLst>
              <a:ext uri="{FF2B5EF4-FFF2-40B4-BE49-F238E27FC236}">
                <a16:creationId xmlns:a16="http://schemas.microsoft.com/office/drawing/2014/main" id="{D4032760-8231-814B-AC72-B11270DE4859}"/>
              </a:ext>
            </a:extLst>
          </p:cNvPr>
          <p:cNvGrpSpPr/>
          <p:nvPr/>
        </p:nvGrpSpPr>
        <p:grpSpPr>
          <a:xfrm>
            <a:off x="6253247" y="2151925"/>
            <a:ext cx="5100553" cy="3808909"/>
            <a:chOff x="6253247" y="2151925"/>
            <a:chExt cx="5100553" cy="3808909"/>
          </a:xfrm>
        </p:grpSpPr>
        <p:pic>
          <p:nvPicPr>
            <p:cNvPr id="49" name="Picture 2" descr="Starfield Dark – stylish, high-quality wallpaper with fast delivery –  Photowall">
              <a:extLst>
                <a:ext uri="{FF2B5EF4-FFF2-40B4-BE49-F238E27FC236}">
                  <a16:creationId xmlns:a16="http://schemas.microsoft.com/office/drawing/2014/main" id="{9AF9ACD2-57F0-004B-A223-86FB20DA9DCD}"/>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99572" y="2151925"/>
              <a:ext cx="5054228" cy="3795995"/>
            </a:xfrm>
            <a:prstGeom prst="rect">
              <a:avLst/>
            </a:prstGeom>
            <a:noFill/>
            <a:extLst>
              <a:ext uri="{909E8E84-426E-40DD-AFC4-6F175D3DCCD1}">
                <a14:hiddenFill xmlns:a14="http://schemas.microsoft.com/office/drawing/2010/main">
                  <a:solidFill>
                    <a:srgbClr val="FFFFFF"/>
                  </a:solidFill>
                </a14:hiddenFill>
              </a:ext>
            </a:extLst>
          </p:spPr>
        </p:pic>
        <p:grpSp>
          <p:nvGrpSpPr>
            <p:cNvPr id="50" name="Group 49">
              <a:extLst>
                <a:ext uri="{FF2B5EF4-FFF2-40B4-BE49-F238E27FC236}">
                  <a16:creationId xmlns:a16="http://schemas.microsoft.com/office/drawing/2014/main" id="{92347BD0-296B-804B-B0D3-0DA3317BB7D3}"/>
                </a:ext>
              </a:extLst>
            </p:cNvPr>
            <p:cNvGrpSpPr/>
            <p:nvPr/>
          </p:nvGrpSpPr>
          <p:grpSpPr>
            <a:xfrm>
              <a:off x="6253247" y="2160077"/>
              <a:ext cx="5067674" cy="3800757"/>
              <a:chOff x="6456556" y="2714547"/>
              <a:chExt cx="3657600" cy="2743201"/>
            </a:xfrm>
            <a:solidFill>
              <a:schemeClr val="tx1"/>
            </a:solidFill>
          </p:grpSpPr>
          <p:sp>
            <p:nvSpPr>
              <p:cNvPr id="57" name="Rectangle 56">
                <a:extLst>
                  <a:ext uri="{FF2B5EF4-FFF2-40B4-BE49-F238E27FC236}">
                    <a16:creationId xmlns:a16="http://schemas.microsoft.com/office/drawing/2014/main" id="{9CEA1C7D-36E4-A146-9B73-CF36E244E331}"/>
                  </a:ext>
                </a:extLst>
              </p:cNvPr>
              <p:cNvSpPr/>
              <p:nvPr/>
            </p:nvSpPr>
            <p:spPr>
              <a:xfrm>
                <a:off x="7364899" y="3635183"/>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p>
            </p:txBody>
          </p:sp>
          <p:sp>
            <p:nvSpPr>
              <p:cNvPr id="58" name="Rectangle 57">
                <a:extLst>
                  <a:ext uri="{FF2B5EF4-FFF2-40B4-BE49-F238E27FC236}">
                    <a16:creationId xmlns:a16="http://schemas.microsoft.com/office/drawing/2014/main" id="{24B8C0F0-838B-5744-8F5C-39AE74EF7573}"/>
                  </a:ext>
                </a:extLst>
              </p:cNvPr>
              <p:cNvSpPr/>
              <p:nvPr/>
            </p:nvSpPr>
            <p:spPr>
              <a:xfrm>
                <a:off x="9197683" y="2714547"/>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Rectangle 58">
                <a:extLst>
                  <a:ext uri="{FF2B5EF4-FFF2-40B4-BE49-F238E27FC236}">
                    <a16:creationId xmlns:a16="http://schemas.microsoft.com/office/drawing/2014/main" id="{C24C2B0D-A92A-E144-8DBF-1F96E84EF2C3}"/>
                  </a:ext>
                </a:extLst>
              </p:cNvPr>
              <p:cNvSpPr/>
              <p:nvPr/>
            </p:nvSpPr>
            <p:spPr>
              <a:xfrm>
                <a:off x="7370344" y="2714547"/>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Rectangle 59">
                <a:extLst>
                  <a:ext uri="{FF2B5EF4-FFF2-40B4-BE49-F238E27FC236}">
                    <a16:creationId xmlns:a16="http://schemas.microsoft.com/office/drawing/2014/main" id="{EB5312FF-1974-644A-9379-E2629F80D339}"/>
                  </a:ext>
                </a:extLst>
              </p:cNvPr>
              <p:cNvSpPr/>
              <p:nvPr/>
            </p:nvSpPr>
            <p:spPr>
              <a:xfrm>
                <a:off x="8285356" y="27145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2EB13D04-B4DF-0042-99FC-9BD40FAD9D57}"/>
                  </a:ext>
                </a:extLst>
              </p:cNvPr>
              <p:cNvSpPr/>
              <p:nvPr/>
            </p:nvSpPr>
            <p:spPr>
              <a:xfrm>
                <a:off x="6456556" y="36289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Rectangle 61">
                <a:extLst>
                  <a:ext uri="{FF2B5EF4-FFF2-40B4-BE49-F238E27FC236}">
                    <a16:creationId xmlns:a16="http://schemas.microsoft.com/office/drawing/2014/main" id="{7592EB31-F7A3-554E-B366-D115248C9744}"/>
                  </a:ext>
                </a:extLst>
              </p:cNvPr>
              <p:cNvSpPr/>
              <p:nvPr/>
            </p:nvSpPr>
            <p:spPr>
              <a:xfrm>
                <a:off x="6457592" y="2714547"/>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Rectangle 62">
                <a:extLst>
                  <a:ext uri="{FF2B5EF4-FFF2-40B4-BE49-F238E27FC236}">
                    <a16:creationId xmlns:a16="http://schemas.microsoft.com/office/drawing/2014/main" id="{8BD6D0BF-BFC0-0B4A-83DC-0165E1386136}"/>
                  </a:ext>
                </a:extLst>
              </p:cNvPr>
              <p:cNvSpPr/>
              <p:nvPr/>
            </p:nvSpPr>
            <p:spPr>
              <a:xfrm>
                <a:off x="8285356" y="36289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Rectangle 63">
                <a:extLst>
                  <a:ext uri="{FF2B5EF4-FFF2-40B4-BE49-F238E27FC236}">
                    <a16:creationId xmlns:a16="http://schemas.microsoft.com/office/drawing/2014/main" id="{B554B2DB-ED81-EC4C-AB2F-522D37928D31}"/>
                  </a:ext>
                </a:extLst>
              </p:cNvPr>
              <p:cNvSpPr/>
              <p:nvPr/>
            </p:nvSpPr>
            <p:spPr>
              <a:xfrm>
                <a:off x="9199756" y="36289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F360792D-7789-B446-A217-4CA42A3DBA7E}"/>
                  </a:ext>
                </a:extLst>
              </p:cNvPr>
              <p:cNvSpPr/>
              <p:nvPr/>
            </p:nvSpPr>
            <p:spPr>
              <a:xfrm>
                <a:off x="64565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E79920E0-8AB4-FE4E-916C-EFD7F4E53B98}"/>
                  </a:ext>
                </a:extLst>
              </p:cNvPr>
              <p:cNvSpPr/>
              <p:nvPr/>
            </p:nvSpPr>
            <p:spPr>
              <a:xfrm>
                <a:off x="73709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Rectangle 66">
                <a:extLst>
                  <a:ext uri="{FF2B5EF4-FFF2-40B4-BE49-F238E27FC236}">
                    <a16:creationId xmlns:a16="http://schemas.microsoft.com/office/drawing/2014/main" id="{3F211F8E-30EC-F449-8206-74445084B4CD}"/>
                  </a:ext>
                </a:extLst>
              </p:cNvPr>
              <p:cNvSpPr/>
              <p:nvPr/>
            </p:nvSpPr>
            <p:spPr>
              <a:xfrm>
                <a:off x="82853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8" name="Rectangle 67">
                <a:extLst>
                  <a:ext uri="{FF2B5EF4-FFF2-40B4-BE49-F238E27FC236}">
                    <a16:creationId xmlns:a16="http://schemas.microsoft.com/office/drawing/2014/main" id="{563EC9A0-510D-A74E-9CFB-6313E59CBCA8}"/>
                  </a:ext>
                </a:extLst>
              </p:cNvPr>
              <p:cNvSpPr/>
              <p:nvPr/>
            </p:nvSpPr>
            <p:spPr>
              <a:xfrm>
                <a:off x="91997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51" name="Picture 50">
              <a:extLst>
                <a:ext uri="{FF2B5EF4-FFF2-40B4-BE49-F238E27FC236}">
                  <a16:creationId xmlns:a16="http://schemas.microsoft.com/office/drawing/2014/main" id="{C135F2A0-FB21-FA4C-84EC-90492F0A77D4}"/>
                </a:ext>
              </a:extLst>
            </p:cNvPr>
            <p:cNvPicPr>
              <a:picLocks noChangeAspect="1"/>
            </p:cNvPicPr>
            <p:nvPr/>
          </p:nvPicPr>
          <p:blipFill>
            <a:blip r:embed="rId5"/>
            <a:stretch>
              <a:fillRect/>
            </a:stretch>
          </p:blipFill>
          <p:spPr>
            <a:xfrm>
              <a:off x="10165337" y="3636708"/>
              <a:ext cx="941527" cy="826430"/>
            </a:xfrm>
            <a:prstGeom prst="rect">
              <a:avLst/>
            </a:prstGeom>
          </p:spPr>
        </p:pic>
        <p:sp>
          <p:nvSpPr>
            <p:cNvPr id="52" name="Rectangle 51">
              <a:extLst>
                <a:ext uri="{FF2B5EF4-FFF2-40B4-BE49-F238E27FC236}">
                  <a16:creationId xmlns:a16="http://schemas.microsoft.com/office/drawing/2014/main" id="{348034BC-668C-0F43-8438-C9898B74C21E}"/>
                </a:ext>
              </a:extLst>
            </p:cNvPr>
            <p:cNvSpPr/>
            <p:nvPr/>
          </p:nvSpPr>
          <p:spPr>
            <a:xfrm>
              <a:off x="10787652" y="3506633"/>
              <a:ext cx="431528" cy="369332"/>
            </a:xfrm>
            <a:prstGeom prst="rect">
              <a:avLst/>
            </a:prstGeom>
            <a:solidFill>
              <a:schemeClr val="accent2"/>
            </a:solidFill>
            <a:ln w="38100">
              <a:solidFill>
                <a:schemeClr val="accent1">
                  <a:shade val="50000"/>
                </a:schemeClr>
              </a:solidFill>
            </a:ln>
          </p:spPr>
          <p:txBody>
            <a:bodyPr wrap="none">
              <a:spAutoFit/>
            </a:bodyPr>
            <a:lstStyle/>
            <a:p>
              <a:r>
                <a:rPr lang="en-US" dirty="0"/>
                <a:t>–1</a:t>
              </a:r>
            </a:p>
          </p:txBody>
        </p:sp>
        <p:pic>
          <p:nvPicPr>
            <p:cNvPr id="53" name="Picture 52">
              <a:extLst>
                <a:ext uri="{FF2B5EF4-FFF2-40B4-BE49-F238E27FC236}">
                  <a16:creationId xmlns:a16="http://schemas.microsoft.com/office/drawing/2014/main" id="{B2F1C257-6F2E-C447-93A0-1EA7FDF5BA56}"/>
                </a:ext>
              </a:extLst>
            </p:cNvPr>
            <p:cNvPicPr>
              <a:picLocks noChangeAspect="1"/>
            </p:cNvPicPr>
            <p:nvPr/>
          </p:nvPicPr>
          <p:blipFill>
            <a:blip r:embed="rId5"/>
            <a:stretch>
              <a:fillRect/>
            </a:stretch>
          </p:blipFill>
          <p:spPr>
            <a:xfrm>
              <a:off x="7576993" y="3732787"/>
              <a:ext cx="968790" cy="850360"/>
            </a:xfrm>
            <a:prstGeom prst="rect">
              <a:avLst/>
            </a:prstGeom>
          </p:spPr>
        </p:pic>
        <p:sp>
          <p:nvSpPr>
            <p:cNvPr id="54" name="Rectangle 53">
              <a:extLst>
                <a:ext uri="{FF2B5EF4-FFF2-40B4-BE49-F238E27FC236}">
                  <a16:creationId xmlns:a16="http://schemas.microsoft.com/office/drawing/2014/main" id="{DEFFF787-4CC7-204E-B887-11251EF53BBE}"/>
                </a:ext>
              </a:extLst>
            </p:cNvPr>
            <p:cNvSpPr/>
            <p:nvPr/>
          </p:nvSpPr>
          <p:spPr>
            <a:xfrm>
              <a:off x="8224245" y="3506633"/>
              <a:ext cx="431528" cy="369332"/>
            </a:xfrm>
            <a:prstGeom prst="rect">
              <a:avLst/>
            </a:prstGeom>
            <a:solidFill>
              <a:schemeClr val="accent2"/>
            </a:solidFill>
            <a:ln w="38100">
              <a:solidFill>
                <a:schemeClr val="accent1">
                  <a:shade val="50000"/>
                </a:schemeClr>
              </a:solidFill>
            </a:ln>
          </p:spPr>
          <p:txBody>
            <a:bodyPr wrap="none">
              <a:spAutoFit/>
            </a:bodyPr>
            <a:lstStyle/>
            <a:p>
              <a:r>
                <a:rPr lang="en-US" dirty="0"/>
                <a:t>–1</a:t>
              </a:r>
            </a:p>
          </p:txBody>
        </p:sp>
        <p:pic>
          <p:nvPicPr>
            <p:cNvPr id="55" name="Picture 54">
              <a:extLst>
                <a:ext uri="{FF2B5EF4-FFF2-40B4-BE49-F238E27FC236}">
                  <a16:creationId xmlns:a16="http://schemas.microsoft.com/office/drawing/2014/main" id="{77EBB46C-2C15-1345-9F5F-4B9C1ABAAF9C}"/>
                </a:ext>
              </a:extLst>
            </p:cNvPr>
            <p:cNvPicPr>
              <a:picLocks noChangeAspect="1"/>
            </p:cNvPicPr>
            <p:nvPr/>
          </p:nvPicPr>
          <p:blipFill>
            <a:blip r:embed="rId6"/>
            <a:stretch>
              <a:fillRect/>
            </a:stretch>
          </p:blipFill>
          <p:spPr>
            <a:xfrm>
              <a:off x="10104965" y="2252033"/>
              <a:ext cx="1153898" cy="1153898"/>
            </a:xfrm>
            <a:prstGeom prst="rect">
              <a:avLst/>
            </a:prstGeom>
          </p:spPr>
        </p:pic>
        <p:sp>
          <p:nvSpPr>
            <p:cNvPr id="56" name="Rectangle 55">
              <a:extLst>
                <a:ext uri="{FF2B5EF4-FFF2-40B4-BE49-F238E27FC236}">
                  <a16:creationId xmlns:a16="http://schemas.microsoft.com/office/drawing/2014/main" id="{3F409434-80F8-8F4F-8AFA-9A4A4AB991E6}"/>
                </a:ext>
              </a:extLst>
            </p:cNvPr>
            <p:cNvSpPr/>
            <p:nvPr/>
          </p:nvSpPr>
          <p:spPr>
            <a:xfrm>
              <a:off x="10787652" y="2239714"/>
              <a:ext cx="447558" cy="369332"/>
            </a:xfrm>
            <a:prstGeom prst="rect">
              <a:avLst/>
            </a:prstGeom>
            <a:solidFill>
              <a:schemeClr val="accent5"/>
            </a:solidFill>
            <a:ln w="38100">
              <a:solidFill>
                <a:schemeClr val="accent1">
                  <a:shade val="50000"/>
                </a:schemeClr>
              </a:solidFill>
            </a:ln>
          </p:spPr>
          <p:txBody>
            <a:bodyPr wrap="none">
              <a:spAutoFit/>
            </a:bodyPr>
            <a:lstStyle/>
            <a:p>
              <a:r>
                <a:rPr lang="en-US" dirty="0"/>
                <a:t>+1</a:t>
              </a:r>
            </a:p>
          </p:txBody>
        </p:sp>
      </p:grpSp>
      <p:pic>
        <p:nvPicPr>
          <p:cNvPr id="69" name="Picture 68">
            <a:extLst>
              <a:ext uri="{FF2B5EF4-FFF2-40B4-BE49-F238E27FC236}">
                <a16:creationId xmlns:a16="http://schemas.microsoft.com/office/drawing/2014/main" id="{49E81586-529B-FE4D-BE52-B8F0275E9827}"/>
              </a:ext>
            </a:extLst>
          </p:cNvPr>
          <p:cNvPicPr>
            <a:picLocks noChangeAspect="1"/>
          </p:cNvPicPr>
          <p:nvPr/>
        </p:nvPicPr>
        <p:blipFill>
          <a:blip r:embed="rId7"/>
          <a:stretch>
            <a:fillRect/>
          </a:stretch>
        </p:blipFill>
        <p:spPr>
          <a:xfrm rot="4200000">
            <a:off x="10833281" y="2594275"/>
            <a:ext cx="351282" cy="417576"/>
          </a:xfrm>
          <a:prstGeom prst="rect">
            <a:avLst/>
          </a:prstGeom>
        </p:spPr>
      </p:pic>
    </p:spTree>
    <p:extLst>
      <p:ext uri="{BB962C8B-B14F-4D97-AF65-F5344CB8AC3E}">
        <p14:creationId xmlns:p14="http://schemas.microsoft.com/office/powerpoint/2010/main" val="39806142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k=9</a:t>
            </a:r>
          </a:p>
        </p:txBody>
      </p:sp>
      <p:sp>
        <p:nvSpPr>
          <p:cNvPr id="5" name="TextBox 4"/>
          <p:cNvSpPr txBox="1"/>
          <p:nvPr/>
        </p:nvSpPr>
        <p:spPr>
          <a:xfrm>
            <a:off x="9906000" y="5567020"/>
            <a:ext cx="2286000" cy="923330"/>
          </a:xfrm>
          <a:prstGeom prst="rect">
            <a:avLst/>
          </a:prstGeom>
          <a:noFill/>
        </p:spPr>
        <p:txBody>
          <a:bodyPr wrap="square" rtlCol="0">
            <a:spAutoFit/>
          </a:bodyPr>
          <a:lstStyle/>
          <a:p>
            <a:r>
              <a:rPr lang="en-US" dirty="0">
                <a:latin typeface="Calibri"/>
                <a:cs typeface="Calibri"/>
              </a:rPr>
              <a:t>Noise = 0.2</a:t>
            </a:r>
          </a:p>
          <a:p>
            <a:r>
              <a:rPr lang="en-US" dirty="0">
                <a:latin typeface="Calibri"/>
                <a:cs typeface="Calibri"/>
              </a:rPr>
              <a:t>Discount = 0.9</a:t>
            </a:r>
          </a:p>
          <a:p>
            <a:r>
              <a:rPr lang="en-US" dirty="0">
                <a:latin typeface="Calibri"/>
                <a:cs typeface="Calibri"/>
              </a:rPr>
              <a:t>Living reward = 0</a:t>
            </a:r>
          </a:p>
        </p:txBody>
      </p:sp>
      <p:pic>
        <p:nvPicPr>
          <p:cNvPr id="6" name="Picture 5">
            <a:extLst>
              <a:ext uri="{FF2B5EF4-FFF2-40B4-BE49-F238E27FC236}">
                <a16:creationId xmlns:a16="http://schemas.microsoft.com/office/drawing/2014/main" id="{B1C75248-8B74-4B56-AFD7-67022FA11914}"/>
              </a:ext>
            </a:extLst>
          </p:cNvPr>
          <p:cNvPicPr>
            <a:picLocks noChangeAspect="1"/>
          </p:cNvPicPr>
          <p:nvPr/>
        </p:nvPicPr>
        <p:blipFill>
          <a:blip r:embed="rId3"/>
          <a:srcRect/>
          <a:stretch/>
        </p:blipFill>
        <p:spPr>
          <a:xfrm>
            <a:off x="1607953" y="1280170"/>
            <a:ext cx="4290115" cy="4225924"/>
          </a:xfrm>
          <a:prstGeom prst="rect">
            <a:avLst/>
          </a:prstGeom>
        </p:spPr>
      </p:pic>
      <p:pic>
        <p:nvPicPr>
          <p:cNvPr id="10" name="Picture 9">
            <a:extLst>
              <a:ext uri="{FF2B5EF4-FFF2-40B4-BE49-F238E27FC236}">
                <a16:creationId xmlns:a16="http://schemas.microsoft.com/office/drawing/2014/main" id="{E0951AEF-6474-4D73-8FDF-E9B01D800D55}"/>
              </a:ext>
            </a:extLst>
          </p:cNvPr>
          <p:cNvPicPr>
            <a:picLocks noChangeAspect="1"/>
          </p:cNvPicPr>
          <p:nvPr/>
        </p:nvPicPr>
        <p:blipFill>
          <a:blip r:embed="rId4"/>
          <a:srcRect/>
          <a:stretch/>
        </p:blipFill>
        <p:spPr>
          <a:xfrm>
            <a:off x="6294027" y="1269374"/>
            <a:ext cx="4312033" cy="4247513"/>
          </a:xfrm>
          <a:prstGeom prst="rect">
            <a:avLst/>
          </a:prstGeom>
        </p:spPr>
      </p:pic>
    </p:spTree>
    <p:extLst>
      <p:ext uri="{BB962C8B-B14F-4D97-AF65-F5344CB8AC3E}">
        <p14:creationId xmlns:p14="http://schemas.microsoft.com/office/powerpoint/2010/main" val="292262815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k=10</a:t>
            </a:r>
          </a:p>
        </p:txBody>
      </p:sp>
      <p:sp>
        <p:nvSpPr>
          <p:cNvPr id="5" name="TextBox 4"/>
          <p:cNvSpPr txBox="1"/>
          <p:nvPr/>
        </p:nvSpPr>
        <p:spPr>
          <a:xfrm>
            <a:off x="9906000" y="5567020"/>
            <a:ext cx="2286000" cy="923330"/>
          </a:xfrm>
          <a:prstGeom prst="rect">
            <a:avLst/>
          </a:prstGeom>
          <a:noFill/>
        </p:spPr>
        <p:txBody>
          <a:bodyPr wrap="square" rtlCol="0">
            <a:spAutoFit/>
          </a:bodyPr>
          <a:lstStyle/>
          <a:p>
            <a:r>
              <a:rPr lang="en-US" dirty="0">
                <a:latin typeface="Calibri"/>
                <a:cs typeface="Calibri"/>
              </a:rPr>
              <a:t>Noise = 0.2</a:t>
            </a:r>
          </a:p>
          <a:p>
            <a:r>
              <a:rPr lang="en-US" dirty="0">
                <a:latin typeface="Calibri"/>
                <a:cs typeface="Calibri"/>
              </a:rPr>
              <a:t>Discount = 0.9</a:t>
            </a:r>
          </a:p>
          <a:p>
            <a:r>
              <a:rPr lang="en-US" dirty="0">
                <a:latin typeface="Calibri"/>
                <a:cs typeface="Calibri"/>
              </a:rPr>
              <a:t>Living reward = 0</a:t>
            </a:r>
          </a:p>
        </p:txBody>
      </p:sp>
      <p:pic>
        <p:nvPicPr>
          <p:cNvPr id="6" name="Picture 5">
            <a:extLst>
              <a:ext uri="{FF2B5EF4-FFF2-40B4-BE49-F238E27FC236}">
                <a16:creationId xmlns:a16="http://schemas.microsoft.com/office/drawing/2014/main" id="{B1C75248-8B74-4B56-AFD7-67022FA11914}"/>
              </a:ext>
            </a:extLst>
          </p:cNvPr>
          <p:cNvPicPr>
            <a:picLocks noChangeAspect="1"/>
          </p:cNvPicPr>
          <p:nvPr/>
        </p:nvPicPr>
        <p:blipFill>
          <a:blip r:embed="rId3"/>
          <a:srcRect/>
          <a:stretch/>
        </p:blipFill>
        <p:spPr>
          <a:xfrm>
            <a:off x="1607953" y="1290869"/>
            <a:ext cx="4290115" cy="4204526"/>
          </a:xfrm>
          <a:prstGeom prst="rect">
            <a:avLst/>
          </a:prstGeom>
        </p:spPr>
      </p:pic>
      <p:pic>
        <p:nvPicPr>
          <p:cNvPr id="10" name="Picture 9">
            <a:extLst>
              <a:ext uri="{FF2B5EF4-FFF2-40B4-BE49-F238E27FC236}">
                <a16:creationId xmlns:a16="http://schemas.microsoft.com/office/drawing/2014/main" id="{E0951AEF-6474-4D73-8FDF-E9B01D800D55}"/>
              </a:ext>
            </a:extLst>
          </p:cNvPr>
          <p:cNvPicPr>
            <a:picLocks noChangeAspect="1"/>
          </p:cNvPicPr>
          <p:nvPr/>
        </p:nvPicPr>
        <p:blipFill>
          <a:blip r:embed="rId4"/>
          <a:srcRect/>
          <a:stretch/>
        </p:blipFill>
        <p:spPr>
          <a:xfrm>
            <a:off x="6294027" y="1274750"/>
            <a:ext cx="4312033" cy="4236760"/>
          </a:xfrm>
          <a:prstGeom prst="rect">
            <a:avLst/>
          </a:prstGeom>
        </p:spPr>
      </p:pic>
    </p:spTree>
    <p:extLst>
      <p:ext uri="{BB962C8B-B14F-4D97-AF65-F5344CB8AC3E}">
        <p14:creationId xmlns:p14="http://schemas.microsoft.com/office/powerpoint/2010/main" val="260056089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k=100</a:t>
            </a:r>
          </a:p>
        </p:txBody>
      </p:sp>
      <p:sp>
        <p:nvSpPr>
          <p:cNvPr id="5" name="TextBox 4"/>
          <p:cNvSpPr txBox="1"/>
          <p:nvPr/>
        </p:nvSpPr>
        <p:spPr>
          <a:xfrm>
            <a:off x="9906000" y="5567020"/>
            <a:ext cx="2286000" cy="923330"/>
          </a:xfrm>
          <a:prstGeom prst="rect">
            <a:avLst/>
          </a:prstGeom>
          <a:noFill/>
        </p:spPr>
        <p:txBody>
          <a:bodyPr wrap="square" rtlCol="0">
            <a:spAutoFit/>
          </a:bodyPr>
          <a:lstStyle/>
          <a:p>
            <a:r>
              <a:rPr lang="en-US" dirty="0">
                <a:latin typeface="Calibri"/>
                <a:cs typeface="Calibri"/>
              </a:rPr>
              <a:t>Noise = 0.2</a:t>
            </a:r>
          </a:p>
          <a:p>
            <a:r>
              <a:rPr lang="en-US" dirty="0">
                <a:latin typeface="Calibri"/>
                <a:cs typeface="Calibri"/>
              </a:rPr>
              <a:t>Discount = 0.9</a:t>
            </a:r>
          </a:p>
          <a:p>
            <a:r>
              <a:rPr lang="en-US" dirty="0">
                <a:latin typeface="Calibri"/>
                <a:cs typeface="Calibri"/>
              </a:rPr>
              <a:t>Living reward = 0</a:t>
            </a:r>
          </a:p>
        </p:txBody>
      </p:sp>
      <p:pic>
        <p:nvPicPr>
          <p:cNvPr id="6" name="Picture 5">
            <a:extLst>
              <a:ext uri="{FF2B5EF4-FFF2-40B4-BE49-F238E27FC236}">
                <a16:creationId xmlns:a16="http://schemas.microsoft.com/office/drawing/2014/main" id="{B1C75248-8B74-4B56-AFD7-67022FA11914}"/>
              </a:ext>
            </a:extLst>
          </p:cNvPr>
          <p:cNvPicPr>
            <a:picLocks noChangeAspect="1"/>
          </p:cNvPicPr>
          <p:nvPr/>
        </p:nvPicPr>
        <p:blipFill>
          <a:blip r:embed="rId3"/>
          <a:srcRect/>
          <a:stretch/>
        </p:blipFill>
        <p:spPr>
          <a:xfrm>
            <a:off x="1613397" y="1290869"/>
            <a:ext cx="4279226" cy="4204526"/>
          </a:xfrm>
          <a:prstGeom prst="rect">
            <a:avLst/>
          </a:prstGeom>
        </p:spPr>
      </p:pic>
      <p:pic>
        <p:nvPicPr>
          <p:cNvPr id="10" name="Picture 9">
            <a:extLst>
              <a:ext uri="{FF2B5EF4-FFF2-40B4-BE49-F238E27FC236}">
                <a16:creationId xmlns:a16="http://schemas.microsoft.com/office/drawing/2014/main" id="{E0951AEF-6474-4D73-8FDF-E9B01D800D55}"/>
              </a:ext>
            </a:extLst>
          </p:cNvPr>
          <p:cNvPicPr>
            <a:picLocks noChangeAspect="1"/>
          </p:cNvPicPr>
          <p:nvPr/>
        </p:nvPicPr>
        <p:blipFill>
          <a:blip r:embed="rId4"/>
          <a:srcRect/>
          <a:stretch/>
        </p:blipFill>
        <p:spPr>
          <a:xfrm>
            <a:off x="6294027" y="1274750"/>
            <a:ext cx="4312032" cy="4236760"/>
          </a:xfrm>
          <a:prstGeom prst="rect">
            <a:avLst/>
          </a:prstGeom>
        </p:spPr>
      </p:pic>
    </p:spTree>
    <p:extLst>
      <p:ext uri="{BB962C8B-B14F-4D97-AF65-F5344CB8AC3E}">
        <p14:creationId xmlns:p14="http://schemas.microsoft.com/office/powerpoint/2010/main" val="384288853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alibri"/>
                <a:cs typeface="Calibri"/>
              </a:rPr>
              <a:t>Problems with Value Iteration</a:t>
            </a:r>
          </a:p>
        </p:txBody>
      </p:sp>
      <p:sp>
        <p:nvSpPr>
          <p:cNvPr id="3" name="Content Placeholder 2"/>
          <p:cNvSpPr>
            <a:spLocks noGrp="1"/>
          </p:cNvSpPr>
          <p:nvPr>
            <p:ph idx="1"/>
          </p:nvPr>
        </p:nvSpPr>
        <p:spPr/>
        <p:txBody>
          <a:bodyPr/>
          <a:lstStyle/>
          <a:p>
            <a:r>
              <a:rPr lang="en-US" sz="2800" dirty="0">
                <a:latin typeface="Calibri"/>
                <a:cs typeface="Calibri"/>
              </a:rPr>
              <a:t>Value iteration repeats the Bellman updates:</a:t>
            </a:r>
          </a:p>
          <a:p>
            <a:endParaRPr lang="en-US" sz="2800" dirty="0">
              <a:latin typeface="Calibri"/>
              <a:cs typeface="Calibri"/>
            </a:endParaRPr>
          </a:p>
          <a:p>
            <a:endParaRPr lang="en-US" sz="2800" dirty="0">
              <a:latin typeface="Calibri"/>
              <a:cs typeface="Calibri"/>
            </a:endParaRPr>
          </a:p>
          <a:p>
            <a:endParaRPr lang="en-US" sz="2800" dirty="0">
              <a:latin typeface="Calibri"/>
              <a:cs typeface="Calibri"/>
            </a:endParaRPr>
          </a:p>
          <a:p>
            <a:r>
              <a:rPr lang="en-US" sz="2800" dirty="0">
                <a:latin typeface="Calibri"/>
                <a:cs typeface="Calibri"/>
              </a:rPr>
              <a:t>Problem 1: It’s slow – O(S</a:t>
            </a:r>
            <a:r>
              <a:rPr lang="en-US" sz="2800" baseline="30000" dirty="0">
                <a:latin typeface="Calibri"/>
                <a:cs typeface="Calibri"/>
              </a:rPr>
              <a:t>2</a:t>
            </a:r>
            <a:r>
              <a:rPr lang="en-US" sz="2800" dirty="0">
                <a:latin typeface="Calibri"/>
                <a:cs typeface="Calibri"/>
              </a:rPr>
              <a:t>A) per iteration</a:t>
            </a:r>
          </a:p>
          <a:p>
            <a:endParaRPr lang="en-US" sz="2800" dirty="0">
              <a:latin typeface="Calibri"/>
              <a:cs typeface="Calibri"/>
            </a:endParaRPr>
          </a:p>
          <a:p>
            <a:r>
              <a:rPr lang="en-US" sz="2800" dirty="0">
                <a:latin typeface="Calibri"/>
                <a:cs typeface="Calibri"/>
              </a:rPr>
              <a:t>Problem 2: The “max” at each state rarely changes</a:t>
            </a:r>
          </a:p>
          <a:p>
            <a:endParaRPr lang="en-US" sz="2800" dirty="0">
              <a:latin typeface="Calibri"/>
              <a:cs typeface="Calibri"/>
            </a:endParaRPr>
          </a:p>
          <a:p>
            <a:r>
              <a:rPr lang="en-US" sz="2800" dirty="0">
                <a:latin typeface="Calibri"/>
                <a:cs typeface="Calibri"/>
              </a:rPr>
              <a:t>Problem 3: The policy often converges long before the values</a:t>
            </a:r>
          </a:p>
          <a:p>
            <a:pPr lvl="1"/>
            <a:endParaRPr lang="en-US" sz="2400" dirty="0">
              <a:latin typeface="Calibri"/>
              <a:cs typeface="Calibri"/>
            </a:endParaRPr>
          </a:p>
          <a:p>
            <a:endParaRPr lang="en-US" sz="2400" dirty="0">
              <a:latin typeface="Calibri"/>
              <a:cs typeface="Calibri"/>
            </a:endParaRPr>
          </a:p>
        </p:txBody>
      </p:sp>
      <p:pic>
        <p:nvPicPr>
          <p:cNvPr id="5" name="Picture 4" descr="txp_fig"/>
          <p:cNvPicPr>
            <a:picLocks noChangeAspect="1"/>
          </p:cNvPicPr>
          <p:nvPr>
            <p:custDataLst>
              <p:tags r:id="rId1"/>
            </p:custDataLst>
          </p:nvPr>
        </p:nvPicPr>
        <p:blipFill>
          <a:blip r:embed="rId4" cstate="print"/>
          <a:stretch>
            <a:fillRect/>
          </a:stretch>
        </p:blipFill>
        <p:spPr bwMode="auto">
          <a:xfrm>
            <a:off x="1066801" y="2362200"/>
            <a:ext cx="6629400" cy="630314"/>
          </a:xfrm>
          <a:prstGeom prst="rect">
            <a:avLst/>
          </a:prstGeom>
          <a:noFill/>
          <a:ln/>
          <a:effectLst/>
        </p:spPr>
      </p:pic>
      <p:grpSp>
        <p:nvGrpSpPr>
          <p:cNvPr id="6" name="Group 5"/>
          <p:cNvGrpSpPr>
            <a:grpSpLocks/>
          </p:cNvGrpSpPr>
          <p:nvPr/>
        </p:nvGrpSpPr>
        <p:grpSpPr bwMode="auto">
          <a:xfrm>
            <a:off x="8534400" y="1447800"/>
            <a:ext cx="3048000" cy="2754586"/>
            <a:chOff x="2400" y="1401"/>
            <a:chExt cx="1392" cy="1258"/>
          </a:xfrm>
        </p:grpSpPr>
        <p:sp>
          <p:nvSpPr>
            <p:cNvPr id="7" name="AutoShape 5"/>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sz="2400">
                <a:latin typeface="Calibri"/>
                <a:cs typeface="Calibri"/>
              </a:endParaRPr>
            </a:p>
          </p:txBody>
        </p:sp>
        <p:grpSp>
          <p:nvGrpSpPr>
            <p:cNvPr id="8" name="Group 6"/>
            <p:cNvGrpSpPr>
              <a:grpSpLocks/>
            </p:cNvGrpSpPr>
            <p:nvPr/>
          </p:nvGrpSpPr>
          <p:grpSpPr bwMode="auto">
            <a:xfrm>
              <a:off x="2529" y="1617"/>
              <a:ext cx="1263" cy="361"/>
              <a:chOff x="1584" y="1680"/>
              <a:chExt cx="2352" cy="336"/>
            </a:xfrm>
          </p:grpSpPr>
          <p:sp>
            <p:nvSpPr>
              <p:cNvPr id="21" name="Line 7"/>
              <p:cNvSpPr>
                <a:spLocks noChangeShapeType="1"/>
              </p:cNvSpPr>
              <p:nvPr/>
            </p:nvSpPr>
            <p:spPr bwMode="auto">
              <a:xfrm flipH="1">
                <a:off x="1584" y="1680"/>
                <a:ext cx="1152" cy="336"/>
              </a:xfrm>
              <a:prstGeom prst="line">
                <a:avLst/>
              </a:prstGeom>
              <a:noFill/>
              <a:ln w="28575">
                <a:solidFill>
                  <a:srgbClr val="C00000"/>
                </a:solidFill>
                <a:prstDash val="solid"/>
                <a:round/>
                <a:headEnd/>
                <a:tailEnd type="triangle" w="med" len="med"/>
              </a:ln>
            </p:spPr>
            <p:txBody>
              <a:bodyPr/>
              <a:lstStyle/>
              <a:p>
                <a:endParaRPr lang="en-US" sz="2400">
                  <a:latin typeface="Calibri"/>
                  <a:cs typeface="Calibri"/>
                </a:endParaRPr>
              </a:p>
            </p:txBody>
          </p:sp>
          <p:sp>
            <p:nvSpPr>
              <p:cNvPr id="22" name="Line 8"/>
              <p:cNvSpPr>
                <a:spLocks noChangeShapeType="1"/>
              </p:cNvSpPr>
              <p:nvPr/>
            </p:nvSpPr>
            <p:spPr bwMode="auto">
              <a:xfrm>
                <a:off x="2736" y="1680"/>
                <a:ext cx="1200" cy="288"/>
              </a:xfrm>
              <a:prstGeom prst="line">
                <a:avLst/>
              </a:prstGeom>
              <a:noFill/>
              <a:ln w="28575">
                <a:solidFill>
                  <a:srgbClr val="C00000"/>
                </a:solidFill>
                <a:prstDash val="solid"/>
                <a:round/>
                <a:headEnd/>
                <a:tailEnd type="triangle" w="med" len="med"/>
              </a:ln>
            </p:spPr>
            <p:txBody>
              <a:bodyPr/>
              <a:lstStyle/>
              <a:p>
                <a:endParaRPr lang="en-US" sz="2400">
                  <a:latin typeface="Calibri"/>
                  <a:cs typeface="Calibri"/>
                </a:endParaRPr>
              </a:p>
            </p:txBody>
          </p:sp>
          <p:sp>
            <p:nvSpPr>
              <p:cNvPr id="23" name="Line 9"/>
              <p:cNvSpPr>
                <a:spLocks noChangeShapeType="1"/>
              </p:cNvSpPr>
              <p:nvPr/>
            </p:nvSpPr>
            <p:spPr bwMode="auto">
              <a:xfrm flipH="1">
                <a:off x="2304" y="1680"/>
                <a:ext cx="432" cy="336"/>
              </a:xfrm>
              <a:prstGeom prst="line">
                <a:avLst/>
              </a:prstGeom>
              <a:noFill/>
              <a:ln w="28575">
                <a:solidFill>
                  <a:srgbClr val="C00000"/>
                </a:solidFill>
                <a:prstDash val="solid"/>
                <a:round/>
                <a:headEnd/>
                <a:tailEnd type="triangle" w="med" len="med"/>
              </a:ln>
            </p:spPr>
            <p:txBody>
              <a:bodyPr/>
              <a:lstStyle/>
              <a:p>
                <a:endParaRPr lang="en-US" sz="2400">
                  <a:latin typeface="Calibri"/>
                  <a:cs typeface="Calibri"/>
                </a:endParaRPr>
              </a:p>
            </p:txBody>
          </p:sp>
          <p:sp>
            <p:nvSpPr>
              <p:cNvPr id="24" name="Line 10"/>
              <p:cNvSpPr>
                <a:spLocks noChangeShapeType="1"/>
              </p:cNvSpPr>
              <p:nvPr/>
            </p:nvSpPr>
            <p:spPr bwMode="auto">
              <a:xfrm>
                <a:off x="2736" y="1680"/>
                <a:ext cx="432" cy="288"/>
              </a:xfrm>
              <a:prstGeom prst="line">
                <a:avLst/>
              </a:prstGeom>
              <a:noFill/>
              <a:ln w="28575">
                <a:solidFill>
                  <a:srgbClr val="C00000"/>
                </a:solidFill>
                <a:prstDash val="solid"/>
                <a:round/>
                <a:headEnd/>
                <a:tailEnd type="triangle" w="med" len="med"/>
              </a:ln>
            </p:spPr>
            <p:txBody>
              <a:bodyPr/>
              <a:lstStyle/>
              <a:p>
                <a:endParaRPr lang="en-US" sz="2400">
                  <a:latin typeface="Calibri"/>
                  <a:cs typeface="Calibri"/>
                </a:endParaRPr>
              </a:p>
            </p:txBody>
          </p:sp>
        </p:grpSp>
        <p:sp>
          <p:nvSpPr>
            <p:cNvPr id="9" name="Oval 11"/>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sz="2400">
                <a:latin typeface="Calibri"/>
                <a:cs typeface="Calibri"/>
              </a:endParaRPr>
            </a:p>
          </p:txBody>
        </p:sp>
        <p:grpSp>
          <p:nvGrpSpPr>
            <p:cNvPr id="10" name="Group 12"/>
            <p:cNvGrpSpPr>
              <a:grpSpLocks/>
            </p:cNvGrpSpPr>
            <p:nvPr/>
          </p:nvGrpSpPr>
          <p:grpSpPr bwMode="auto">
            <a:xfrm>
              <a:off x="2400" y="2107"/>
              <a:ext cx="1057" cy="386"/>
              <a:chOff x="1536" y="2400"/>
              <a:chExt cx="1584" cy="624"/>
            </a:xfrm>
          </p:grpSpPr>
          <p:sp>
            <p:nvSpPr>
              <p:cNvPr id="17" name="Line 13"/>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18" name="Line 14"/>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19" name="Line 15"/>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sz="2400">
                  <a:latin typeface="Calibri"/>
                  <a:cs typeface="Calibri"/>
                </a:endParaRPr>
              </a:p>
            </p:txBody>
          </p:sp>
          <p:sp>
            <p:nvSpPr>
              <p:cNvPr id="20" name="Line 16"/>
              <p:cNvSpPr>
                <a:spLocks noChangeShapeType="1"/>
              </p:cNvSpPr>
              <p:nvPr/>
            </p:nvSpPr>
            <p:spPr bwMode="auto">
              <a:xfrm>
                <a:off x="2312" y="2400"/>
                <a:ext cx="280" cy="624"/>
              </a:xfrm>
              <a:prstGeom prst="line">
                <a:avLst/>
              </a:prstGeom>
              <a:noFill/>
              <a:ln w="28575">
                <a:solidFill>
                  <a:schemeClr val="tx1"/>
                </a:solidFill>
                <a:round/>
                <a:headEnd/>
                <a:tailEnd type="triangle" w="med" len="med"/>
              </a:ln>
            </p:spPr>
            <p:txBody>
              <a:bodyPr/>
              <a:lstStyle/>
              <a:p>
                <a:endParaRPr lang="en-US" sz="2400">
                  <a:latin typeface="Calibri"/>
                  <a:cs typeface="Calibri"/>
                </a:endParaRPr>
              </a:p>
            </p:txBody>
          </p:sp>
        </p:grpSp>
        <p:sp>
          <p:nvSpPr>
            <p:cNvPr id="11" name="Text Box 17"/>
            <p:cNvSpPr txBox="1">
              <a:spLocks noChangeArrowheads="1"/>
            </p:cNvSpPr>
            <p:nvPr/>
          </p:nvSpPr>
          <p:spPr bwMode="auto">
            <a:xfrm>
              <a:off x="3061" y="1680"/>
              <a:ext cx="129" cy="211"/>
            </a:xfrm>
            <a:prstGeom prst="rect">
              <a:avLst/>
            </a:prstGeom>
            <a:noFill/>
            <a:ln w="9525">
              <a:noFill/>
              <a:miter lim="800000"/>
              <a:headEnd/>
              <a:tailEnd/>
            </a:ln>
          </p:spPr>
          <p:txBody>
            <a:bodyPr>
              <a:spAutoFit/>
            </a:bodyPr>
            <a:lstStyle/>
            <a:p>
              <a:pPr>
                <a:spcBef>
                  <a:spcPct val="50000"/>
                </a:spcBef>
              </a:pPr>
              <a:r>
                <a:rPr lang="en-US" sz="2400" dirty="0">
                  <a:solidFill>
                    <a:srgbClr val="C00000"/>
                  </a:solidFill>
                  <a:latin typeface="Calibri"/>
                  <a:cs typeface="Calibri"/>
                </a:rPr>
                <a:t>a</a:t>
              </a:r>
            </a:p>
          </p:txBody>
        </p:sp>
        <p:sp>
          <p:nvSpPr>
            <p:cNvPr id="12" name="Text Box 18"/>
            <p:cNvSpPr txBox="1">
              <a:spLocks noChangeArrowheads="1"/>
            </p:cNvSpPr>
            <p:nvPr/>
          </p:nvSpPr>
          <p:spPr bwMode="auto">
            <a:xfrm>
              <a:off x="3216" y="1401"/>
              <a:ext cx="129" cy="211"/>
            </a:xfrm>
            <a:prstGeom prst="rect">
              <a:avLst/>
            </a:prstGeom>
            <a:noFill/>
            <a:ln w="9525">
              <a:noFill/>
              <a:miter lim="800000"/>
              <a:headEnd/>
              <a:tailEnd/>
            </a:ln>
          </p:spPr>
          <p:txBody>
            <a:bodyPr>
              <a:spAutoFit/>
            </a:bodyPr>
            <a:lstStyle/>
            <a:p>
              <a:pPr>
                <a:spcBef>
                  <a:spcPct val="50000"/>
                </a:spcBef>
              </a:pPr>
              <a:r>
                <a:rPr lang="en-US" sz="2400" dirty="0">
                  <a:solidFill>
                    <a:srgbClr val="0000FF"/>
                  </a:solidFill>
                  <a:latin typeface="Calibri"/>
                  <a:cs typeface="Calibri"/>
                </a:rPr>
                <a:t>s</a:t>
              </a:r>
            </a:p>
          </p:txBody>
        </p:sp>
        <p:sp>
          <p:nvSpPr>
            <p:cNvPr id="13" name="Text Box 19"/>
            <p:cNvSpPr txBox="1">
              <a:spLocks noChangeArrowheads="1"/>
            </p:cNvSpPr>
            <p:nvPr/>
          </p:nvSpPr>
          <p:spPr bwMode="auto">
            <a:xfrm>
              <a:off x="3024" y="1920"/>
              <a:ext cx="559" cy="211"/>
            </a:xfrm>
            <a:prstGeom prst="rect">
              <a:avLst/>
            </a:prstGeom>
            <a:noFill/>
            <a:ln w="9525">
              <a:noFill/>
              <a:miter lim="800000"/>
              <a:headEnd/>
              <a:tailEnd/>
            </a:ln>
          </p:spPr>
          <p:txBody>
            <a:bodyPr>
              <a:spAutoFit/>
            </a:bodyPr>
            <a:lstStyle/>
            <a:p>
              <a:pPr>
                <a:spcBef>
                  <a:spcPct val="50000"/>
                </a:spcBef>
              </a:pPr>
              <a:r>
                <a:rPr lang="en-US" sz="2400" dirty="0">
                  <a:solidFill>
                    <a:srgbClr val="008000"/>
                  </a:solidFill>
                  <a:latin typeface="Calibri"/>
                  <a:cs typeface="Calibri"/>
                </a:rPr>
                <a:t>s, a</a:t>
              </a:r>
            </a:p>
          </p:txBody>
        </p:sp>
        <p:sp>
          <p:nvSpPr>
            <p:cNvPr id="14" name="Text Box 20"/>
            <p:cNvSpPr txBox="1">
              <a:spLocks noChangeArrowheads="1"/>
            </p:cNvSpPr>
            <p:nvPr/>
          </p:nvSpPr>
          <p:spPr bwMode="auto">
            <a:xfrm>
              <a:off x="2609" y="2261"/>
              <a:ext cx="504" cy="211"/>
            </a:xfrm>
            <a:prstGeom prst="rect">
              <a:avLst/>
            </a:prstGeom>
            <a:noFill/>
            <a:ln w="9525">
              <a:noFill/>
              <a:miter lim="800000"/>
              <a:headEnd/>
              <a:tailEnd/>
            </a:ln>
          </p:spPr>
          <p:txBody>
            <a:bodyPr>
              <a:spAutoFit/>
            </a:bodyPr>
            <a:lstStyle/>
            <a:p>
              <a:pPr>
                <a:spcBef>
                  <a:spcPct val="50000"/>
                </a:spcBef>
              </a:pPr>
              <a:r>
                <a:rPr lang="en-US" sz="2400" dirty="0" err="1">
                  <a:latin typeface="Calibri"/>
                  <a:cs typeface="Calibri"/>
                </a:rPr>
                <a:t>s,a,s</a:t>
              </a:r>
              <a:r>
                <a:rPr lang="ja-JP" altLang="en-US" sz="2400">
                  <a:latin typeface="Calibri"/>
                  <a:cs typeface="Calibri"/>
                </a:rPr>
                <a:t>’</a:t>
              </a:r>
              <a:endParaRPr lang="en-US" sz="2400" dirty="0">
                <a:latin typeface="Calibri"/>
                <a:cs typeface="Calibri"/>
              </a:endParaRPr>
            </a:p>
          </p:txBody>
        </p:sp>
        <p:sp>
          <p:nvSpPr>
            <p:cNvPr id="15" name="AutoShape 21"/>
            <p:cNvSpPr>
              <a:spLocks noChangeArrowheads="1"/>
            </p:cNvSpPr>
            <p:nvPr/>
          </p:nvSpPr>
          <p:spPr bwMode="auto">
            <a:xfrm>
              <a:off x="3019" y="2499"/>
              <a:ext cx="154" cy="123"/>
            </a:xfrm>
            <a:prstGeom prst="triangle">
              <a:avLst>
                <a:gd name="adj" fmla="val 50000"/>
              </a:avLst>
            </a:prstGeom>
            <a:solidFill>
              <a:srgbClr val="0000FF"/>
            </a:solidFill>
            <a:ln w="9525">
              <a:solidFill>
                <a:schemeClr val="tx1"/>
              </a:solidFill>
              <a:miter lim="800000"/>
              <a:headEnd/>
              <a:tailEnd/>
            </a:ln>
          </p:spPr>
          <p:txBody>
            <a:bodyPr wrap="none" anchor="ctr"/>
            <a:lstStyle/>
            <a:p>
              <a:pPr algn="r" rtl="1"/>
              <a:endParaRPr lang="en-US" sz="2400">
                <a:latin typeface="Calibri"/>
                <a:cs typeface="Calibri"/>
              </a:endParaRPr>
            </a:p>
          </p:txBody>
        </p:sp>
        <p:sp>
          <p:nvSpPr>
            <p:cNvPr id="16" name="Text Box 22"/>
            <p:cNvSpPr txBox="1">
              <a:spLocks noChangeArrowheads="1"/>
            </p:cNvSpPr>
            <p:nvPr/>
          </p:nvSpPr>
          <p:spPr bwMode="auto">
            <a:xfrm>
              <a:off x="3096" y="2448"/>
              <a:ext cx="331" cy="211"/>
            </a:xfrm>
            <a:prstGeom prst="rect">
              <a:avLst/>
            </a:prstGeom>
            <a:noFill/>
            <a:ln w="9525">
              <a:noFill/>
              <a:miter lim="800000"/>
              <a:headEnd/>
              <a:tailEnd/>
            </a:ln>
          </p:spPr>
          <p:txBody>
            <a:bodyPr wrap="square">
              <a:spAutoFit/>
            </a:bodyPr>
            <a:lstStyle/>
            <a:p>
              <a:pPr algn="r" rtl="1">
                <a:spcBef>
                  <a:spcPct val="50000"/>
                </a:spcBef>
              </a:pPr>
              <a:r>
                <a:rPr lang="en-US" sz="2400" dirty="0">
                  <a:solidFill>
                    <a:srgbClr val="0000FF"/>
                  </a:solidFill>
                  <a:latin typeface="Calibri"/>
                  <a:cs typeface="Calibri"/>
                </a:rPr>
                <a:t>s</a:t>
              </a:r>
              <a:r>
                <a:rPr lang="ja-JP" altLang="en-US" sz="2400">
                  <a:solidFill>
                    <a:srgbClr val="0000FF"/>
                  </a:solidFill>
                  <a:latin typeface="Calibri"/>
                  <a:cs typeface="Calibri"/>
                </a:rPr>
                <a:t>’</a:t>
              </a:r>
              <a:endParaRPr lang="en-US" sz="2400" dirty="0">
                <a:solidFill>
                  <a:srgbClr val="0000FF"/>
                </a:solidFill>
                <a:latin typeface="Calibri"/>
                <a:cs typeface="Calibri"/>
              </a:endParaRPr>
            </a:p>
          </p:txBody>
        </p:sp>
      </p:grpSp>
    </p:spTree>
    <p:extLst>
      <p:ext uri="{BB962C8B-B14F-4D97-AF65-F5344CB8AC3E}">
        <p14:creationId xmlns:p14="http://schemas.microsoft.com/office/powerpoint/2010/main" val="2639151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r>
              <a:rPr lang="en-US" dirty="0"/>
              <a:t>Policy Iteration</a:t>
            </a:r>
          </a:p>
        </p:txBody>
      </p:sp>
      <p:sp>
        <p:nvSpPr>
          <p:cNvPr id="1761283" name="Rectangle 3"/>
          <p:cNvSpPr>
            <a:spLocks noGrp="1" noChangeArrowheads="1"/>
          </p:cNvSpPr>
          <p:nvPr>
            <p:ph idx="1"/>
          </p:nvPr>
        </p:nvSpPr>
        <p:spPr/>
        <p:txBody>
          <a:bodyPr/>
          <a:lstStyle/>
          <a:p>
            <a:r>
              <a:rPr lang="en-US" sz="2800" dirty="0"/>
              <a:t>Alternative approach for optimal values:</a:t>
            </a:r>
          </a:p>
          <a:p>
            <a:pPr lvl="1"/>
            <a:r>
              <a:rPr lang="en-US" sz="2400" dirty="0">
                <a:solidFill>
                  <a:srgbClr val="CC0000"/>
                </a:solidFill>
              </a:rPr>
              <a:t>Step 1: Policy evaluation: </a:t>
            </a:r>
            <a:r>
              <a:rPr lang="en-US" sz="2400" dirty="0"/>
              <a:t>calculate utilities for some fixed policy (not optimal utilities!) until convergence</a:t>
            </a:r>
          </a:p>
          <a:p>
            <a:pPr lvl="1"/>
            <a:r>
              <a:rPr lang="en-US" sz="2400" dirty="0">
                <a:solidFill>
                  <a:srgbClr val="CC0000"/>
                </a:solidFill>
              </a:rPr>
              <a:t>Step 2: Policy improvement: </a:t>
            </a:r>
            <a:r>
              <a:rPr lang="en-US" sz="2400" dirty="0"/>
              <a:t>update policy using one-step look-ahead with resulting converged (but not optimal!) utilities as future values</a:t>
            </a:r>
          </a:p>
          <a:p>
            <a:pPr lvl="1"/>
            <a:r>
              <a:rPr lang="en-US" sz="2400" dirty="0"/>
              <a:t>Repeat steps until </a:t>
            </a:r>
            <a:r>
              <a:rPr lang="en-US" sz="2400" b="1" dirty="0"/>
              <a:t>policy</a:t>
            </a:r>
            <a:r>
              <a:rPr lang="en-US" sz="2400" dirty="0"/>
              <a:t> converges</a:t>
            </a:r>
          </a:p>
          <a:p>
            <a:pPr lvl="1"/>
            <a:endParaRPr lang="en-US" sz="2400" dirty="0"/>
          </a:p>
          <a:p>
            <a:r>
              <a:rPr lang="en-US" sz="2800" dirty="0"/>
              <a:t>This is </a:t>
            </a:r>
            <a:r>
              <a:rPr lang="en-US" sz="2800" dirty="0">
                <a:solidFill>
                  <a:srgbClr val="CC0000"/>
                </a:solidFill>
              </a:rPr>
              <a:t>policy iteration</a:t>
            </a:r>
          </a:p>
          <a:p>
            <a:pPr lvl="1"/>
            <a:r>
              <a:rPr lang="en-US" sz="2400" b="1" dirty="0"/>
              <a:t>It’s still optimal!</a:t>
            </a:r>
          </a:p>
          <a:p>
            <a:pPr lvl="1"/>
            <a:r>
              <a:rPr lang="en-US" sz="2400" dirty="0"/>
              <a:t>Can converge (much) faster under some conditions</a:t>
            </a:r>
          </a:p>
        </p:txBody>
      </p:sp>
    </p:spTree>
    <p:extLst>
      <p:ext uri="{BB962C8B-B14F-4D97-AF65-F5344CB8AC3E}">
        <p14:creationId xmlns:p14="http://schemas.microsoft.com/office/powerpoint/2010/main" val="4282753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6128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6128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6128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6128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76128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76128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r>
              <a:rPr lang="en-US"/>
              <a:t>Policy Iteration</a:t>
            </a:r>
          </a:p>
        </p:txBody>
      </p:sp>
      <p:sp>
        <p:nvSpPr>
          <p:cNvPr id="1762307" name="Rectangle 3"/>
          <p:cNvSpPr>
            <a:spLocks noGrp="1" noChangeArrowheads="1"/>
          </p:cNvSpPr>
          <p:nvPr>
            <p:ph idx="1"/>
          </p:nvPr>
        </p:nvSpPr>
        <p:spPr/>
        <p:txBody>
          <a:bodyPr/>
          <a:lstStyle/>
          <a:p>
            <a:pPr lvl="3"/>
            <a:endParaRPr lang="en-US" sz="1200" dirty="0"/>
          </a:p>
          <a:p>
            <a:r>
              <a:rPr lang="en-US" sz="2400" dirty="0"/>
              <a:t>Evaluation: For fixed current policy </a:t>
            </a:r>
            <a:r>
              <a:rPr lang="en-US" sz="2400" dirty="0">
                <a:sym typeface="Symbol" pitchFamily="18" charset="2"/>
              </a:rPr>
              <a:t>, find values with policy evaluation:</a:t>
            </a:r>
          </a:p>
          <a:p>
            <a:pPr lvl="1"/>
            <a:r>
              <a:rPr lang="en-US" sz="2000" dirty="0">
                <a:sym typeface="Symbol" pitchFamily="18" charset="2"/>
              </a:rPr>
              <a:t>Iterate until values converge:</a:t>
            </a:r>
          </a:p>
          <a:p>
            <a:endParaRPr lang="en-US" sz="2400" dirty="0">
              <a:sym typeface="Symbol" pitchFamily="18" charset="2"/>
            </a:endParaRPr>
          </a:p>
          <a:p>
            <a:endParaRPr lang="en-US" sz="2400" dirty="0">
              <a:sym typeface="Symbol" pitchFamily="18" charset="2"/>
            </a:endParaRPr>
          </a:p>
          <a:p>
            <a:endParaRPr lang="en-US" sz="2400" dirty="0">
              <a:sym typeface="Symbol" pitchFamily="18" charset="2"/>
            </a:endParaRPr>
          </a:p>
          <a:p>
            <a:r>
              <a:rPr lang="en-US" sz="2400" dirty="0"/>
              <a:t>Improvement: For fixed values, get a better policy using policy extraction</a:t>
            </a:r>
          </a:p>
          <a:p>
            <a:pPr lvl="1"/>
            <a:r>
              <a:rPr lang="en-US" sz="2000" dirty="0"/>
              <a:t>One-step look-ahead:</a:t>
            </a:r>
          </a:p>
          <a:p>
            <a:endParaRPr lang="en-US" sz="2400" dirty="0">
              <a:sym typeface="Symbol" pitchFamily="18" charset="2"/>
            </a:endParaRPr>
          </a:p>
        </p:txBody>
      </p:sp>
      <p:pic>
        <p:nvPicPr>
          <p:cNvPr id="9" name="Picture 8" descr="txp_fig"/>
          <p:cNvPicPr>
            <a:picLocks noChangeAspect="1"/>
          </p:cNvPicPr>
          <p:nvPr>
            <p:custDataLst>
              <p:tags r:id="rId1"/>
            </p:custDataLst>
          </p:nvPr>
        </p:nvPicPr>
        <p:blipFill>
          <a:blip r:embed="rId5" cstate="print"/>
          <a:stretch>
            <a:fillRect/>
          </a:stretch>
        </p:blipFill>
        <p:spPr bwMode="auto">
          <a:xfrm>
            <a:off x="2026211" y="2743200"/>
            <a:ext cx="7834776" cy="690721"/>
          </a:xfrm>
          <a:prstGeom prst="rect">
            <a:avLst/>
          </a:prstGeom>
          <a:noFill/>
          <a:ln/>
          <a:effectLst/>
        </p:spPr>
      </p:pic>
      <p:pic>
        <p:nvPicPr>
          <p:cNvPr id="10" name="Picture 9" descr="txp_fig"/>
          <p:cNvPicPr>
            <a:picLocks noChangeAspect="1"/>
          </p:cNvPicPr>
          <p:nvPr>
            <p:custDataLst>
              <p:tags r:id="rId2"/>
            </p:custDataLst>
          </p:nvPr>
        </p:nvPicPr>
        <p:blipFill>
          <a:blip r:embed="rId6" cstate="print"/>
          <a:stretch>
            <a:fillRect/>
          </a:stretch>
        </p:blipFill>
        <p:spPr bwMode="auto">
          <a:xfrm>
            <a:off x="2030087" y="4921250"/>
            <a:ext cx="7215495" cy="641061"/>
          </a:xfrm>
          <a:prstGeom prst="rect">
            <a:avLst/>
          </a:prstGeom>
          <a:noFill/>
          <a:ln/>
          <a:effectLst/>
        </p:spPr>
      </p:pic>
    </p:spTree>
    <p:extLst>
      <p:ext uri="{BB962C8B-B14F-4D97-AF65-F5344CB8AC3E}">
        <p14:creationId xmlns:p14="http://schemas.microsoft.com/office/powerpoint/2010/main" val="3612239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62307">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62307">
                                            <p:txEl>
                                              <p:pRg st="7" end="7"/>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a:t>Comparison</a:t>
            </a:r>
          </a:p>
        </p:txBody>
      </p:sp>
      <p:sp>
        <p:nvSpPr>
          <p:cNvPr id="33795" name="Rectangle 3"/>
          <p:cNvSpPr>
            <a:spLocks noGrp="1" noChangeArrowheads="1"/>
          </p:cNvSpPr>
          <p:nvPr>
            <p:ph idx="1"/>
          </p:nvPr>
        </p:nvSpPr>
        <p:spPr>
          <a:xfrm>
            <a:off x="457200" y="1447800"/>
            <a:ext cx="11201400" cy="5257800"/>
          </a:xfrm>
        </p:spPr>
        <p:txBody>
          <a:bodyPr>
            <a:normAutofit lnSpcReduction="10000"/>
          </a:bodyPr>
          <a:lstStyle/>
          <a:p>
            <a:r>
              <a:rPr lang="en-US" sz="2400" dirty="0"/>
              <a:t>Both value iteration and policy iteration compute the same thing (all optimal values)</a:t>
            </a:r>
          </a:p>
          <a:p>
            <a:pPr lvl="3"/>
            <a:endParaRPr lang="en-US" sz="1200" dirty="0"/>
          </a:p>
          <a:p>
            <a:r>
              <a:rPr lang="en-US" sz="2400" dirty="0"/>
              <a:t>In value iteration:</a:t>
            </a:r>
          </a:p>
          <a:p>
            <a:pPr lvl="1"/>
            <a:r>
              <a:rPr lang="en-US" sz="2200" dirty="0"/>
              <a:t>Every iteration updates both the values and (implicitly) the policy</a:t>
            </a:r>
          </a:p>
          <a:p>
            <a:pPr lvl="1"/>
            <a:r>
              <a:rPr lang="en-US" sz="2200" dirty="0"/>
              <a:t>We don’t track the policy, but taking the max over actions implicitly recomputes it</a:t>
            </a:r>
          </a:p>
          <a:p>
            <a:pPr lvl="3"/>
            <a:endParaRPr lang="en-US" sz="1200" dirty="0"/>
          </a:p>
          <a:p>
            <a:r>
              <a:rPr lang="en-US" sz="2400" dirty="0"/>
              <a:t>In policy iteration:</a:t>
            </a:r>
          </a:p>
          <a:p>
            <a:pPr lvl="1"/>
            <a:r>
              <a:rPr lang="en-US" sz="2200" dirty="0"/>
              <a:t>We do several passes that update utilities with fixed policy (each pass is fast because we consider only one action, not all of them)</a:t>
            </a:r>
          </a:p>
          <a:p>
            <a:pPr lvl="1"/>
            <a:r>
              <a:rPr lang="en-US" sz="2200" dirty="0"/>
              <a:t>After the policy is evaluated, a new policy is chosen (slow like a value iteration pass)</a:t>
            </a:r>
          </a:p>
          <a:p>
            <a:pPr lvl="1"/>
            <a:r>
              <a:rPr lang="en-US" sz="2200" dirty="0"/>
              <a:t>The new policy will be better (or we’re done)</a:t>
            </a:r>
          </a:p>
          <a:p>
            <a:pPr lvl="4"/>
            <a:endParaRPr lang="en-US" sz="1200" dirty="0"/>
          </a:p>
          <a:p>
            <a:pPr>
              <a:spcBef>
                <a:spcPts val="1200"/>
              </a:spcBef>
            </a:pPr>
            <a:r>
              <a:rPr lang="en-US" sz="2400" dirty="0"/>
              <a:t>Both are dynamic programs for solving MDPs</a:t>
            </a:r>
          </a:p>
        </p:txBody>
      </p:sp>
    </p:spTree>
    <p:extLst>
      <p:ext uri="{BB962C8B-B14F-4D97-AF65-F5344CB8AC3E}">
        <p14:creationId xmlns:p14="http://schemas.microsoft.com/office/powerpoint/2010/main" val="3671995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795">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3795">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3795">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3795">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3795">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3795">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3795">
                                            <p:txEl>
                                              <p:pRg st="9" end="9"/>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379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 MDP Algorithms</a:t>
            </a:r>
          </a:p>
        </p:txBody>
      </p:sp>
      <p:sp>
        <p:nvSpPr>
          <p:cNvPr id="3" name="Content Placeholder 2"/>
          <p:cNvSpPr>
            <a:spLocks noGrp="1"/>
          </p:cNvSpPr>
          <p:nvPr>
            <p:ph idx="1"/>
          </p:nvPr>
        </p:nvSpPr>
        <p:spPr/>
        <p:txBody>
          <a:bodyPr/>
          <a:lstStyle/>
          <a:p>
            <a:r>
              <a:rPr lang="en-US" sz="2800" dirty="0"/>
              <a:t>So you want to….</a:t>
            </a:r>
          </a:p>
          <a:p>
            <a:pPr lvl="1"/>
            <a:r>
              <a:rPr lang="en-US" sz="2400" dirty="0"/>
              <a:t>Compute optimal values: use value iteration or policy iteration</a:t>
            </a:r>
          </a:p>
          <a:p>
            <a:pPr lvl="1"/>
            <a:r>
              <a:rPr lang="en-US" sz="2400" dirty="0"/>
              <a:t>Compute values for a particular policy: use policy evaluation</a:t>
            </a:r>
          </a:p>
          <a:p>
            <a:pPr lvl="1"/>
            <a:r>
              <a:rPr lang="en-US" sz="2400" dirty="0"/>
              <a:t>Turn your values into a policy: use policy extraction (one-step </a:t>
            </a:r>
            <a:r>
              <a:rPr lang="en-US" sz="2400" dirty="0" err="1"/>
              <a:t>lookahead</a:t>
            </a:r>
            <a:r>
              <a:rPr lang="en-US" sz="2400" dirty="0"/>
              <a:t>)</a:t>
            </a:r>
          </a:p>
          <a:p>
            <a:pPr lvl="1"/>
            <a:endParaRPr lang="en-US" sz="2400" dirty="0"/>
          </a:p>
          <a:p>
            <a:r>
              <a:rPr lang="en-US" sz="2800" dirty="0"/>
              <a:t>These all look the same!</a:t>
            </a:r>
          </a:p>
          <a:p>
            <a:pPr lvl="1"/>
            <a:r>
              <a:rPr lang="en-US" sz="2400" dirty="0"/>
              <a:t>They basically are – they are all variations of Bellman updates</a:t>
            </a:r>
          </a:p>
          <a:p>
            <a:pPr lvl="1"/>
            <a:r>
              <a:rPr lang="en-US" sz="2400" dirty="0"/>
              <a:t>They all use one-step </a:t>
            </a:r>
            <a:r>
              <a:rPr lang="en-US" sz="2400" dirty="0" err="1"/>
              <a:t>lookahead</a:t>
            </a:r>
            <a:r>
              <a:rPr lang="en-US" sz="2400" dirty="0"/>
              <a:t> </a:t>
            </a:r>
            <a:r>
              <a:rPr lang="en-US" sz="2400" dirty="0" err="1"/>
              <a:t>expectimax</a:t>
            </a:r>
            <a:r>
              <a:rPr lang="en-US" sz="2400" dirty="0"/>
              <a:t> fragments</a:t>
            </a:r>
          </a:p>
          <a:p>
            <a:pPr lvl="1"/>
            <a:r>
              <a:rPr lang="en-US" sz="2400" dirty="0"/>
              <a:t>They differ only in whether we plug in a fixed policy or max over actions</a:t>
            </a:r>
          </a:p>
        </p:txBody>
      </p:sp>
    </p:spTree>
    <p:extLst>
      <p:ext uri="{BB962C8B-B14F-4D97-AF65-F5344CB8AC3E}">
        <p14:creationId xmlns:p14="http://schemas.microsoft.com/office/powerpoint/2010/main" val="4289031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018BC26-25BA-4842-8A94-4B1E02815881}"/>
              </a:ext>
            </a:extLst>
          </p:cNvPr>
          <p:cNvPicPr>
            <a:picLocks noChangeAspect="1"/>
          </p:cNvPicPr>
          <p:nvPr/>
        </p:nvPicPr>
        <p:blipFill>
          <a:blip r:embed="rId2"/>
          <a:stretch>
            <a:fillRect/>
          </a:stretch>
        </p:blipFill>
        <p:spPr>
          <a:xfrm>
            <a:off x="0" y="1135789"/>
            <a:ext cx="11508757" cy="4891221"/>
          </a:xfrm>
          <a:prstGeom prst="rect">
            <a:avLst/>
          </a:prstGeom>
          <a:noFill/>
        </p:spPr>
      </p:pic>
      <p:sp>
        <p:nvSpPr>
          <p:cNvPr id="5" name="AutoShape 4" descr="Millenium Falcon jump to Hyperspace by KartunisGandum on DeviantArt">
            <a:extLst>
              <a:ext uri="{FF2B5EF4-FFF2-40B4-BE49-F238E27FC236}">
                <a16:creationId xmlns:a16="http://schemas.microsoft.com/office/drawing/2014/main" id="{429ADA44-C575-C043-B0B7-FE813A1F6ED1}"/>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30469214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7C86E-9E8B-C44E-9E28-53D304F812C8}"/>
              </a:ext>
            </a:extLst>
          </p:cNvPr>
          <p:cNvSpPr>
            <a:spLocks noGrp="1"/>
          </p:cNvSpPr>
          <p:nvPr>
            <p:ph type="ctrTitle"/>
          </p:nvPr>
        </p:nvSpPr>
        <p:spPr/>
        <p:txBody>
          <a:bodyPr>
            <a:normAutofit/>
          </a:bodyPr>
          <a:lstStyle/>
          <a:p>
            <a:r>
              <a:rPr lang="en-US" dirty="0"/>
              <a:t>Maximum Expected Utilities</a:t>
            </a:r>
          </a:p>
        </p:txBody>
      </p:sp>
      <p:sp>
        <p:nvSpPr>
          <p:cNvPr id="3" name="Subtitle 2">
            <a:extLst>
              <a:ext uri="{FF2B5EF4-FFF2-40B4-BE49-F238E27FC236}">
                <a16:creationId xmlns:a16="http://schemas.microsoft.com/office/drawing/2014/main" id="{6FAFBDBC-AABD-DC4B-BBC9-7C7BE6B4B83A}"/>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32343256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rickRed}{1}&#10;\]&#10;\end{document}&#10;"/>
  <p:tag name="FILENAME" val="txp_fig"/>
  <p:tag name="FORMAT" val="png16m"/>
  <p:tag name="RES" val="1200"/>
  <p:tag name="BLEND" val="0"/>
  <p:tag name="TRANSPARENT" val="0"/>
  <p:tag name="TBUG" val="0"/>
  <p:tag name="ALLOWFS" val="0"/>
  <p:tag name="ORIGWIDTH" val="9"/>
  <p:tag name="PICTUREFILESIZE" val="984"/>
</p:tagLst>
</file>

<file path=ppt/tags/tag10.xml><?xml version="1.0" encoding="utf-8"?>
<p:tagLst xmlns:a="http://schemas.openxmlformats.org/drawingml/2006/main" xmlns:r="http://schemas.openxmlformats.org/officeDocument/2006/relationships" xmlns:p="http://schemas.openxmlformats.org/presentationml/2006/main">
  <p:tag name="TEXPOINT" val="template"/>
  <p:tag name="SOURCE" val="TPT1  equation [a_1, a_2, \ldots] \succ [b_1, b_2, \ldots]  template TPT1  env TPENV1  fore 0  back 16777215  eqnno 3"/>
  <p:tag name="FILENAME" val="TP_tmp"/>
  <p:tag name="ORIGWIDTH" val="101"/>
  <p:tag name="PICTUREFILESIZE" val="4675"/>
</p:tagLst>
</file>

<file path=ppt/tags/tag11.xml><?xml version="1.0" encoding="utf-8"?>
<p:tagLst xmlns:a="http://schemas.openxmlformats.org/drawingml/2006/main" xmlns:r="http://schemas.openxmlformats.org/officeDocument/2006/relationships" xmlns:p="http://schemas.openxmlformats.org/presentationml/2006/main">
  <p:tag name="TEXPOINT" val="template"/>
  <p:tag name="SOURCE" val="TPT1  equation [r, a_1, a_2, \ldots] \succ [r, b_1, b_2, \ldots]  template TPT1  env TPENV1  fore 0  back 16777215  eqnno 3"/>
  <p:tag name="FILENAME" val="TP_tmp"/>
  <p:tag name="ORIGWIDTH" val="119"/>
  <p:tag name="PICTUREFILESIZE" val="5504"/>
</p:tagLst>
</file>

<file path=ppt/tags/tag1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U([r_0,\ldots r_{\infty}]) = \sum_{t=0}^{\infty} \gamma^t r_t \leq R_{{\rm max}}/(1-\gamma)}&#10;\]&#10;\end{document}&#10;"/>
  <p:tag name="FILENAME" val="txp_fig"/>
  <p:tag name="FORMAT" val="png16m"/>
  <p:tag name="RES" val="1200"/>
  <p:tag name="BLEND" val="0"/>
  <p:tag name="TRANSPARENT" val="0"/>
  <p:tag name="TBUG" val="0"/>
  <p:tag name="ALLOWFS" val="0"/>
  <p:tag name="ORIGWIDTH" val="395"/>
  <p:tag name="PICTUREFILESIZE" val="43739"/>
</p:tagLst>
</file>

<file path=ppt/tags/tag1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ue}{V^*(s) = \max_a Q^*(s,a)}&#10;\]&#10;\end{document}&#10;"/>
  <p:tag name="FILENAME" val="txp_fig"/>
  <p:tag name="FORMAT" val="png16m"/>
  <p:tag name="RES" val="1200"/>
  <p:tag name="BLEND" val="0"/>
  <p:tag name="TRANSPARENT" val="0"/>
  <p:tag name="TBUG" val="0"/>
  <p:tag name="ALLOWFS" val="0"/>
  <p:tag name="ORIGWIDTH" val="205"/>
  <p:tag name="PICTUREFILESIZE" val="19269"/>
</p:tagLst>
</file>

<file path=ppt/tags/tag1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ue}{V^*(s) = \max_a \sum_{s'} T(s,a,s') \,\left[ R(s, a, s') + \gamma\, V^*(s')\right]}&#10;\]&#10;\end{document}&#10;"/>
  <p:tag name="FILENAME" val="txp_fig"/>
  <p:tag name="FORMAT" val="png16m"/>
  <p:tag name="RES" val="1200"/>
  <p:tag name="BLEND" val="0"/>
  <p:tag name="TRANSPARENT" val="0"/>
  <p:tag name="TBUG" val="0"/>
  <p:tag name="ALLOWFS" val="0"/>
  <p:tag name="ORIGWIDTH" val="463"/>
  <p:tag name="PICTUREFILESIZE" val="46392"/>
</p:tagLst>
</file>

<file path=ppt/tags/tag1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OliveGreen}{Q^*(s,a) = \sum_{s'} T(s,a,s') \left[ R(s,a,s') + \gamma V^*(s') \right]}&#10;\]&#10;\end{document}&#10;"/>
  <p:tag name="FILENAME" val="txp_fig"/>
  <p:tag name="FORMAT" val="png16m"/>
  <p:tag name="RES" val="1200"/>
  <p:tag name="BLEND" val="0"/>
  <p:tag name="TRANSPARENT" val="0"/>
  <p:tag name="TBUG" val="0"/>
  <p:tag name="ALLOWFS" val="0"/>
  <p:tag name="ORIGWIDTH" val="431"/>
  <p:tag name="PICTUREFILESIZE" val="43230"/>
</p:tagLst>
</file>

<file path=ppt/tags/tag16.xml><?xml version="1.0" encoding="utf-8"?>
<p:tagLst xmlns:a="http://schemas.openxmlformats.org/drawingml/2006/main" xmlns:r="http://schemas.openxmlformats.org/officeDocument/2006/relationships" xmlns:p="http://schemas.openxmlformats.org/presentationml/2006/main">
  <p:tag name="TEXPOINT" val="template"/>
  <p:tag name="SOURCE" val="TPT1  equation V_2(\phantom{xxx})  template TPT1  env TPENV1  fore 0  back 16777215  eqnno 1"/>
  <p:tag name="FILENAME" val="TP_tmp"/>
  <p:tag name="ORIGWIDTH" val="34"/>
  <p:tag name="PICTUREFILESIZE" val="2364"/>
</p:tagLst>
</file>

<file path=ppt/tags/tag17.xml><?xml version="1.0" encoding="utf-8"?>
<p:tagLst xmlns:a="http://schemas.openxmlformats.org/drawingml/2006/main" xmlns:r="http://schemas.openxmlformats.org/officeDocument/2006/relationships" xmlns:p="http://schemas.openxmlformats.org/presentationml/2006/main">
  <p:tag name="TEXPOINT" val="template"/>
  <p:tag name="SOURCE" val="TPT1  equation V_0(\phantom{xxx})  template TPT1  env TPENV1  fore 0  back 16777215  eqnno 1"/>
  <p:tag name="FILENAME" val="TP_tmp"/>
  <p:tag name="ORIGWIDTH" val="34"/>
  <p:tag name="PICTUREFILESIZE" val="2278"/>
</p:tagLst>
</file>

<file path=ppt/tags/tag18.xml><?xml version="1.0" encoding="utf-8"?>
<p:tagLst xmlns:a="http://schemas.openxmlformats.org/drawingml/2006/main" xmlns:r="http://schemas.openxmlformats.org/officeDocument/2006/relationships" xmlns:p="http://schemas.openxmlformats.org/presentationml/2006/main">
  <p:tag name="TEXPOINT" val="template"/>
  <p:tag name="SOURCE" val="TPT1  equation V_0(\phantom{xxx})  template TPT1  env TPENV1  fore 0  back 16777215  eqnno 1"/>
  <p:tag name="FILENAME" val="TP_tmp"/>
  <p:tag name="ORIGWIDTH" val="34"/>
  <p:tag name="PICTUREFILESIZE" val="2278"/>
</p:tagLst>
</file>

<file path=ppt/tags/tag19.xml><?xml version="1.0" encoding="utf-8"?>
<p:tagLst xmlns:a="http://schemas.openxmlformats.org/drawingml/2006/main" xmlns:r="http://schemas.openxmlformats.org/officeDocument/2006/relationships" xmlns:p="http://schemas.openxmlformats.org/presentationml/2006/main">
  <p:tag name="TEXPOINT" val="template"/>
  <p:tag name="SOURCE" val="TPT1  equation V_0(\phantom{xxx})  template TPT1  env TPENV1  fore 0  back 16777215  eqnno 1"/>
  <p:tag name="FILENAME" val="TP_tmp"/>
  <p:tag name="ORIGWIDTH" val="34"/>
  <p:tag name="PICTUREFILESIZE" val="2278"/>
</p:tagLst>
</file>

<file path=ppt/tags/tag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rickRed}{\gamma}&#10;\]&#10;\end{document}&#10;"/>
  <p:tag name="FILENAME" val="txp_fig"/>
  <p:tag name="FORMAT" val="png16m"/>
  <p:tag name="RES" val="1200"/>
  <p:tag name="BLEND" val="0"/>
  <p:tag name="TRANSPARENT" val="0"/>
  <p:tag name="TBUG" val="0"/>
  <p:tag name="ALLOWFS" val="0"/>
  <p:tag name="ORIGWIDTH" val="12"/>
  <p:tag name="PICTUREFILESIZE" val="1703"/>
</p:tagLst>
</file>

<file path=ppt/tags/tag20.xml><?xml version="1.0" encoding="utf-8"?>
<p:tagLst xmlns:a="http://schemas.openxmlformats.org/drawingml/2006/main" xmlns:r="http://schemas.openxmlformats.org/officeDocument/2006/relationships" xmlns:p="http://schemas.openxmlformats.org/presentationml/2006/main">
  <p:tag name="TEXPOINT" val="template"/>
  <p:tag name="SOURCE" val="TPT1  equation V_1(\phantom{xxx})  template TPT1  env TPENV1  fore 0  back 16777215  eqnno 1"/>
  <p:tag name="FILENAME" val="TP_tmp"/>
  <p:tag name="ORIGWIDTH" val="34"/>
  <p:tag name="PICTUREFILESIZE" val="2084"/>
</p:tagLst>
</file>

<file path=ppt/tags/tag21.xml><?xml version="1.0" encoding="utf-8"?>
<p:tagLst xmlns:a="http://schemas.openxmlformats.org/drawingml/2006/main" xmlns:r="http://schemas.openxmlformats.org/officeDocument/2006/relationships" xmlns:p="http://schemas.openxmlformats.org/presentationml/2006/main">
  <p:tag name="TEXPOINT" val="template"/>
  <p:tag name="SOURCE" val="TPT1  equation V_1(\phantom{xxx})  template TPT1  env TPENV1  fore 0  back 16777215  eqnno 1"/>
  <p:tag name="FILENAME" val="TP_tmp"/>
  <p:tag name="ORIGWIDTH" val="34"/>
  <p:tag name="PICTUREFILESIZE" val="2084"/>
</p:tagLst>
</file>

<file path=ppt/tags/tag22.xml><?xml version="1.0" encoding="utf-8"?>
<p:tagLst xmlns:a="http://schemas.openxmlformats.org/drawingml/2006/main" xmlns:r="http://schemas.openxmlformats.org/officeDocument/2006/relationships" xmlns:p="http://schemas.openxmlformats.org/presentationml/2006/main">
  <p:tag name="TEXPOINT" val="template"/>
  <p:tag name="SOURCE" val="TPT1  equation V_1(\phantom{xxx})  template TPT1  env TPENV1  fore 0  back 16777215  eqnno 1"/>
  <p:tag name="FILENAME" val="TP_tmp"/>
  <p:tag name="ORIGWIDTH" val="34"/>
  <p:tag name="PICTUREFILESIZE" val="2084"/>
</p:tagLst>
</file>

<file path=ppt/tags/tag23.xml><?xml version="1.0" encoding="utf-8"?>
<p:tagLst xmlns:a="http://schemas.openxmlformats.org/drawingml/2006/main" xmlns:r="http://schemas.openxmlformats.org/officeDocument/2006/relationships" xmlns:p="http://schemas.openxmlformats.org/presentationml/2006/main">
  <p:tag name="TEXPOINT" val="template"/>
  <p:tag name="SOURCE" val="TPT1  equation V_2(\phantom{xxx})  template TPT1  env TPENV1  fore 0  back 16777215  eqnno 1"/>
  <p:tag name="FILENAME" val="TP_tmp"/>
  <p:tag name="ORIGWIDTH" val="34"/>
  <p:tag name="PICTUREFILESIZE" val="2364"/>
</p:tagLst>
</file>

<file path=ppt/tags/tag24.xml><?xml version="1.0" encoding="utf-8"?>
<p:tagLst xmlns:a="http://schemas.openxmlformats.org/drawingml/2006/main" xmlns:r="http://schemas.openxmlformats.org/officeDocument/2006/relationships" xmlns:p="http://schemas.openxmlformats.org/presentationml/2006/main">
  <p:tag name="TEXPOINT" val="template"/>
  <p:tag name="SOURCE" val="TPT1  equation V_2(\phantom{xxx})  template TPT1  env TPENV1  fore 0  back 16777215  eqnno 1"/>
  <p:tag name="FILENAME" val="TP_tmp"/>
  <p:tag name="ORIGWIDTH" val="34"/>
  <p:tag name="PICTUREFILESIZE" val="2364"/>
</p:tagLst>
</file>

<file path=ppt/tags/tag25.xml><?xml version="1.0" encoding="utf-8"?>
<p:tagLst xmlns:a="http://schemas.openxmlformats.org/drawingml/2006/main" xmlns:r="http://schemas.openxmlformats.org/officeDocument/2006/relationships" xmlns:p="http://schemas.openxmlformats.org/presentationml/2006/main">
  <p:tag name="TEXPOINT" val="template"/>
  <p:tag name="SOURCE" val="TPT1  equation V_2(\phantom{xxx})  template TPT1  env TPENV1  fore 0  back 16777215  eqnno 1"/>
  <p:tag name="FILENAME" val="TP_tmp"/>
  <p:tag name="ORIGWIDTH" val="34"/>
  <p:tag name="PICTUREFILESIZE" val="2364"/>
</p:tagLst>
</file>

<file path=ppt/tags/tag26.xml><?xml version="1.0" encoding="utf-8"?>
<p:tagLst xmlns:a="http://schemas.openxmlformats.org/drawingml/2006/main" xmlns:r="http://schemas.openxmlformats.org/officeDocument/2006/relationships" xmlns:p="http://schemas.openxmlformats.org/presentationml/2006/main">
  <p:tag name="TEXPOINT" val="template"/>
  <p:tag name="SOURCE" val="TPT1  equation V_3(\phantom{xxx})  template TPT1  env TPENV1  fore 0  back 16777215  eqnno 1"/>
  <p:tag name="FILENAME" val="TP_tmp"/>
  <p:tag name="ORIGWIDTH" val="34"/>
  <p:tag name="PICTUREFILESIZE" val="2417"/>
</p:tagLst>
</file>

<file path=ppt/tags/tag27.xml><?xml version="1.0" encoding="utf-8"?>
<p:tagLst xmlns:a="http://schemas.openxmlformats.org/drawingml/2006/main" xmlns:r="http://schemas.openxmlformats.org/officeDocument/2006/relationships" xmlns:p="http://schemas.openxmlformats.org/presentationml/2006/main">
  <p:tag name="TEXPOINT" val="template"/>
  <p:tag name="SOURCE" val="TPT1  equation V_3(\phantom{xxx})  template TPT1  env TPENV1  fore 0  back 16777215  eqnno 1"/>
  <p:tag name="FILENAME" val="TP_tmp"/>
  <p:tag name="ORIGWIDTH" val="34"/>
  <p:tag name="PICTUREFILESIZE" val="2417"/>
</p:tagLst>
</file>

<file path=ppt/tags/tag28.xml><?xml version="1.0" encoding="utf-8"?>
<p:tagLst xmlns:a="http://schemas.openxmlformats.org/drawingml/2006/main" xmlns:r="http://schemas.openxmlformats.org/officeDocument/2006/relationships" xmlns:p="http://schemas.openxmlformats.org/presentationml/2006/main">
  <p:tag name="TEXPOINT" val="template"/>
  <p:tag name="SOURCE" val="TPT1  equation V_3(\phantom{xxx})  template TPT1  env TPENV1  fore 0  back 16777215  eqnno 1"/>
  <p:tag name="FILENAME" val="TP_tmp"/>
  <p:tag name="ORIGWIDTH" val="34"/>
  <p:tag name="PICTUREFILESIZE" val="2417"/>
</p:tagLst>
</file>

<file path=ppt/tags/tag29.xml><?xml version="1.0" encoding="utf-8"?>
<p:tagLst xmlns:a="http://schemas.openxmlformats.org/drawingml/2006/main" xmlns:r="http://schemas.openxmlformats.org/officeDocument/2006/relationships" xmlns:p="http://schemas.openxmlformats.org/presentationml/2006/main">
  <p:tag name="TEXPOINT" val="template"/>
  <p:tag name="SOURCE" val="TPT1  equation V_4(\phantom{xxx})  template TPT1  env TPENV1  fore 0  back 16777215  eqnno 1"/>
  <p:tag name="FILENAME" val="TP_tmp"/>
  <p:tag name="ORIGWIDTH" val="34"/>
  <p:tag name="PICTUREFILESIZE" val="2228"/>
</p:tagLst>
</file>

<file path=ppt/tags/tag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rickRed}{\gamma^2}&#10;\]&#10;\end{document}&#10;"/>
  <p:tag name="FILENAME" val="txp_fig"/>
  <p:tag name="FORMAT" val="png16m"/>
  <p:tag name="RES" val="1200"/>
  <p:tag name="BLEND" val="0"/>
  <p:tag name="TRANSPARENT" val="0"/>
  <p:tag name="TBUG" val="0"/>
  <p:tag name="ALLOWFS" val="0"/>
  <p:tag name="ORIGWIDTH" val="22"/>
  <p:tag name="PICTUREFILESIZE" val="3201"/>
</p:tagLst>
</file>

<file path=ppt/tags/tag30.xml><?xml version="1.0" encoding="utf-8"?>
<p:tagLst xmlns:a="http://schemas.openxmlformats.org/drawingml/2006/main" xmlns:r="http://schemas.openxmlformats.org/officeDocument/2006/relationships" xmlns:p="http://schemas.openxmlformats.org/presentationml/2006/main">
  <p:tag name="TEXPOINT" val="template"/>
  <p:tag name="SOURCE" val="TPT1  equation V_4(\phantom{xxx})  template TPT1  env TPENV1  fore 0  back 16777215  eqnno 1"/>
  <p:tag name="FILENAME" val="TP_tmp"/>
  <p:tag name="ORIGWIDTH" val="34"/>
  <p:tag name="PICTUREFILESIZE" val="2228"/>
</p:tagLst>
</file>

<file path=ppt/tags/tag31.xml><?xml version="1.0" encoding="utf-8"?>
<p:tagLst xmlns:a="http://schemas.openxmlformats.org/drawingml/2006/main" xmlns:r="http://schemas.openxmlformats.org/officeDocument/2006/relationships" xmlns:p="http://schemas.openxmlformats.org/presentationml/2006/main">
  <p:tag name="TEXPOINT" val="template"/>
  <p:tag name="SOURCE" val="TPT1  equation V_4(\phantom{xxx})  template TPT1  env TPENV1  fore 0  back 16777215  eqnno 1"/>
  <p:tag name="FILENAME" val="TP_tmp"/>
  <p:tag name="ORIGWIDTH" val="34"/>
  <p:tag name="PICTUREFILESIZE" val="2228"/>
</p:tagLst>
</file>

<file path=ppt/tags/tag3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V_{k+1}(s) \leftarrow \max_a \sum_{s'} T(s,a,s') \,\left[ R(s, a, s') + \gamma\, V_k(s')\right]}&#10;\]&#10;\end{document}&#10;"/>
  <p:tag name="FILENAME" val="txp_fig"/>
  <p:tag name="FORMAT" val="png16m"/>
  <p:tag name="RES" val="1200"/>
  <p:tag name="BLEND" val="0"/>
  <p:tag name="TRANSPARENT" val="0"/>
  <p:tag name="TBUG" val="0"/>
  <p:tag name="ALLOWFS" val="0"/>
  <p:tag name="ORIGWIDTH" val="484"/>
  <p:tag name="PICTUREFILESIZE" val="48339"/>
</p:tagLst>
</file>

<file path=ppt/tags/tag3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V_{k+1}(s) \leftarrow \max_a \sum_{s'} T(s,a,s') \,\left[ R(s, a, s') + \gamma\, V_k(s')\right]}&#10;\]&#10;\end{document}&#10;"/>
  <p:tag name="FILENAME" val="txp_fig"/>
  <p:tag name="FORMAT" val="png16m"/>
  <p:tag name="RES" val="1200"/>
  <p:tag name="BLEND" val="0"/>
  <p:tag name="TRANSPARENT" val="0"/>
  <p:tag name="TBUG" val="0"/>
  <p:tag name="ALLOWFS" val="0"/>
  <p:tag name="ORIGWIDTH" val="484"/>
  <p:tag name="PICTUREFILESIZE" val="48339"/>
</p:tagLst>
</file>

<file path=ppt/tags/tag34.xml><?xml version="1.0" encoding="utf-8"?>
<p:tagLst xmlns:a="http://schemas.openxmlformats.org/drawingml/2006/main" xmlns:r="http://schemas.openxmlformats.org/officeDocument/2006/relationships" xmlns:p="http://schemas.openxmlformats.org/presentationml/2006/main">
  <p:tag name="TEXPOINT" val="template"/>
  <p:tag name="SOURCE" val="TPT1  equation V_0  template TPT1  env TPENV1  fore 0  back 16777215  eqnno 1"/>
  <p:tag name="FILENAME" val="TP_tmp"/>
  <p:tag name="ORIGWIDTH" val="10"/>
  <p:tag name="PICTUREFILESIZE" val="1346"/>
</p:tagLst>
</file>

<file path=ppt/tags/tag35.xml><?xml version="1.0" encoding="utf-8"?>
<p:tagLst xmlns:a="http://schemas.openxmlformats.org/drawingml/2006/main" xmlns:r="http://schemas.openxmlformats.org/officeDocument/2006/relationships" xmlns:p="http://schemas.openxmlformats.org/presentationml/2006/main">
  <p:tag name="TEXPOINT" val="template"/>
  <p:tag name="SOURCE" val="TPT1  equation V_1  template TPT1  env TPENV1  fore 0  back 16777215  eqnno 1"/>
  <p:tag name="FILENAME" val="TP_tmp"/>
  <p:tag name="ORIGWIDTH" val="9"/>
  <p:tag name="PICTUREFILESIZE" val="1157"/>
</p:tagLst>
</file>

<file path=ppt/tags/tag36.xml><?xml version="1.0" encoding="utf-8"?>
<p:tagLst xmlns:a="http://schemas.openxmlformats.org/drawingml/2006/main" xmlns:r="http://schemas.openxmlformats.org/officeDocument/2006/relationships" xmlns:p="http://schemas.openxmlformats.org/presentationml/2006/main">
  <p:tag name="TEXPOINT" val="template"/>
  <p:tag name="SOURCE" val="TPT1  equation V_2  template TPT1  env TPENV1  fore 0  back 16777215  eqnno 1"/>
  <p:tag name="FILENAME" val="TP_tmp"/>
  <p:tag name="ORIGWIDTH" val="10"/>
  <p:tag name="PICTUREFILESIZE" val="1396"/>
</p:tagLst>
</file>

<file path=ppt/tags/tag37.xml><?xml version="1.0" encoding="utf-8"?>
<p:tagLst xmlns:a="http://schemas.openxmlformats.org/drawingml/2006/main" xmlns:r="http://schemas.openxmlformats.org/officeDocument/2006/relationships" xmlns:p="http://schemas.openxmlformats.org/presentationml/2006/main">
  <p:tag name="TEXPOINT" val="template"/>
  <p:tag name="SOURCE" val="TPT1  equation V_0  template TPT1  env TPENV1  fore 0  back 16777215  eqnno 1"/>
  <p:tag name="FILENAME" val="TP_tmp"/>
  <p:tag name="ORIGWIDTH" val="10"/>
  <p:tag name="PICTUREFILESIZE" val="1346"/>
</p:tagLst>
</file>

<file path=ppt/tags/tag38.xml><?xml version="1.0" encoding="utf-8"?>
<p:tagLst xmlns:a="http://schemas.openxmlformats.org/drawingml/2006/main" xmlns:r="http://schemas.openxmlformats.org/officeDocument/2006/relationships" xmlns:p="http://schemas.openxmlformats.org/presentationml/2006/main">
  <p:tag name="TEXPOINT" val="template"/>
  <p:tag name="SOURCE" val="TPT1  equation V_1  template TPT1  env TPENV1  fore 0  back 16777215  eqnno 1"/>
  <p:tag name="FILENAME" val="TP_tmp"/>
  <p:tag name="ORIGWIDTH" val="9"/>
  <p:tag name="PICTUREFILESIZE" val="1157"/>
</p:tagLst>
</file>

<file path=ppt/tags/tag39.xml><?xml version="1.0" encoding="utf-8"?>
<p:tagLst xmlns:a="http://schemas.openxmlformats.org/drawingml/2006/main" xmlns:r="http://schemas.openxmlformats.org/officeDocument/2006/relationships" xmlns:p="http://schemas.openxmlformats.org/presentationml/2006/main">
  <p:tag name="TEXPOINT" val="template"/>
  <p:tag name="SOURCE" val="TPT1  equation V_2  template TPT1  env TPENV1  fore 0  back 16777215  eqnno 1"/>
  <p:tag name="FILENAME" val="TP_tmp"/>
  <p:tag name="ORIGWIDTH" val="10"/>
  <p:tag name="PICTUREFILESIZE" val="1396"/>
</p:tagLst>
</file>

<file path=ppt/tags/tag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rickRed}{1}&#10;\]&#10;\end{document}&#10;"/>
  <p:tag name="FILENAME" val="txp_fig"/>
  <p:tag name="FORMAT" val="png16m"/>
  <p:tag name="RES" val="1200"/>
  <p:tag name="BLEND" val="0"/>
  <p:tag name="TRANSPARENT" val="0"/>
  <p:tag name="TBUG" val="0"/>
  <p:tag name="ALLOWFS" val="0"/>
  <p:tag name="ORIGWIDTH" val="9"/>
  <p:tag name="PICTUREFILESIZE" val="984"/>
</p:tagLst>
</file>

<file path=ppt/tags/tag4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V_{k+1}(s) \leftarrow \max_a \sum_{s'} T(s,a,s') \,\left[ R(s, a, s') + \gamma\, V_k(s')\right]}&#10;\]&#10;\end{document}&#10;"/>
  <p:tag name="FILENAME" val="txp_fig"/>
  <p:tag name="FORMAT" val="png16m"/>
  <p:tag name="RES" val="1200"/>
  <p:tag name="BLEND" val="0"/>
  <p:tag name="TRANSPARENT" val="0"/>
  <p:tag name="TBUG" val="0"/>
  <p:tag name="ALLOWFS" val="0"/>
  <p:tag name="ORIGWIDTH" val="484"/>
  <p:tag name="PICTUREFILESIZE" val="48339"/>
</p:tagLst>
</file>

<file path=ppt/tags/tag41.xml><?xml version="1.0" encoding="utf-8"?>
<p:tagLst xmlns:a="http://schemas.openxmlformats.org/drawingml/2006/main" xmlns:r="http://schemas.openxmlformats.org/officeDocument/2006/relationships" xmlns:p="http://schemas.openxmlformats.org/presentationml/2006/main">
  <p:tag name="TEXPOINT" val="template"/>
  <p:tag name="SOURCE" val="TPT1  equation V_k(s)  template TPT1  env TPENV1  fore 0  back 16777215  eqnno 2"/>
  <p:tag name="FILENAME" val="TP_tmp"/>
  <p:tag name="ORIGWIDTH" val="22"/>
  <p:tag name="PICTUREFILESIZE" val="2676"/>
</p:tagLst>
</file>

<file path=ppt/tags/tag42.xml><?xml version="1.0" encoding="utf-8"?>
<p:tagLst xmlns:a="http://schemas.openxmlformats.org/drawingml/2006/main" xmlns:r="http://schemas.openxmlformats.org/officeDocument/2006/relationships" xmlns:p="http://schemas.openxmlformats.org/presentationml/2006/main">
  <p:tag name="TEXPOINT" val="template"/>
  <p:tag name="SOURCE" val="TPT1  equation V_{k+1}(s)  template TPT1  env TPENV1  fore 0  back 16777215  eqnno 2"/>
  <p:tag name="FILENAME" val="TP_tmp"/>
  <p:tag name="ORIGWIDTH" val="32"/>
  <p:tag name="PICTUREFILESIZE" val="2981"/>
</p:tagLst>
</file>

<file path=ppt/tags/tag4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ue}{V^*(s) = \max_a Q^*(s,a)}&#10;\]&#10;\end{document}&#10;"/>
  <p:tag name="FILENAME" val="txp_fig"/>
  <p:tag name="FORMAT" val="png16m"/>
  <p:tag name="RES" val="1200"/>
  <p:tag name="BLEND" val="0"/>
  <p:tag name="TRANSPARENT" val="0"/>
  <p:tag name="TBUG" val="0"/>
  <p:tag name="ALLOWFS" val="0"/>
  <p:tag name="ORIGWIDTH" val="205"/>
  <p:tag name="PICTUREFILESIZE" val="19269"/>
</p:tagLst>
</file>

<file path=ppt/tags/tag4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V^*(s) = \max_a \sum_{s'} T(s,a,s') \,\left[ R(s, a, s') + \gamma\, V^*(s')\right]}&#10;\]&#10;\end{document}&#10;"/>
  <p:tag name="FILENAME" val="txp_fig"/>
  <p:tag name="FORMAT" val="png16m"/>
  <p:tag name="RES" val="1200"/>
  <p:tag name="BLEND" val="0"/>
  <p:tag name="TRANSPARENT" val="0"/>
  <p:tag name="TBUG" val="0"/>
  <p:tag name="ALLOWFS" val="0"/>
  <p:tag name="ORIGWIDTH" val="463"/>
  <p:tag name="PICTUREFILESIZE" val="46393"/>
</p:tagLst>
</file>

<file path=ppt/tags/tag4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OliveGreen}{Q^*(s,a) = \sum_{s'} T(s,a,s') \left[ R(s,a,s') + \gamma V^*(s') \right]}&#10;\]&#10;\end{document}&#10;"/>
  <p:tag name="FILENAME" val="txp_fig"/>
  <p:tag name="FORMAT" val="png16m"/>
  <p:tag name="RES" val="1200"/>
  <p:tag name="BLEND" val="0"/>
  <p:tag name="TRANSPARENT" val="0"/>
  <p:tag name="TBUG" val="0"/>
  <p:tag name="ALLOWFS" val="0"/>
  <p:tag name="ORIGWIDTH" val="431"/>
  <p:tag name="PICTUREFILESIZE" val="43230"/>
</p:tagLst>
</file>

<file path=ppt/tags/tag4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V^\pi(s) = \sum_{s'} T(s, \pi(s), s') [R(s,\pi(s), s') + \gamma V^\pi(s')]}&#10;\]&#10;\end{document}&#10;"/>
  <p:tag name="FILENAME" val="txp_fig"/>
  <p:tag name="FORMAT" val="png16m"/>
  <p:tag name="RES" val="1200"/>
  <p:tag name="BLEND" val="0"/>
  <p:tag name="TRANSPARENT" val="0"/>
  <p:tag name="TBUG" val="0"/>
  <p:tag name="ALLOWFS" val="0"/>
  <p:tag name="ORIGWIDTH" val="471"/>
  <p:tag name="PICTUREFILESIZE" val="44003"/>
</p:tagLst>
</file>

<file path=ppt/tags/tag4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V_{k+1}^\pi(s) \leftarrow \sum_{s'} T(s, \pi(s), s') [R(s,\pi(s), s') + \gamma V_k^\pi(s')]}&#10;\]&#10;\end{document}&#10;"/>
  <p:tag name="FILENAME" val="txp_fig"/>
  <p:tag name="FORMAT" val="png16m"/>
  <p:tag name="RES" val="1200"/>
  <p:tag name="BLEND" val="0"/>
  <p:tag name="TRANSPARENT" val="0"/>
  <p:tag name="TBUG" val="0"/>
  <p:tag name="ALLOWFS" val="0"/>
  <p:tag name="ORIGWIDTH" val="494"/>
  <p:tag name="PICTUREFILESIZE" val="47294"/>
</p:tagLst>
</file>

<file path=ppt/tags/tag4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V_{0}^\pi(s) = 0}&#10;\]&#10;\end{document}&#10;"/>
  <p:tag name="FILENAME" val="txp_fig"/>
  <p:tag name="FORMAT" val="png16m"/>
  <p:tag name="RES" val="1200"/>
  <p:tag name="BLEND" val="0"/>
  <p:tag name="TRANSPARENT" val="0"/>
  <p:tag name="TBUG" val="0"/>
  <p:tag name="ALLOWFS" val="0"/>
  <p:tag name="ORIGWIDTH" val="100"/>
  <p:tag name="PICTUREFILESIZE" val="8821"/>
</p:tagLst>
</file>

<file path=ppt/tags/tag4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argmax_a \sum_{s'} T(s, a ,s') [ R(s,a,s') + \gamma V^*(s')]}&#10;\]&#10;\end{document}&#10;"/>
  <p:tag name="FILENAME" val="txp_fig"/>
  <p:tag name="FORMAT" val="png16m"/>
  <p:tag name="RES" val="1200"/>
  <p:tag name="BLEND" val="0"/>
  <p:tag name="TRANSPARENT" val="0"/>
  <p:tag name="TBUG" val="0"/>
  <p:tag name="ALLOWFS" val="0"/>
  <p:tag name="ORIGWIDTH" val="401"/>
  <p:tag name="PICTUREFILESIZE" val="41955"/>
</p:tagLst>
</file>

<file path=ppt/tags/tag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rickRed}{\gamma}&#10;\]&#10;\end{document}&#10;"/>
  <p:tag name="FILENAME" val="txp_fig"/>
  <p:tag name="FORMAT" val="png16m"/>
  <p:tag name="RES" val="1200"/>
  <p:tag name="BLEND" val="0"/>
  <p:tag name="TRANSPARENT" val="0"/>
  <p:tag name="TBUG" val="0"/>
  <p:tag name="ALLOWFS" val="0"/>
  <p:tag name="ORIGWIDTH" val="12"/>
  <p:tag name="PICTUREFILESIZE" val="1703"/>
</p:tagLst>
</file>

<file path=ppt/tags/tag5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pi^*(s) =}&#10;\]&#10;\end{document}&#10;"/>
  <p:tag name="FILENAME" val="txp_fig"/>
  <p:tag name="FORMAT" val="png16m"/>
  <p:tag name="RES" val="1200"/>
  <p:tag name="BLEND" val="0"/>
  <p:tag name="TRANSPARENT" val="0"/>
  <p:tag name="TBUG" val="0"/>
  <p:tag name="ALLOWFS" val="0"/>
  <p:tag name="ORIGWIDTH" val="75"/>
  <p:tag name="PICTUREFILESIZE" val="6258"/>
</p:tagLst>
</file>

<file path=ppt/tags/tag5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argmax_a Q^*(s, a)}&#10;\]&#10;\end{document}&#10;"/>
  <p:tag name="FILENAME" val="txp_fig"/>
  <p:tag name="FORMAT" val="png16m"/>
  <p:tag name="RES" val="1200"/>
  <p:tag name="BLEND" val="0"/>
  <p:tag name="TRANSPARENT" val="0"/>
  <p:tag name="TBUG" val="0"/>
  <p:tag name="ALLOWFS" val="0"/>
  <p:tag name="ORIGWIDTH" val="153"/>
  <p:tag name="PICTUREFILESIZE" val="17086"/>
</p:tagLst>
</file>

<file path=ppt/tags/tag5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pi^*(s) =}&#10;\]&#10;\end{document}&#10;"/>
  <p:tag name="FILENAME" val="txp_fig"/>
  <p:tag name="FORMAT" val="png16m"/>
  <p:tag name="RES" val="1200"/>
  <p:tag name="BLEND" val="0"/>
  <p:tag name="TRANSPARENT" val="0"/>
  <p:tag name="TBUG" val="0"/>
  <p:tag name="ALLOWFS" val="0"/>
  <p:tag name="ORIGWIDTH" val="75"/>
  <p:tag name="PICTUREFILESIZE" val="6258"/>
</p:tagLst>
</file>

<file path=ppt/tags/tag5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V_{k+1}(s) \leftarrow \max_a \sum_{s'} T(s,a,s') \,\left[ R(s, a, s') + \gamma\, V_k(s')\right]}&#10;\]&#10;\end{document}&#10;"/>
  <p:tag name="FILENAME" val="txp_fig"/>
  <p:tag name="FORMAT" val="png16m"/>
  <p:tag name="RES" val="1200"/>
  <p:tag name="BLEND" val="0"/>
  <p:tag name="TRANSPARENT" val="0"/>
  <p:tag name="TBUG" val="0"/>
  <p:tag name="ALLOWFS" val="0"/>
  <p:tag name="ORIGWIDTH" val="484"/>
  <p:tag name="PICTUREFILESIZE" val="48339"/>
</p:tagLst>
</file>

<file path=ppt/tags/tag5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V_{k+1}(s) \leftarrow \max_a \sum_{s'} T(s,a,s') \,\left[ R(s, a, s') + \gamma\, V_k(s')\right]}&#10;\]&#10;\end{document}&#10;"/>
  <p:tag name="FILENAME" val="txp_fig"/>
  <p:tag name="FORMAT" val="png16m"/>
  <p:tag name="RES" val="1200"/>
  <p:tag name="BLEND" val="0"/>
  <p:tag name="TRANSPARENT" val="0"/>
  <p:tag name="TBUG" val="0"/>
  <p:tag name="ALLOWFS" val="0"/>
  <p:tag name="ORIGWIDTH" val="484"/>
  <p:tag name="PICTUREFILESIZE" val="48339"/>
</p:tagLst>
</file>

<file path=ppt/tags/tag5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V^{\pi_i}_{k+1}(s) \leftarrow \sum_{s'} T(s,\pi_i(s),s') \,\left[ R(s, \pi_i(s), s') + \gamma\, V^{\pi_i}_k(s')\right]}&#10;\]&#10;\end{document}&#10;"/>
  <p:tag name="FILENAME" val="txp_fig"/>
  <p:tag name="FORMAT" val="png16m"/>
  <p:tag name="RES" val="1200"/>
  <p:tag name="BLEND" val="0"/>
  <p:tag name="TRANSPARENT" val="0"/>
  <p:tag name="TBUG" val="0"/>
  <p:tag name="ALLOWFS" val="0"/>
  <p:tag name="ORIGWIDTH" val="522"/>
  <p:tag name="PICTUREFILESIZE" val="51486"/>
</p:tagLst>
</file>

<file path=ppt/tags/tag5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pi_{i+1}(s) = \argmax_a \sum_{s'} T(s, a ,s') \left[ R(s,a,s') + \gamma V^{\pi_i}(s')\right]}&#10;\]&#10;\end{document}&#10;"/>
  <p:tag name="FILENAME" val="txp_fig"/>
  <p:tag name="FORMAT" val="png16m"/>
  <p:tag name="RES" val="1200"/>
  <p:tag name="BLEND" val="0"/>
  <p:tag name="TRANSPARENT" val="0"/>
  <p:tag name="TBUG" val="0"/>
  <p:tag name="ALLOWFS" val="0"/>
  <p:tag name="ORIGWIDTH" val="518"/>
  <p:tag name="PICTUREFILESIZE" val="51349"/>
</p:tagLst>
</file>

<file path=ppt/tags/tag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rickRed}{\gamma^2}&#10;\]&#10;\end{document}&#10;"/>
  <p:tag name="FILENAME" val="txp_fig"/>
  <p:tag name="FORMAT" val="png16m"/>
  <p:tag name="RES" val="1200"/>
  <p:tag name="BLEND" val="0"/>
  <p:tag name="TRANSPARENT" val="0"/>
  <p:tag name="TBUG" val="0"/>
  <p:tag name="ALLOWFS" val="0"/>
  <p:tag name="ORIGWIDTH" val="22"/>
  <p:tag name="PICTUREFILESIZE" val="3201"/>
</p:tagLst>
</file>

<file path=ppt/tags/tag7.xml><?xml version="1.0" encoding="utf-8"?>
<p:tagLst xmlns:a="http://schemas.openxmlformats.org/drawingml/2006/main" xmlns:r="http://schemas.openxmlformats.org/officeDocument/2006/relationships" xmlns:p="http://schemas.openxmlformats.org/presentationml/2006/main">
  <p:tag name="SOURCE" val="\documentclass{slides}\pagestyle{empty}&#10;\usepackage[usenames]{color}&#10;\def\argmax{\mathop{\rm arg\,max}}&#10;\def\pref{\succ}&#10;\def\lequiv{\Leftrightarrow}&#10;\begin{document}&#10;\centering&#10;$[r,r_0,r_1,r_2,\ldots]\pref [r,r'_0,r'_1,r'_2,\ldots]$\\&#10;$\lequiv$\\&#10;$[r_0,r_1,r_2,\ldots]\pref [r'_0,r'_1,r'_2,\ldots]$&#10;\end{document}&#10;"/>
  <p:tag name="EXTERNALNAME" val="txp_fig"/>
  <p:tag name="BLEND" val="False"/>
  <p:tag name="TRANSPARENT" val="False"/>
  <p:tag name="KEEPFILES" val="False"/>
  <p:tag name="DEBUGPAUSE" val="False"/>
  <p:tag name="RESOLUTION" val="1200"/>
  <p:tag name="TIMEOUT" val="(none)"/>
  <p:tag name="BOXWIDTH" val="620"/>
  <p:tag name="BOXHEIGHT" val="374"/>
  <p:tag name="BOXFONT" val="10"/>
  <p:tag name="BOXWRAP" val="False"/>
  <p:tag name="WORKAROUNDTRANSPARENCYBUG" val="False"/>
  <p:tag name="ALLOWFONTSUBSTITUTION" val="False"/>
  <p:tag name="BITMAPFORMAT" val="png16m"/>
  <p:tag name="ORIGWIDTH" val="316"/>
  <p:tag name="PICTUREFILESIZE" val="47868"/>
</p:tagLst>
</file>

<file path=ppt/tags/tag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def\pref{\succ}&#10;\def\lequiv{\Leftrightarrow}&#10;\begin{document}&#10;$U([r_0,r_1,r_2,\ldots]) = r_0 + r_1 + r_2 + \cdots $&#10;\end{document}&#10;"/>
  <p:tag name="FILENAME" val="txp_fig"/>
  <p:tag name="FORMAT" val="png16m"/>
  <p:tag name="RES" val="1200"/>
  <p:tag name="BLEND" val="0"/>
  <p:tag name="TRANSPARENT" val="0"/>
  <p:tag name="TBUG" val="0"/>
  <p:tag name="ALLOWFS" val="0"/>
  <p:tag name="ORIGWIDTH" val="364"/>
  <p:tag name="PICTUREFILESIZE" val="18194"/>
</p:tagLst>
</file>

<file path=ppt/tags/tag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def\pref{\succ}&#10;\def\lequiv{\Leftrightarrow}&#10;\begin{document}&#10;$U([r_0,r_1,r_2,\ldots]) = r_0 + \gamma r_1 + \gamma^2 r_2 \cdots $&#10;\end{document}&#10;"/>
  <p:tag name="FILENAME" val="txp_fig"/>
  <p:tag name="FORMAT" val="png16m"/>
  <p:tag name="RES" val="1200"/>
  <p:tag name="BLEND" val="0"/>
  <p:tag name="TRANSPARENT" val="0"/>
  <p:tag name="TBUG" val="0"/>
  <p:tag name="ALLOWFS" val="0"/>
  <p:tag name="ORIGWIDTH" val="374"/>
  <p:tag name="PICTUREFILESIZE" val="21779"/>
</p:tagLst>
</file>

<file path=ppt/theme/theme1.xml><?xml version="1.0" encoding="utf-8"?>
<a:theme xmlns:a="http://schemas.openxmlformats.org/drawingml/2006/main" name="Office Theme">
  <a:themeElements>
    <a:clrScheme name="Custom 1">
      <a:dk1>
        <a:srgbClr val="000000"/>
      </a:dk1>
      <a:lt1>
        <a:srgbClr val="FFFFFF"/>
      </a:lt1>
      <a:dk2>
        <a:srgbClr val="43454B"/>
      </a:dk2>
      <a:lt2>
        <a:srgbClr val="CECFD2"/>
      </a:lt2>
      <a:accent1>
        <a:srgbClr val="370660"/>
      </a:accent1>
      <a:accent2>
        <a:srgbClr val="FEAD2B"/>
      </a:accent2>
      <a:accent3>
        <a:srgbClr val="7EDBF5"/>
      </a:accent3>
      <a:accent4>
        <a:srgbClr val="EEEFEE"/>
      </a:accent4>
      <a:accent5>
        <a:srgbClr val="5EC0A6"/>
      </a:accent5>
      <a:accent6>
        <a:srgbClr val="D9E8E3"/>
      </a:accent6>
      <a:hlink>
        <a:srgbClr val="C10ADD"/>
      </a:hlink>
      <a:folHlink>
        <a:srgbClr val="7F0088"/>
      </a:folHlink>
    </a:clrScheme>
    <a:fontScheme name="Test">
      <a:majorFont>
        <a:latin typeface="Open Sans"/>
        <a:ea typeface=""/>
        <a:cs typeface=""/>
      </a:majorFont>
      <a:minorFont>
        <a:latin typeface="Open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lide-master" id="{04F595A4-9F3C-AA43-BFF7-1495A0754DB8}" vid="{D21E4FCE-CFE7-9445-9119-0E580D39BB8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8731</TotalTime>
  <Words>12832</Words>
  <Application>Microsoft Macintosh PowerPoint</Application>
  <PresentationFormat>Widescreen</PresentationFormat>
  <Paragraphs>1760</Paragraphs>
  <Slides>118</Slides>
  <Notes>88</Notes>
  <HiddenSlides>7</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118</vt:i4>
      </vt:variant>
    </vt:vector>
  </HeadingPairs>
  <TitlesOfParts>
    <vt:vector size="129" baseType="lpstr">
      <vt:lpstr>Arial</vt:lpstr>
      <vt:lpstr>Calibri</vt:lpstr>
      <vt:lpstr>Cambria Math</vt:lpstr>
      <vt:lpstr>Courier New</vt:lpstr>
      <vt:lpstr>Noto Sans Symbols</vt:lpstr>
      <vt:lpstr>Open Sans</vt:lpstr>
      <vt:lpstr>Open Sans SemiBold</vt:lpstr>
      <vt:lpstr>Roboto Mono</vt:lpstr>
      <vt:lpstr>Times New Roman</vt:lpstr>
      <vt:lpstr>Wingdings</vt:lpstr>
      <vt:lpstr>Office Theme</vt:lpstr>
      <vt:lpstr>Markov Decision Processes</vt:lpstr>
      <vt:lpstr>Navigating an Asteroid Field</vt:lpstr>
      <vt:lpstr>Navigating an Asteroid Field</vt:lpstr>
      <vt:lpstr>Navigating an Asteroid Field</vt:lpstr>
      <vt:lpstr>Navigating an Asteroid Field</vt:lpstr>
      <vt:lpstr>Navigating an Asteroid Field</vt:lpstr>
      <vt:lpstr>Navigating an Asteroid Field</vt:lpstr>
      <vt:lpstr>Navigating an Asteroid Field</vt:lpstr>
      <vt:lpstr>Navigating an Asteroid Field</vt:lpstr>
      <vt:lpstr>Navigating an Asteroid Field</vt:lpstr>
      <vt:lpstr>Navigating an Asteroid Field</vt:lpstr>
      <vt:lpstr>Navigating an Asteroid Field</vt:lpstr>
      <vt:lpstr>Navigating an Asteroid Field</vt:lpstr>
      <vt:lpstr>Navigating an Asteroid Field</vt:lpstr>
      <vt:lpstr>Navigating an Asteroid Field</vt:lpstr>
      <vt:lpstr>Navigating an Asteroid Field</vt:lpstr>
      <vt:lpstr>Stochastic Transition Model</vt:lpstr>
      <vt:lpstr>Stochastic Transition Model</vt:lpstr>
      <vt:lpstr>Reward function </vt:lpstr>
      <vt:lpstr>Markov Decision Process</vt:lpstr>
      <vt:lpstr>PowerPoint Presentation</vt:lpstr>
      <vt:lpstr>PowerPoint Presentation</vt:lpstr>
      <vt:lpstr>PowerPoint Presentation</vt:lpstr>
      <vt:lpstr>PowerPoint Presentation</vt:lpstr>
      <vt:lpstr>Markov Decision Process</vt:lpstr>
      <vt:lpstr>Solution == Policy</vt:lpstr>
      <vt:lpstr>Solution == Policy</vt:lpstr>
      <vt:lpstr>Solution == Policy</vt:lpstr>
      <vt:lpstr>Solution == Policy</vt:lpstr>
      <vt:lpstr>Solution == Policy</vt:lpstr>
      <vt:lpstr>Solution == Policy</vt:lpstr>
      <vt:lpstr>Solution == Policy</vt:lpstr>
      <vt:lpstr>Solution == Policy</vt:lpstr>
      <vt:lpstr>Solution == Policy</vt:lpstr>
      <vt:lpstr>Solution == Policy</vt:lpstr>
      <vt:lpstr>Solution == Policy</vt:lpstr>
      <vt:lpstr>Solution == Policy</vt:lpstr>
      <vt:lpstr>Policies and Rewards</vt:lpstr>
      <vt:lpstr>Sequences of Rewards</vt:lpstr>
      <vt:lpstr>Sequences of Rewards</vt:lpstr>
      <vt:lpstr>Sequences of Rewards</vt:lpstr>
      <vt:lpstr>Utilities Over Time</vt:lpstr>
      <vt:lpstr>Utilities of Sequences</vt:lpstr>
      <vt:lpstr>Utilities of Sequences</vt:lpstr>
      <vt:lpstr>Discounting</vt:lpstr>
      <vt:lpstr>Discounting</vt:lpstr>
      <vt:lpstr>Stationary Preferences</vt:lpstr>
      <vt:lpstr>Infinite Utilities?!</vt:lpstr>
      <vt:lpstr>Recap: Defining MDPs</vt:lpstr>
      <vt:lpstr>Example Hyperdrive MDP</vt:lpstr>
      <vt:lpstr>MDP Search Trees</vt:lpstr>
      <vt:lpstr>Hyperdrive Search Tree</vt:lpstr>
      <vt:lpstr>Optimal Quantities</vt:lpstr>
      <vt:lpstr>Values of States</vt:lpstr>
      <vt:lpstr>Hyperdrive Search Tree</vt:lpstr>
      <vt:lpstr>Hyperdrive Search Tree</vt:lpstr>
      <vt:lpstr>Hyperdrive Search Tree</vt:lpstr>
      <vt:lpstr>Time-Limited Values</vt:lpstr>
      <vt:lpstr>Computing Time-Limited Values</vt:lpstr>
      <vt:lpstr>Markov  Decision Processes part 2</vt:lpstr>
      <vt:lpstr>Example Hyperdrive MDP</vt:lpstr>
      <vt:lpstr>Value Iteration</vt:lpstr>
      <vt:lpstr>Value Iteration</vt:lpstr>
      <vt:lpstr>Example: Value Iteration</vt:lpstr>
      <vt:lpstr>Example: Value Iteration</vt:lpstr>
      <vt:lpstr>Convergence*</vt:lpstr>
      <vt:lpstr>The Bellman Equations</vt:lpstr>
      <vt:lpstr>The Bellman Equations</vt:lpstr>
      <vt:lpstr>Policy Methods</vt:lpstr>
      <vt:lpstr>Policy Evaluation</vt:lpstr>
      <vt:lpstr>Fixed Policies</vt:lpstr>
      <vt:lpstr>Utilities for a Fixed Policy</vt:lpstr>
      <vt:lpstr>Example: Policy Evaluation</vt:lpstr>
      <vt:lpstr>Example: Policy Evaluation</vt:lpstr>
      <vt:lpstr>Policy Evaluation</vt:lpstr>
      <vt:lpstr>Policy Extraction</vt:lpstr>
      <vt:lpstr>Computing Actions from Values</vt:lpstr>
      <vt:lpstr>Computing Actions from Q-Values</vt:lpstr>
      <vt:lpstr>Policy Iteration</vt:lpstr>
      <vt:lpstr>Problems with Value Iteration</vt:lpstr>
      <vt:lpstr>k=0</vt:lpstr>
      <vt:lpstr>k=1</vt:lpstr>
      <vt:lpstr>k=2</vt:lpstr>
      <vt:lpstr>k=3</vt:lpstr>
      <vt:lpstr>k=4</vt:lpstr>
      <vt:lpstr>k=5</vt:lpstr>
      <vt:lpstr>k=6</vt:lpstr>
      <vt:lpstr>k=7</vt:lpstr>
      <vt:lpstr>k=8</vt:lpstr>
      <vt:lpstr>k=9</vt:lpstr>
      <vt:lpstr>k=10</vt:lpstr>
      <vt:lpstr>k=100</vt:lpstr>
      <vt:lpstr>Problems with Value Iteration</vt:lpstr>
      <vt:lpstr>Policy Iteration</vt:lpstr>
      <vt:lpstr>Policy Iteration</vt:lpstr>
      <vt:lpstr>Comparison</vt:lpstr>
      <vt:lpstr>Summary: MDP Algorithms</vt:lpstr>
      <vt:lpstr>PowerPoint Presentation</vt:lpstr>
      <vt:lpstr>Maximum Expected Utilities</vt:lpstr>
      <vt:lpstr>Utilities</vt:lpstr>
      <vt:lpstr>Utilities</vt:lpstr>
      <vt:lpstr>Maximum Expected Utility</vt:lpstr>
      <vt:lpstr>Why Expectations?</vt:lpstr>
      <vt:lpstr>Utilities</vt:lpstr>
      <vt:lpstr>Utilities: Uncertain Outcomes</vt:lpstr>
      <vt:lpstr>Preferences</vt:lpstr>
      <vt:lpstr>Rationality</vt:lpstr>
      <vt:lpstr>Rational Preferences</vt:lpstr>
      <vt:lpstr>Rational Preferences</vt:lpstr>
      <vt:lpstr>MEU Principle</vt:lpstr>
      <vt:lpstr>Human Utilities</vt:lpstr>
      <vt:lpstr>Utility Scales</vt:lpstr>
      <vt:lpstr>Utility Scales</vt:lpstr>
      <vt:lpstr>Micromort examples</vt:lpstr>
      <vt:lpstr>Human Utilities</vt:lpstr>
      <vt:lpstr>Money</vt:lpstr>
      <vt:lpstr>Example: Insurance</vt:lpstr>
      <vt:lpstr>Example: Human Rationality?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Markov Decision Processes</dc:title>
  <dc:creator>Callison-Burch, Christopher</dc:creator>
  <cp:lastModifiedBy>Callison-Burch, Christopher</cp:lastModifiedBy>
  <cp:revision>102</cp:revision>
  <dcterms:created xsi:type="dcterms:W3CDTF">2020-10-08T02:34:55Z</dcterms:created>
  <dcterms:modified xsi:type="dcterms:W3CDTF">2023-10-19T17:49:14Z</dcterms:modified>
</cp:coreProperties>
</file>